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3.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8.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9.xml" ContentType="application/vnd.openxmlformats-officedocument.presentationml.notesSlide+xml"/>
  <Override PartName="/ppt/charts/chart16.xml" ContentType="application/vnd.openxmlformats-officedocument.drawingml.chart+xml"/>
  <Override PartName="/ppt/charts/chart17.xml" ContentType="application/vnd.openxmlformats-officedocument.drawingml.chart+xml"/>
  <Override PartName="/ppt/notesSlides/notesSlide10.xml" ContentType="application/vnd.openxmlformats-officedocument.presentationml.notesSlid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4.xml" ContentType="application/vnd.openxmlformats-officedocument.themeOverrid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1.xml" ContentType="application/vnd.openxmlformats-officedocument.presentationml.notesSlide+xml"/>
  <Override PartName="/ppt/charts/chart20.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1.xml" ContentType="application/vnd.openxmlformats-officedocument.drawingml.chart+xml"/>
  <Override PartName="/ppt/notesSlides/notesSlide12.xml" ContentType="application/vnd.openxmlformats-officedocument.presentationml.notesSlide+xml"/>
  <Override PartName="/ppt/charts/chart22.xml" ContentType="application/vnd.openxmlformats-officedocument.drawingml.chart+xml"/>
  <Override PartName="/ppt/charts/chart23.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4.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13.xml" ContentType="application/vnd.openxmlformats-officedocument.presentationml.notesSlide+xml"/>
  <Override PartName="/ppt/charts/chart25.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6.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7.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8.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9.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16.xml" ContentType="application/vnd.openxmlformats-officedocument.presentationml.notesSlide+xml"/>
  <Override PartName="/ppt/charts/chart30.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17.xml" ContentType="application/vnd.openxmlformats-officedocument.presentationml.notesSlide+xml"/>
  <Override PartName="/ppt/charts/chart31.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2.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18.xml" ContentType="application/vnd.openxmlformats-officedocument.presentationml.notesSlide+xml"/>
  <Override PartName="/ppt/charts/chart33.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19.xml" ContentType="application/vnd.openxmlformats-officedocument.presentationml.notesSlide+xml"/>
  <Override PartName="/ppt/charts/chart34.xml" ContentType="application/vnd.openxmlformats-officedocument.drawingml.chart+xml"/>
  <Override PartName="/ppt/charts/style30.xml" ContentType="application/vnd.ms-office.chartstyle+xml"/>
  <Override PartName="/ppt/charts/colors30.xml" ContentType="application/vnd.ms-office.chartcolorstyle+xml"/>
  <Override PartName="/ppt/drawings/drawing1.xml" ContentType="application/vnd.openxmlformats-officedocument.drawingml.chartshapes+xml"/>
  <Override PartName="/ppt/charts/chart35.xml" ContentType="application/vnd.openxmlformats-officedocument.drawingml.chart+xml"/>
  <Override PartName="/ppt/charts/style31.xml" ContentType="application/vnd.ms-office.chartstyle+xml"/>
  <Override PartName="/ppt/charts/colors31.xml" ContentType="application/vnd.ms-office.chartcolorstyle+xml"/>
  <Override PartName="/ppt/drawings/drawing2.xml" ContentType="application/vnd.openxmlformats-officedocument.drawingml.chartshapes+xml"/>
  <Override PartName="/ppt/charts/chart36.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7.xml" ContentType="application/vnd.openxmlformats-officedocument.drawingml.chart+xml"/>
  <Override PartName="/ppt/charts/style33.xml" ContentType="application/vnd.ms-office.chartstyle+xml"/>
  <Override PartName="/ppt/charts/colors33.xml" ContentType="application/vnd.ms-office.chartcolorstyle+xml"/>
  <Override PartName="/ppt/drawings/drawing3.xml" ContentType="application/vnd.openxmlformats-officedocument.drawingml.chartshapes+xml"/>
  <Override PartName="/ppt/notesSlides/notesSlide20.xml" ContentType="application/vnd.openxmlformats-officedocument.presentationml.notesSlide+xml"/>
  <Override PartName="/ppt/charts/chart38.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9.xml" ContentType="application/vnd.openxmlformats-officedocument.drawingml.chart+xml"/>
  <Override PartName="/ppt/charts/style35.xml" ContentType="application/vnd.ms-office.chartstyle+xml"/>
  <Override PartName="/ppt/charts/colors35.xml" ContentType="application/vnd.ms-office.chartcolorstyle+xml"/>
  <Override PartName="/ppt/notesSlides/notesSlide21.xml" ContentType="application/vnd.openxmlformats-officedocument.presentationml.notesSlide+xml"/>
  <Override PartName="/ppt/charts/chart40.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41.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42.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43.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4.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5.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6.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7.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8.xml" ContentType="application/vnd.openxmlformats-officedocument.drawingml.chart+xml"/>
  <Override PartName="/ppt/charts/chart49.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52.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53.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54.xml" ContentType="application/vnd.openxmlformats-officedocument.drawingml.chart+xml"/>
  <Override PartName="/ppt/charts/style47.xml" ContentType="application/vnd.ms-office.chartstyle+xml"/>
  <Override PartName="/ppt/charts/colors47.xml" ContentType="application/vnd.ms-office.chartcolorstyle+xml"/>
  <Override PartName="/ppt/notesSlides/notesSlide22.xml" ContentType="application/vnd.openxmlformats-officedocument.presentationml.notesSlide+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style48.xml" ContentType="application/vnd.ms-office.chartstyle+xml"/>
  <Override PartName="/ppt/charts/colors48.xml" ContentType="application/vnd.ms-office.chartcolorstyle+xml"/>
  <Override PartName="/ppt/notesSlides/notesSlide23.xml" ContentType="application/vnd.openxmlformats-officedocument.presentationml.notesSlide+xml"/>
  <Override PartName="/ppt/charts/chart5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6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6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62.xml" ContentType="application/vnd.openxmlformats-officedocument.drawingml.chart+xml"/>
  <Override PartName="/ppt/charts/style52.xml" ContentType="application/vnd.ms-office.chartstyle+xml"/>
  <Override PartName="/ppt/charts/colors52.xml" ContentType="application/vnd.ms-office.chartcolorstyle+xml"/>
  <Override PartName="/ppt/notesSlides/notesSlide24.xml" ContentType="application/vnd.openxmlformats-officedocument.presentationml.notesSlide+xml"/>
  <Override PartName="/ppt/charts/chart63.xml" ContentType="application/vnd.openxmlformats-officedocument.drawingml.chart+xml"/>
  <Override PartName="/ppt/charts/chart64.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65.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66.xml" ContentType="application/vnd.openxmlformats-officedocument.drawingml.chart+xml"/>
  <Override PartName="/ppt/notesSlides/notesSlide25.xml" ContentType="application/vnd.openxmlformats-officedocument.presentationml.notesSlide+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70.xml" ContentType="application/vnd.openxmlformats-officedocument.drawingml.chart+xml"/>
  <Override PartName="/ppt/charts/style56.xml" ContentType="application/vnd.ms-office.chartstyle+xml"/>
  <Override PartName="/ppt/charts/colors56.xml" ContentType="application/vnd.ms-office.chartcolorstyle+xml"/>
  <Override PartName="/ppt/notesSlides/notesSlide26.xml" ContentType="application/vnd.openxmlformats-officedocument.presentationml.notesSlide+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style57.xml" ContentType="application/vnd.ms-office.chartstyle+xml"/>
  <Override PartName="/ppt/charts/colors57.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308" r:id="rId4"/>
  </p:sldMasterIdLst>
  <p:notesMasterIdLst>
    <p:notesMasterId r:id="rId48"/>
  </p:notesMasterIdLst>
  <p:handoutMasterIdLst>
    <p:handoutMasterId r:id="rId49"/>
  </p:handoutMasterIdLst>
  <p:sldIdLst>
    <p:sldId id="2859" r:id="rId5"/>
    <p:sldId id="326" r:id="rId6"/>
    <p:sldId id="2888" r:id="rId7"/>
    <p:sldId id="2715" r:id="rId8"/>
    <p:sldId id="2267" r:id="rId9"/>
    <p:sldId id="2904" r:id="rId10"/>
    <p:sldId id="2909" r:id="rId11"/>
    <p:sldId id="2910" r:id="rId12"/>
    <p:sldId id="2911" r:id="rId13"/>
    <p:sldId id="2912" r:id="rId14"/>
    <p:sldId id="2949" r:id="rId15"/>
    <p:sldId id="2865" r:id="rId16"/>
    <p:sldId id="2953" r:id="rId17"/>
    <p:sldId id="2954" r:id="rId18"/>
    <p:sldId id="2955" r:id="rId19"/>
    <p:sldId id="2906" r:id="rId20"/>
    <p:sldId id="2337" r:id="rId21"/>
    <p:sldId id="2942" r:id="rId22"/>
    <p:sldId id="2919" r:id="rId23"/>
    <p:sldId id="2907" r:id="rId24"/>
    <p:sldId id="2918" r:id="rId25"/>
    <p:sldId id="2943" r:id="rId26"/>
    <p:sldId id="2944" r:id="rId27"/>
    <p:sldId id="2956" r:id="rId28"/>
    <p:sldId id="2957" r:id="rId29"/>
    <p:sldId id="2945" r:id="rId30"/>
    <p:sldId id="2946" r:id="rId31"/>
    <p:sldId id="2947" r:id="rId32"/>
    <p:sldId id="2948" r:id="rId33"/>
    <p:sldId id="2913" r:id="rId34"/>
    <p:sldId id="2914" r:id="rId35"/>
    <p:sldId id="2915" r:id="rId36"/>
    <p:sldId id="2916" r:id="rId37"/>
    <p:sldId id="2917" r:id="rId38"/>
    <p:sldId id="2866" r:id="rId39"/>
    <p:sldId id="2950" r:id="rId40"/>
    <p:sldId id="2898" r:id="rId41"/>
    <p:sldId id="2951" r:id="rId42"/>
    <p:sldId id="2952" r:id="rId43"/>
    <p:sldId id="2901" r:id="rId44"/>
    <p:sldId id="2902" r:id="rId45"/>
    <p:sldId id="2886" r:id="rId46"/>
    <p:sldId id="2895" r:id="rId47"/>
  </p:sldIdLst>
  <p:sldSz cx="9906000" cy="6858000" type="A4"/>
  <p:notesSz cx="6797675" cy="9872663"/>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44" userDrawn="1">
          <p15:clr>
            <a:srgbClr val="A4A3A4"/>
          </p15:clr>
        </p15:guide>
        <p15:guide id="2" pos="5796" userDrawn="1">
          <p15:clr>
            <a:srgbClr val="A4A3A4"/>
          </p15:clr>
        </p15:guide>
        <p15:guide id="3" pos="3143" userDrawn="1">
          <p15:clr>
            <a:srgbClr val="A4A3A4"/>
          </p15:clr>
        </p15:guide>
        <p15:guide id="4" orient="horz" pos="1911" userDrawn="1">
          <p15:clr>
            <a:srgbClr val="A4A3A4"/>
          </p15:clr>
        </p15:guide>
        <p15:guide id="5" orient="horz" pos="3702" userDrawn="1">
          <p15:clr>
            <a:srgbClr val="A4A3A4"/>
          </p15:clr>
        </p15:guide>
        <p15:guide id="6" orient="horz" pos="1366" userDrawn="1">
          <p15:clr>
            <a:srgbClr val="A4A3A4"/>
          </p15:clr>
        </p15:guide>
        <p15:guide id="7" pos="3007" userDrawn="1">
          <p15:clr>
            <a:srgbClr val="A4A3A4"/>
          </p15:clr>
        </p15:guide>
        <p15:guide id="9" orient="horz" pos="1548" userDrawn="1">
          <p15:clr>
            <a:srgbClr val="A4A3A4"/>
          </p15:clr>
        </p15:guide>
        <p15:guide id="10" pos="2258" userDrawn="1">
          <p15:clr>
            <a:srgbClr val="A4A3A4"/>
          </p15:clr>
        </p15:guide>
        <p15:guide id="11" pos="4526" userDrawn="1">
          <p15:clr>
            <a:srgbClr val="A4A3A4"/>
          </p15:clr>
        </p15:guide>
        <p15:guide id="12" pos="323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Ki-Bum (KR/ERI)" initials="KK(" lastIdx="1" clrIdx="0">
    <p:extLst>
      <p:ext uri="{19B8F6BF-5375-455C-9EA6-DF929625EA0E}">
        <p15:presenceInfo xmlns:p15="http://schemas.microsoft.com/office/powerpoint/2012/main" userId="S::kkim28@kr.kpmg.com::93a05624-2d57-40b1-8485-6140a98df9d7" providerId="AD"/>
      </p:ext>
    </p:extLst>
  </p:cmAuthor>
  <p:cmAuthor id="2" name="Lee, Hyo-Jung Jenny (KR/ERI)" initials="LHJ(" lastIdx="1" clrIdx="1">
    <p:extLst>
      <p:ext uri="{19B8F6BF-5375-455C-9EA6-DF929625EA0E}">
        <p15:presenceInfo xmlns:p15="http://schemas.microsoft.com/office/powerpoint/2012/main" userId="S::hyojunglee@kr.kpmg.com::8fb11eb8-8f0d-4526-8076-aa6a881217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768DEC"/>
    <a:srgbClr val="2AA3E5"/>
    <a:srgbClr val="30A7E4"/>
    <a:srgbClr val="00338D"/>
    <a:srgbClr val="727165"/>
    <a:srgbClr val="7213EA"/>
    <a:srgbClr val="C8EFF7"/>
    <a:srgbClr val="87CDFC"/>
    <a:srgbClr val="EDF1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어두운 스타일 2 - 강조 1/강조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222" autoAdjust="0"/>
  </p:normalViewPr>
  <p:slideViewPr>
    <p:cSldViewPr snapToGrid="0">
      <p:cViewPr varScale="1">
        <p:scale>
          <a:sx n="104" d="100"/>
          <a:sy n="104" d="100"/>
        </p:scale>
        <p:origin x="612" y="96"/>
      </p:cViewPr>
      <p:guideLst>
        <p:guide pos="444"/>
        <p:guide pos="5796"/>
        <p:guide pos="3143"/>
        <p:guide orient="horz" pos="1911"/>
        <p:guide orient="horz" pos="3702"/>
        <p:guide orient="horz" pos="1366"/>
        <p:guide pos="3007"/>
        <p:guide orient="horz" pos="1548"/>
        <p:guide pos="2258"/>
        <p:guide pos="4526"/>
        <p:guide pos="3233"/>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8.xml"/><Relationship Id="rId1" Type="http://schemas.microsoft.com/office/2011/relationships/chartStyle" Target="style18.xml"/></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9.xml"/><Relationship Id="rId1" Type="http://schemas.microsoft.com/office/2011/relationships/chartStyle" Target="style19.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0.xml"/><Relationship Id="rId1" Type="http://schemas.microsoft.com/office/2011/relationships/chartStyle" Target="style20.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1.xml"/><Relationship Id="rId1" Type="http://schemas.microsoft.com/office/2011/relationships/chartStyle" Target="style21.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2.xml"/><Relationship Id="rId1" Type="http://schemas.microsoft.com/office/2011/relationships/chartStyle" Target="style22.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3.xml"/><Relationship Id="rId1" Type="http://schemas.microsoft.com/office/2011/relationships/chartStyle" Target="style23.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4.xml"/><Relationship Id="rId1" Type="http://schemas.microsoft.com/office/2011/relationships/chartStyle" Target="style24.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5.xml"/><Relationship Id="rId1" Type="http://schemas.microsoft.com/office/2011/relationships/chartStyle" Target="style25.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6.xml"/><Relationship Id="rId1" Type="http://schemas.microsoft.com/office/2011/relationships/chartStyle" Target="style26.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7.xml"/><Relationship Id="rId1" Type="http://schemas.microsoft.com/office/2011/relationships/chartStyle" Target="style27.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28.xml"/><Relationship Id="rId1" Type="http://schemas.microsoft.com/office/2011/relationships/chartStyle" Target="style28.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29.xml"/><Relationship Id="rId1" Type="http://schemas.microsoft.com/office/2011/relationships/chartStyle" Target="style29.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chartUserShapes" Target="../drawings/drawing1.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chartUserShapes" Target="../drawings/drawing2.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2.xml"/><Relationship Id="rId1" Type="http://schemas.microsoft.com/office/2011/relationships/chartStyle" Target="style32.xml"/></Relationships>
</file>

<file path=ppt/charts/_rels/chart37.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chartUserShapes" Target="../drawings/drawing3.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4.xml"/><Relationship Id="rId1" Type="http://schemas.microsoft.com/office/2011/relationships/chartStyle" Target="style34.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5.xml"/><Relationship Id="rId1" Type="http://schemas.microsoft.com/office/2011/relationships/chartStyle" Target="style35.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3" Type="http://schemas.openxmlformats.org/officeDocument/2006/relationships/oleObject" Target="file:///C:\Users\seungheeryu\OneDrive%20-%20KPMG\Ryu\23&#45380;%2010&#50900;\231026%20&#49340;&#51221;insight_&#47928;&#54868;&#45796;&#50577;&#49457;\230131%20&#44397;&#45236;%20&#51020;&#48152;%20&#49688;&#52636;%20_&#54620;&#44397;&#47924;&#50669;&#54801;&#54924;.xlsx" TargetMode="External"/><Relationship Id="rId2" Type="http://schemas.microsoft.com/office/2011/relationships/chartColorStyle" Target="colors36.xml"/><Relationship Id="rId1" Type="http://schemas.microsoft.com/office/2011/relationships/chartStyle" Target="style36.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7.xml"/><Relationship Id="rId1" Type="http://schemas.microsoft.com/office/2011/relationships/chartStyle" Target="style37.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8.xml"/><Relationship Id="rId1" Type="http://schemas.microsoft.com/office/2011/relationships/chartStyle" Target="style38.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9.xml"/><Relationship Id="rId1" Type="http://schemas.microsoft.com/office/2011/relationships/chartStyle" Target="style39.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0.xml"/><Relationship Id="rId1" Type="http://schemas.microsoft.com/office/2011/relationships/chartStyle" Target="style40.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1.xml"/><Relationship Id="rId1" Type="http://schemas.microsoft.com/office/2011/relationships/chartStyle" Target="style41.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2.xml"/><Relationship Id="rId1" Type="http://schemas.microsoft.com/office/2011/relationships/chartStyle" Target="style42.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3.xml"/><Relationship Id="rId1" Type="http://schemas.microsoft.com/office/2011/relationships/chartStyle" Target="style43.xml"/></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4.xml"/><Relationship Id="rId1" Type="http://schemas.microsoft.com/office/2011/relationships/chartStyle" Target="style44.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45.xml"/><Relationship Id="rId1" Type="http://schemas.microsoft.com/office/2011/relationships/chartStyle" Target="style45.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6.xml"/><Relationship Id="rId1" Type="http://schemas.microsoft.com/office/2011/relationships/chartStyle" Target="style46.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47.xml"/><Relationship Id="rId1" Type="http://schemas.microsoft.com/office/2011/relationships/chartStyle" Target="style47.xml"/></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48.xml"/><Relationship Id="rId1" Type="http://schemas.microsoft.com/office/2011/relationships/chartStyle" Target="style48.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49.xml"/><Relationship Id="rId1" Type="http://schemas.microsoft.com/office/2011/relationships/chartStyle" Target="style49.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0.xml"/><Relationship Id="rId1" Type="http://schemas.microsoft.com/office/2011/relationships/chartStyle" Target="style50.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1.xml"/><Relationship Id="rId1" Type="http://schemas.microsoft.com/office/2011/relationships/chartStyle" Target="style51.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52.xml"/><Relationship Id="rId1" Type="http://schemas.microsoft.com/office/2011/relationships/chartStyle" Target="style52.xml"/></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53.xml"/><Relationship Id="rId1" Type="http://schemas.microsoft.com/office/2011/relationships/chartStyle" Target="style53.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54.xml"/><Relationship Id="rId1" Type="http://schemas.microsoft.com/office/2011/relationships/chartStyle" Target="style54.xml"/></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9.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55.xml"/><Relationship Id="rId1" Type="http://schemas.microsoft.com/office/2011/relationships/chartStyle" Target="style5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56.xml"/><Relationship Id="rId1" Type="http://schemas.microsoft.com/office/2011/relationships/chartStyle" Target="style56.xml"/></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3.xml.rels><?xml version="1.0" encoding="UTF-8" standalone="yes"?>
<Relationships xmlns="http://schemas.openxmlformats.org/package/2006/relationships"><Relationship Id="rId3" Type="http://schemas.openxmlformats.org/officeDocument/2006/relationships/package" Target="../embeddings/Microsoft_Excel_Worksheet70.xlsx"/><Relationship Id="rId2" Type="http://schemas.microsoft.com/office/2011/relationships/chartColorStyle" Target="colors57.xml"/><Relationship Id="rId1" Type="http://schemas.microsoft.com/office/2011/relationships/chartStyle" Target="style57.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909155094406966E-2"/>
          <c:y val="0.10211632589859382"/>
          <c:w val="0.83331818181818185"/>
          <c:h val="0.72797232093652098"/>
        </c:manualLayout>
      </c:layout>
      <c:lineChart>
        <c:grouping val="standard"/>
        <c:varyColors val="0"/>
        <c:ser>
          <c:idx val="0"/>
          <c:order val="0"/>
          <c:tx>
            <c:strRef>
              <c:f>Sheet1!$B$1</c:f>
              <c:strCache>
                <c:ptCount val="1"/>
                <c:pt idx="0">
                  <c:v>미국</c:v>
                </c:pt>
              </c:strCache>
            </c:strRef>
          </c:tx>
          <c:spPr>
            <a:ln w="19050" cap="rnd">
              <a:solidFill>
                <a:srgbClr val="1E49E2"/>
              </a:solidFill>
              <a:prstDash val="solid"/>
              <a:round/>
            </a:ln>
            <a:effectLst/>
          </c:spPr>
          <c:marker>
            <c:symbol val="none"/>
          </c:marker>
          <c:cat>
            <c:strRef>
              <c:f>Sheet1!$A$14:$A$119</c:f>
              <c:strCache>
                <c:ptCount val="106"/>
                <c:pt idx="0">
                  <c:v>'15.1</c:v>
                </c:pt>
                <c:pt idx="12">
                  <c:v>'16.1</c:v>
                </c:pt>
                <c:pt idx="24">
                  <c:v>'17.1</c:v>
                </c:pt>
                <c:pt idx="36">
                  <c:v>'18.1</c:v>
                </c:pt>
                <c:pt idx="48">
                  <c:v>'19.1</c:v>
                </c:pt>
                <c:pt idx="60">
                  <c:v>'20.1</c:v>
                </c:pt>
                <c:pt idx="72">
                  <c:v>'21.1</c:v>
                </c:pt>
                <c:pt idx="84">
                  <c:v>'22.1</c:v>
                </c:pt>
                <c:pt idx="96">
                  <c:v>'23.1</c:v>
                </c:pt>
                <c:pt idx="105">
                  <c:v>'23.10</c:v>
                </c:pt>
              </c:strCache>
            </c:strRef>
          </c:cat>
          <c:val>
            <c:numRef>
              <c:f>Sheet1!$B$14:$B$119</c:f>
              <c:numCache>
                <c:formatCode>General</c:formatCode>
                <c:ptCount val="106"/>
                <c:pt idx="0">
                  <c:v>100.6969</c:v>
                </c:pt>
                <c:pt idx="1">
                  <c:v>100.59059999999999</c:v>
                </c:pt>
                <c:pt idx="2">
                  <c:v>100.47920000000001</c:v>
                </c:pt>
                <c:pt idx="3">
                  <c:v>100.3682</c:v>
                </c:pt>
                <c:pt idx="4">
                  <c:v>100.25069999999999</c:v>
                </c:pt>
                <c:pt idx="5">
                  <c:v>100.12269999999999</c:v>
                </c:pt>
                <c:pt idx="6">
                  <c:v>99.962890000000002</c:v>
                </c:pt>
                <c:pt idx="7">
                  <c:v>99.783469999999994</c:v>
                </c:pt>
                <c:pt idx="8">
                  <c:v>99.610569999999996</c:v>
                </c:pt>
                <c:pt idx="9">
                  <c:v>99.468149999999994</c:v>
                </c:pt>
                <c:pt idx="10">
                  <c:v>99.34845</c:v>
                </c:pt>
                <c:pt idx="11">
                  <c:v>99.244200000000006</c:v>
                </c:pt>
                <c:pt idx="12">
                  <c:v>99.159199999999998</c:v>
                </c:pt>
                <c:pt idx="13">
                  <c:v>99.100790000000003</c:v>
                </c:pt>
                <c:pt idx="14">
                  <c:v>99.079030000000003</c:v>
                </c:pt>
                <c:pt idx="15">
                  <c:v>99.076149999999998</c:v>
                </c:pt>
                <c:pt idx="16">
                  <c:v>99.076099999999997</c:v>
                </c:pt>
                <c:pt idx="17">
                  <c:v>99.072559999999996</c:v>
                </c:pt>
                <c:pt idx="18">
                  <c:v>99.083929999999995</c:v>
                </c:pt>
                <c:pt idx="19">
                  <c:v>99.123819999999995</c:v>
                </c:pt>
                <c:pt idx="20">
                  <c:v>99.206819999999993</c:v>
                </c:pt>
                <c:pt idx="21">
                  <c:v>99.330219999999997</c:v>
                </c:pt>
                <c:pt idx="22">
                  <c:v>99.481269999999995</c:v>
                </c:pt>
                <c:pt idx="23">
                  <c:v>99.637339999999995</c:v>
                </c:pt>
                <c:pt idx="24">
                  <c:v>99.764309999999995</c:v>
                </c:pt>
                <c:pt idx="25">
                  <c:v>99.848380000000006</c:v>
                </c:pt>
                <c:pt idx="26">
                  <c:v>99.889080000000007</c:v>
                </c:pt>
                <c:pt idx="27">
                  <c:v>99.902739999999994</c:v>
                </c:pt>
                <c:pt idx="28">
                  <c:v>99.91</c:v>
                </c:pt>
                <c:pt idx="29">
                  <c:v>99.92577</c:v>
                </c:pt>
                <c:pt idx="30">
                  <c:v>99.95693</c:v>
                </c:pt>
                <c:pt idx="31">
                  <c:v>100.029</c:v>
                </c:pt>
                <c:pt idx="32">
                  <c:v>100.1326</c:v>
                </c:pt>
                <c:pt idx="33">
                  <c:v>100.2557</c:v>
                </c:pt>
                <c:pt idx="34">
                  <c:v>100.3807</c:v>
                </c:pt>
                <c:pt idx="35">
                  <c:v>100.50449999999999</c:v>
                </c:pt>
                <c:pt idx="36">
                  <c:v>100.6268</c:v>
                </c:pt>
                <c:pt idx="37">
                  <c:v>100.73869999999999</c:v>
                </c:pt>
                <c:pt idx="38">
                  <c:v>100.8117</c:v>
                </c:pt>
                <c:pt idx="39">
                  <c:v>100.8373</c:v>
                </c:pt>
                <c:pt idx="40">
                  <c:v>100.8252</c:v>
                </c:pt>
                <c:pt idx="41">
                  <c:v>100.7822</c:v>
                </c:pt>
                <c:pt idx="42">
                  <c:v>100.7105</c:v>
                </c:pt>
                <c:pt idx="43">
                  <c:v>100.6129</c:v>
                </c:pt>
                <c:pt idx="44">
                  <c:v>100.4742</c:v>
                </c:pt>
                <c:pt idx="45">
                  <c:v>100.28870000000001</c:v>
                </c:pt>
                <c:pt idx="46">
                  <c:v>100.0727</c:v>
                </c:pt>
                <c:pt idx="47">
                  <c:v>99.849180000000004</c:v>
                </c:pt>
                <c:pt idx="48">
                  <c:v>99.641130000000004</c:v>
                </c:pt>
                <c:pt idx="49">
                  <c:v>99.466840000000005</c:v>
                </c:pt>
                <c:pt idx="50">
                  <c:v>99.328059999999994</c:v>
                </c:pt>
                <c:pt idx="51">
                  <c:v>99.202520000000007</c:v>
                </c:pt>
                <c:pt idx="52">
                  <c:v>99.086200000000005</c:v>
                </c:pt>
                <c:pt idx="53">
                  <c:v>98.979519999999994</c:v>
                </c:pt>
                <c:pt idx="54">
                  <c:v>98.890209999999996</c:v>
                </c:pt>
                <c:pt idx="55">
                  <c:v>98.830489999999998</c:v>
                </c:pt>
                <c:pt idx="56">
                  <c:v>98.829759999999993</c:v>
                </c:pt>
                <c:pt idx="57">
                  <c:v>98.885199999999998</c:v>
                </c:pt>
                <c:pt idx="58">
                  <c:v>98.971209999999999</c:v>
                </c:pt>
                <c:pt idx="59">
                  <c:v>99.054829999999995</c:v>
                </c:pt>
                <c:pt idx="60">
                  <c:v>99.097340000000003</c:v>
                </c:pt>
                <c:pt idx="61">
                  <c:v>99.068129999999996</c:v>
                </c:pt>
                <c:pt idx="62">
                  <c:v>97.66722</c:v>
                </c:pt>
                <c:pt idx="63">
                  <c:v>92.623189999999994</c:v>
                </c:pt>
                <c:pt idx="64">
                  <c:v>94.321960000000004</c:v>
                </c:pt>
                <c:pt idx="65">
                  <c:v>96.170519999999996</c:v>
                </c:pt>
                <c:pt idx="66">
                  <c:v>97.720920000000007</c:v>
                </c:pt>
                <c:pt idx="67">
                  <c:v>98.438410000000005</c:v>
                </c:pt>
                <c:pt idx="68">
                  <c:v>98.726519999999994</c:v>
                </c:pt>
                <c:pt idx="69">
                  <c:v>99.083190000000002</c:v>
                </c:pt>
                <c:pt idx="70">
                  <c:v>99.477329999999995</c:v>
                </c:pt>
                <c:pt idx="71">
                  <c:v>99.894679999999994</c:v>
                </c:pt>
                <c:pt idx="72">
                  <c:v>100.2705</c:v>
                </c:pt>
                <c:pt idx="73">
                  <c:v>100.6472</c:v>
                </c:pt>
                <c:pt idx="74">
                  <c:v>100.97709999999999</c:v>
                </c:pt>
                <c:pt idx="75">
                  <c:v>101.2526</c:v>
                </c:pt>
                <c:pt idx="76">
                  <c:v>101.3336</c:v>
                </c:pt>
                <c:pt idx="77">
                  <c:v>101.3408</c:v>
                </c:pt>
                <c:pt idx="78">
                  <c:v>101.29049999999999</c:v>
                </c:pt>
                <c:pt idx="79">
                  <c:v>101.2167</c:v>
                </c:pt>
                <c:pt idx="80">
                  <c:v>101.1544</c:v>
                </c:pt>
                <c:pt idx="81">
                  <c:v>101.10899999999999</c:v>
                </c:pt>
                <c:pt idx="82">
                  <c:v>101.072</c:v>
                </c:pt>
                <c:pt idx="83">
                  <c:v>101.0232</c:v>
                </c:pt>
                <c:pt idx="84">
                  <c:v>100.9425</c:v>
                </c:pt>
                <c:pt idx="85">
                  <c:v>100.82170000000001</c:v>
                </c:pt>
                <c:pt idx="86">
                  <c:v>100.6459</c:v>
                </c:pt>
                <c:pt idx="87">
                  <c:v>100.414</c:v>
                </c:pt>
                <c:pt idx="88">
                  <c:v>100.1296</c:v>
                </c:pt>
                <c:pt idx="89">
                  <c:v>99.834599999999995</c:v>
                </c:pt>
                <c:pt idx="90">
                  <c:v>99.576930000000004</c:v>
                </c:pt>
                <c:pt idx="91">
                  <c:v>99.371619999999993</c:v>
                </c:pt>
                <c:pt idx="92">
                  <c:v>99.203069999999997</c:v>
                </c:pt>
                <c:pt idx="93">
                  <c:v>99.061639999999997</c:v>
                </c:pt>
                <c:pt idx="94">
                  <c:v>98.949650000000005</c:v>
                </c:pt>
                <c:pt idx="95">
                  <c:v>98.879779999999997</c:v>
                </c:pt>
                <c:pt idx="96">
                  <c:v>98.847120000000004</c:v>
                </c:pt>
                <c:pt idx="97">
                  <c:v>98.834339999999997</c:v>
                </c:pt>
                <c:pt idx="98">
                  <c:v>98.845150000000004</c:v>
                </c:pt>
                <c:pt idx="99">
                  <c:v>98.897989999999993</c:v>
                </c:pt>
                <c:pt idx="100">
                  <c:v>98.991990000000001</c:v>
                </c:pt>
                <c:pt idx="101">
                  <c:v>99.118279999999999</c:v>
                </c:pt>
                <c:pt idx="102">
                  <c:v>99.243260000000006</c:v>
                </c:pt>
                <c:pt idx="103">
                  <c:v>99.34666</c:v>
                </c:pt>
                <c:pt idx="104">
                  <c:v>99.422489999999996</c:v>
                </c:pt>
                <c:pt idx="105">
                  <c:v>99.471789999999999</c:v>
                </c:pt>
              </c:numCache>
            </c:numRef>
          </c:val>
          <c:smooth val="1"/>
          <c:extLst>
            <c:ext xmlns:c16="http://schemas.microsoft.com/office/drawing/2014/chart" uri="{C3380CC4-5D6E-409C-BE32-E72D297353CC}">
              <c16:uniqueId val="{00000000-85A9-42CA-9F25-BB2C777B51E9}"/>
            </c:ext>
          </c:extLst>
        </c:ser>
        <c:ser>
          <c:idx val="1"/>
          <c:order val="1"/>
          <c:tx>
            <c:strRef>
              <c:f>Sheet1!$C$1</c:f>
              <c:strCache>
                <c:ptCount val="1"/>
                <c:pt idx="0">
                  <c:v>중국</c:v>
                </c:pt>
              </c:strCache>
            </c:strRef>
          </c:tx>
          <c:spPr>
            <a:ln w="19050" cap="flat">
              <a:solidFill>
                <a:srgbClr val="00B8F5"/>
              </a:solidFill>
              <a:prstDash val="solid"/>
              <a:miter lim="800000"/>
            </a:ln>
            <a:effectLst/>
          </c:spPr>
          <c:marker>
            <c:symbol val="none"/>
          </c:marker>
          <c:cat>
            <c:strRef>
              <c:f>Sheet1!$A$14:$A$119</c:f>
              <c:strCache>
                <c:ptCount val="106"/>
                <c:pt idx="0">
                  <c:v>'15.1</c:v>
                </c:pt>
                <c:pt idx="12">
                  <c:v>'16.1</c:v>
                </c:pt>
                <c:pt idx="24">
                  <c:v>'17.1</c:v>
                </c:pt>
                <c:pt idx="36">
                  <c:v>'18.1</c:v>
                </c:pt>
                <c:pt idx="48">
                  <c:v>'19.1</c:v>
                </c:pt>
                <c:pt idx="60">
                  <c:v>'20.1</c:v>
                </c:pt>
                <c:pt idx="72">
                  <c:v>'21.1</c:v>
                </c:pt>
                <c:pt idx="84">
                  <c:v>'22.1</c:v>
                </c:pt>
                <c:pt idx="96">
                  <c:v>'23.1</c:v>
                </c:pt>
                <c:pt idx="105">
                  <c:v>'23.10</c:v>
                </c:pt>
              </c:strCache>
            </c:strRef>
          </c:cat>
          <c:val>
            <c:numRef>
              <c:f>Sheet1!$C$14:$C$119</c:f>
              <c:numCache>
                <c:formatCode>General</c:formatCode>
                <c:ptCount val="106"/>
                <c:pt idx="0">
                  <c:v>100.25539999999999</c:v>
                </c:pt>
                <c:pt idx="1">
                  <c:v>100.2923</c:v>
                </c:pt>
                <c:pt idx="2">
                  <c:v>100.39749999999999</c:v>
                </c:pt>
                <c:pt idx="3">
                  <c:v>100.5087</c:v>
                </c:pt>
                <c:pt idx="4">
                  <c:v>100.55710000000001</c:v>
                </c:pt>
                <c:pt idx="5">
                  <c:v>100.5004</c:v>
                </c:pt>
                <c:pt idx="6">
                  <c:v>100.3366</c:v>
                </c:pt>
                <c:pt idx="7">
                  <c:v>100.1259</c:v>
                </c:pt>
                <c:pt idx="8">
                  <c:v>99.933769999999996</c:v>
                </c:pt>
                <c:pt idx="9">
                  <c:v>99.803160000000005</c:v>
                </c:pt>
                <c:pt idx="10">
                  <c:v>99.730379999999997</c:v>
                </c:pt>
                <c:pt idx="11">
                  <c:v>99.686920000000001</c:v>
                </c:pt>
                <c:pt idx="12">
                  <c:v>99.671899999999994</c:v>
                </c:pt>
                <c:pt idx="13">
                  <c:v>99.698490000000007</c:v>
                </c:pt>
                <c:pt idx="14">
                  <c:v>99.787769999999995</c:v>
                </c:pt>
                <c:pt idx="15">
                  <c:v>99.905950000000004</c:v>
                </c:pt>
                <c:pt idx="16">
                  <c:v>100.03740000000001</c:v>
                </c:pt>
                <c:pt idx="17">
                  <c:v>100.18</c:v>
                </c:pt>
                <c:pt idx="18">
                  <c:v>100.3274</c:v>
                </c:pt>
                <c:pt idx="19">
                  <c:v>100.4517</c:v>
                </c:pt>
                <c:pt idx="20">
                  <c:v>100.5536</c:v>
                </c:pt>
                <c:pt idx="21">
                  <c:v>100.6438</c:v>
                </c:pt>
                <c:pt idx="22">
                  <c:v>100.73099999999999</c:v>
                </c:pt>
                <c:pt idx="23">
                  <c:v>100.7966</c:v>
                </c:pt>
                <c:pt idx="24">
                  <c:v>100.8464</c:v>
                </c:pt>
                <c:pt idx="25">
                  <c:v>100.9081</c:v>
                </c:pt>
                <c:pt idx="26">
                  <c:v>100.985</c:v>
                </c:pt>
                <c:pt idx="27">
                  <c:v>101.0638</c:v>
                </c:pt>
                <c:pt idx="28">
                  <c:v>101.14019999999999</c:v>
                </c:pt>
                <c:pt idx="29">
                  <c:v>101.18980000000001</c:v>
                </c:pt>
                <c:pt idx="30">
                  <c:v>101.1781</c:v>
                </c:pt>
                <c:pt idx="31">
                  <c:v>101.0834</c:v>
                </c:pt>
                <c:pt idx="32">
                  <c:v>100.90519999999999</c:v>
                </c:pt>
                <c:pt idx="33">
                  <c:v>100.6717</c:v>
                </c:pt>
                <c:pt idx="34">
                  <c:v>100.42010000000001</c:v>
                </c:pt>
                <c:pt idx="35">
                  <c:v>100.15560000000001</c:v>
                </c:pt>
                <c:pt idx="36">
                  <c:v>99.899320000000003</c:v>
                </c:pt>
                <c:pt idx="37">
                  <c:v>99.674390000000002</c:v>
                </c:pt>
                <c:pt idx="38">
                  <c:v>99.506069999999994</c:v>
                </c:pt>
                <c:pt idx="39">
                  <c:v>99.372889999999998</c:v>
                </c:pt>
                <c:pt idx="40">
                  <c:v>99.253799999999998</c:v>
                </c:pt>
                <c:pt idx="41">
                  <c:v>99.128200000000007</c:v>
                </c:pt>
                <c:pt idx="42">
                  <c:v>98.994529999999997</c:v>
                </c:pt>
                <c:pt idx="43">
                  <c:v>98.856679999999997</c:v>
                </c:pt>
                <c:pt idx="44">
                  <c:v>98.727019999999996</c:v>
                </c:pt>
                <c:pt idx="45">
                  <c:v>98.608540000000005</c:v>
                </c:pt>
                <c:pt idx="46">
                  <c:v>98.508930000000007</c:v>
                </c:pt>
                <c:pt idx="47">
                  <c:v>98.427260000000004</c:v>
                </c:pt>
                <c:pt idx="48">
                  <c:v>98.370980000000003</c:v>
                </c:pt>
                <c:pt idx="49">
                  <c:v>98.337149999999994</c:v>
                </c:pt>
                <c:pt idx="50">
                  <c:v>98.326700000000002</c:v>
                </c:pt>
                <c:pt idx="51">
                  <c:v>98.313410000000005</c:v>
                </c:pt>
                <c:pt idx="52">
                  <c:v>98.294899999999998</c:v>
                </c:pt>
                <c:pt idx="53">
                  <c:v>98.273740000000004</c:v>
                </c:pt>
                <c:pt idx="54">
                  <c:v>98.238839999999996</c:v>
                </c:pt>
                <c:pt idx="55">
                  <c:v>98.172460000000001</c:v>
                </c:pt>
                <c:pt idx="56">
                  <c:v>98.073790000000002</c:v>
                </c:pt>
                <c:pt idx="57">
                  <c:v>97.967860000000002</c:v>
                </c:pt>
                <c:pt idx="58">
                  <c:v>97.895110000000003</c:v>
                </c:pt>
                <c:pt idx="59">
                  <c:v>97.874949999999998</c:v>
                </c:pt>
                <c:pt idx="60">
                  <c:v>97.921350000000004</c:v>
                </c:pt>
                <c:pt idx="61">
                  <c:v>83.531700000000001</c:v>
                </c:pt>
                <c:pt idx="62">
                  <c:v>88.433570000000003</c:v>
                </c:pt>
                <c:pt idx="63">
                  <c:v>92.144880000000001</c:v>
                </c:pt>
                <c:pt idx="64">
                  <c:v>95.578509999999994</c:v>
                </c:pt>
                <c:pt idx="65">
                  <c:v>97.382140000000007</c:v>
                </c:pt>
                <c:pt idx="66">
                  <c:v>99.129130000000004</c:v>
                </c:pt>
                <c:pt idx="67">
                  <c:v>100.76909999999999</c:v>
                </c:pt>
                <c:pt idx="68">
                  <c:v>101.2694</c:v>
                </c:pt>
                <c:pt idx="69">
                  <c:v>101.72150000000001</c:v>
                </c:pt>
                <c:pt idx="70">
                  <c:v>102.0868</c:v>
                </c:pt>
                <c:pt idx="71">
                  <c:v>102.3171</c:v>
                </c:pt>
                <c:pt idx="72">
                  <c:v>102.3994</c:v>
                </c:pt>
                <c:pt idx="73">
                  <c:v>102.3433</c:v>
                </c:pt>
                <c:pt idx="74">
                  <c:v>102.17829999999999</c:v>
                </c:pt>
                <c:pt idx="75">
                  <c:v>101.9147</c:v>
                </c:pt>
                <c:pt idx="76">
                  <c:v>101.5733</c:v>
                </c:pt>
                <c:pt idx="77">
                  <c:v>101.1696</c:v>
                </c:pt>
                <c:pt idx="78">
                  <c:v>100.7197</c:v>
                </c:pt>
                <c:pt idx="79">
                  <c:v>100.24550000000001</c:v>
                </c:pt>
                <c:pt idx="80">
                  <c:v>99.783779999999993</c:v>
                </c:pt>
                <c:pt idx="81">
                  <c:v>99.381429999999995</c:v>
                </c:pt>
                <c:pt idx="82">
                  <c:v>99.060329999999993</c:v>
                </c:pt>
                <c:pt idx="83">
                  <c:v>98.787610000000001</c:v>
                </c:pt>
                <c:pt idx="84">
                  <c:v>98.539649999999995</c:v>
                </c:pt>
                <c:pt idx="85">
                  <c:v>98.312839999999994</c:v>
                </c:pt>
                <c:pt idx="86">
                  <c:v>98.110299999999995</c:v>
                </c:pt>
                <c:pt idx="87">
                  <c:v>97.917969999999997</c:v>
                </c:pt>
                <c:pt idx="88">
                  <c:v>97.748660000000001</c:v>
                </c:pt>
                <c:pt idx="89">
                  <c:v>97.607929999999996</c:v>
                </c:pt>
                <c:pt idx="90">
                  <c:v>97.501080000000002</c:v>
                </c:pt>
                <c:pt idx="91">
                  <c:v>97.455560000000006</c:v>
                </c:pt>
                <c:pt idx="92">
                  <c:v>97.490780000000001</c:v>
                </c:pt>
                <c:pt idx="93">
                  <c:v>97.623829999999998</c:v>
                </c:pt>
                <c:pt idx="94">
                  <c:v>97.869129999999998</c:v>
                </c:pt>
                <c:pt idx="95">
                  <c:v>98.210620000000006</c:v>
                </c:pt>
                <c:pt idx="96">
                  <c:v>98.624309999999994</c:v>
                </c:pt>
                <c:pt idx="97">
                  <c:v>99.097459999999998</c:v>
                </c:pt>
                <c:pt idx="98">
                  <c:v>99.5839</c:v>
                </c:pt>
                <c:pt idx="99">
                  <c:v>100.05070000000001</c:v>
                </c:pt>
                <c:pt idx="100">
                  <c:v>100.5068</c:v>
                </c:pt>
                <c:pt idx="101">
                  <c:v>100.9593</c:v>
                </c:pt>
                <c:pt idx="102">
                  <c:v>101.39239999999999</c:v>
                </c:pt>
                <c:pt idx="103">
                  <c:v>101.7813</c:v>
                </c:pt>
                <c:pt idx="104">
                  <c:v>102.12130000000001</c:v>
                </c:pt>
                <c:pt idx="105">
                  <c:v>102.43</c:v>
                </c:pt>
              </c:numCache>
            </c:numRef>
          </c:val>
          <c:smooth val="1"/>
          <c:extLst>
            <c:ext xmlns:c16="http://schemas.microsoft.com/office/drawing/2014/chart" uri="{C3380CC4-5D6E-409C-BE32-E72D297353CC}">
              <c16:uniqueId val="{00000001-85A9-42CA-9F25-BB2C777B51E9}"/>
            </c:ext>
          </c:extLst>
        </c:ser>
        <c:ser>
          <c:idx val="2"/>
          <c:order val="2"/>
          <c:tx>
            <c:strRef>
              <c:f>Sheet1!$D$1</c:f>
              <c:strCache>
                <c:ptCount val="1"/>
                <c:pt idx="0">
                  <c:v>G20</c:v>
                </c:pt>
              </c:strCache>
            </c:strRef>
          </c:tx>
          <c:spPr>
            <a:ln w="19050" cap="rnd">
              <a:solidFill>
                <a:srgbClr val="7213EA"/>
              </a:solidFill>
              <a:round/>
            </a:ln>
            <a:effectLst/>
          </c:spPr>
          <c:marker>
            <c:symbol val="none"/>
          </c:marker>
          <c:cat>
            <c:strRef>
              <c:f>Sheet1!$A$14:$A$119</c:f>
              <c:strCache>
                <c:ptCount val="106"/>
                <c:pt idx="0">
                  <c:v>'15.1</c:v>
                </c:pt>
                <c:pt idx="12">
                  <c:v>'16.1</c:v>
                </c:pt>
                <c:pt idx="24">
                  <c:v>'17.1</c:v>
                </c:pt>
                <c:pt idx="36">
                  <c:v>'18.1</c:v>
                </c:pt>
                <c:pt idx="48">
                  <c:v>'19.1</c:v>
                </c:pt>
                <c:pt idx="60">
                  <c:v>'20.1</c:v>
                </c:pt>
                <c:pt idx="72">
                  <c:v>'21.1</c:v>
                </c:pt>
                <c:pt idx="84">
                  <c:v>'22.1</c:v>
                </c:pt>
                <c:pt idx="96">
                  <c:v>'23.1</c:v>
                </c:pt>
                <c:pt idx="105">
                  <c:v>'23.10</c:v>
                </c:pt>
              </c:strCache>
            </c:strRef>
          </c:cat>
          <c:val>
            <c:numRef>
              <c:f>Sheet1!$D$14:$D$119</c:f>
              <c:numCache>
                <c:formatCode>General</c:formatCode>
                <c:ptCount val="106"/>
                <c:pt idx="0">
                  <c:v>100.1991</c:v>
                </c:pt>
                <c:pt idx="1">
                  <c:v>100.18519999999999</c:v>
                </c:pt>
                <c:pt idx="2">
                  <c:v>100.1802</c:v>
                </c:pt>
                <c:pt idx="3">
                  <c:v>100.16800000000001</c:v>
                </c:pt>
                <c:pt idx="4">
                  <c:v>100.12869999999999</c:v>
                </c:pt>
                <c:pt idx="5">
                  <c:v>100.05200000000001</c:v>
                </c:pt>
                <c:pt idx="6">
                  <c:v>99.938220000000001</c:v>
                </c:pt>
                <c:pt idx="7">
                  <c:v>99.81044</c:v>
                </c:pt>
                <c:pt idx="8">
                  <c:v>99.693299999999994</c:v>
                </c:pt>
                <c:pt idx="9">
                  <c:v>99.602019999999996</c:v>
                </c:pt>
                <c:pt idx="10">
                  <c:v>99.529489999999996</c:v>
                </c:pt>
                <c:pt idx="11">
                  <c:v>99.468109999999996</c:v>
                </c:pt>
                <c:pt idx="12">
                  <c:v>99.422970000000007</c:v>
                </c:pt>
                <c:pt idx="13">
                  <c:v>99.400660000000002</c:v>
                </c:pt>
                <c:pt idx="14">
                  <c:v>99.413309999999996</c:v>
                </c:pt>
                <c:pt idx="15">
                  <c:v>99.448539999999994</c:v>
                </c:pt>
                <c:pt idx="16">
                  <c:v>99.495670000000004</c:v>
                </c:pt>
                <c:pt idx="17">
                  <c:v>99.551280000000006</c:v>
                </c:pt>
                <c:pt idx="18">
                  <c:v>99.618390000000005</c:v>
                </c:pt>
                <c:pt idx="19">
                  <c:v>99.692340000000002</c:v>
                </c:pt>
                <c:pt idx="20">
                  <c:v>99.775409999999994</c:v>
                </c:pt>
                <c:pt idx="21">
                  <c:v>99.866969999999995</c:v>
                </c:pt>
                <c:pt idx="22">
                  <c:v>99.963220000000007</c:v>
                </c:pt>
                <c:pt idx="23">
                  <c:v>100.0578</c:v>
                </c:pt>
                <c:pt idx="24">
                  <c:v>100.14619999999999</c:v>
                </c:pt>
                <c:pt idx="25">
                  <c:v>100.23399999999999</c:v>
                </c:pt>
                <c:pt idx="26">
                  <c:v>100.3224</c:v>
                </c:pt>
                <c:pt idx="27">
                  <c:v>100.41</c:v>
                </c:pt>
                <c:pt idx="28">
                  <c:v>100.4975</c:v>
                </c:pt>
                <c:pt idx="29">
                  <c:v>100.58280000000001</c:v>
                </c:pt>
                <c:pt idx="30">
                  <c:v>100.6579</c:v>
                </c:pt>
                <c:pt idx="31">
                  <c:v>100.718</c:v>
                </c:pt>
                <c:pt idx="32">
                  <c:v>100.756</c:v>
                </c:pt>
                <c:pt idx="33">
                  <c:v>100.7719</c:v>
                </c:pt>
                <c:pt idx="34">
                  <c:v>100.7692</c:v>
                </c:pt>
                <c:pt idx="35">
                  <c:v>100.7467</c:v>
                </c:pt>
                <c:pt idx="36">
                  <c:v>100.70869999999999</c:v>
                </c:pt>
                <c:pt idx="37">
                  <c:v>100.6589</c:v>
                </c:pt>
                <c:pt idx="38">
                  <c:v>100.59780000000001</c:v>
                </c:pt>
                <c:pt idx="39">
                  <c:v>100.5205</c:v>
                </c:pt>
                <c:pt idx="40">
                  <c:v>100.4293</c:v>
                </c:pt>
                <c:pt idx="41">
                  <c:v>100.3211</c:v>
                </c:pt>
                <c:pt idx="42">
                  <c:v>100.1972</c:v>
                </c:pt>
                <c:pt idx="43">
                  <c:v>100.06019999999999</c:v>
                </c:pt>
                <c:pt idx="44">
                  <c:v>99.916979999999995</c:v>
                </c:pt>
                <c:pt idx="45">
                  <c:v>99.775750000000002</c:v>
                </c:pt>
                <c:pt idx="46">
                  <c:v>99.648529999999994</c:v>
                </c:pt>
                <c:pt idx="47">
                  <c:v>99.538179999999997</c:v>
                </c:pt>
                <c:pt idx="48">
                  <c:v>99.45</c:v>
                </c:pt>
                <c:pt idx="49">
                  <c:v>99.382959999999997</c:v>
                </c:pt>
                <c:pt idx="50">
                  <c:v>99.330979999999997</c:v>
                </c:pt>
                <c:pt idx="51">
                  <c:v>99.277919999999995</c:v>
                </c:pt>
                <c:pt idx="52">
                  <c:v>99.221289999999996</c:v>
                </c:pt>
                <c:pt idx="53">
                  <c:v>99.165549999999996</c:v>
                </c:pt>
                <c:pt idx="54">
                  <c:v>99.114429999999999</c:v>
                </c:pt>
                <c:pt idx="55">
                  <c:v>99.071759999999998</c:v>
                </c:pt>
                <c:pt idx="56">
                  <c:v>99.045910000000006</c:v>
                </c:pt>
                <c:pt idx="57">
                  <c:v>99.040459999999996</c:v>
                </c:pt>
                <c:pt idx="58">
                  <c:v>99.053799999999995</c:v>
                </c:pt>
                <c:pt idx="59">
                  <c:v>99.072689999999994</c:v>
                </c:pt>
                <c:pt idx="60">
                  <c:v>99.084180000000003</c:v>
                </c:pt>
                <c:pt idx="61">
                  <c:v>95.353710000000007</c:v>
                </c:pt>
                <c:pt idx="62">
                  <c:v>94.259569999999997</c:v>
                </c:pt>
                <c:pt idx="63">
                  <c:v>89.692019999999999</c:v>
                </c:pt>
                <c:pt idx="64">
                  <c:v>93.386510000000001</c:v>
                </c:pt>
                <c:pt idx="65">
                  <c:v>96.370739999999998</c:v>
                </c:pt>
                <c:pt idx="66">
                  <c:v>98.039410000000004</c:v>
                </c:pt>
                <c:pt idx="67">
                  <c:v>98.99342</c:v>
                </c:pt>
                <c:pt idx="68">
                  <c:v>99.535210000000006</c:v>
                </c:pt>
                <c:pt idx="69">
                  <c:v>99.940640000000002</c:v>
                </c:pt>
                <c:pt idx="70">
                  <c:v>100.2529</c:v>
                </c:pt>
                <c:pt idx="71">
                  <c:v>100.5745</c:v>
                </c:pt>
                <c:pt idx="72">
                  <c:v>100.7886</c:v>
                </c:pt>
                <c:pt idx="73">
                  <c:v>100.98560000000001</c:v>
                </c:pt>
                <c:pt idx="74">
                  <c:v>101.191</c:v>
                </c:pt>
                <c:pt idx="75">
                  <c:v>101.3449</c:v>
                </c:pt>
                <c:pt idx="76">
                  <c:v>101.4006</c:v>
                </c:pt>
                <c:pt idx="77">
                  <c:v>101.395</c:v>
                </c:pt>
                <c:pt idx="78">
                  <c:v>101.2899</c:v>
                </c:pt>
                <c:pt idx="79">
                  <c:v>101.1452</c:v>
                </c:pt>
                <c:pt idx="80">
                  <c:v>100.9948</c:v>
                </c:pt>
                <c:pt idx="81">
                  <c:v>100.86060000000001</c:v>
                </c:pt>
                <c:pt idx="82">
                  <c:v>100.7089</c:v>
                </c:pt>
                <c:pt idx="83">
                  <c:v>100.5526</c:v>
                </c:pt>
                <c:pt idx="84">
                  <c:v>100.3802</c:v>
                </c:pt>
                <c:pt idx="85">
                  <c:v>100.1883</c:v>
                </c:pt>
                <c:pt idx="86">
                  <c:v>99.978899999999996</c:v>
                </c:pt>
                <c:pt idx="87">
                  <c:v>99.757990000000007</c:v>
                </c:pt>
                <c:pt idx="88">
                  <c:v>99.531170000000003</c:v>
                </c:pt>
                <c:pt idx="89">
                  <c:v>99.304050000000004</c:v>
                </c:pt>
                <c:pt idx="90">
                  <c:v>99.104029999999995</c:v>
                </c:pt>
                <c:pt idx="91">
                  <c:v>98.947599999999994</c:v>
                </c:pt>
                <c:pt idx="92">
                  <c:v>98.840879999999999</c:v>
                </c:pt>
                <c:pt idx="93">
                  <c:v>98.793279999999996</c:v>
                </c:pt>
                <c:pt idx="94">
                  <c:v>98.811499999999995</c:v>
                </c:pt>
                <c:pt idx="95">
                  <c:v>98.890950000000004</c:v>
                </c:pt>
                <c:pt idx="96">
                  <c:v>99.015240000000006</c:v>
                </c:pt>
                <c:pt idx="97">
                  <c:v>99.173550000000006</c:v>
                </c:pt>
                <c:pt idx="98">
                  <c:v>99.346329999999995</c:v>
                </c:pt>
                <c:pt idx="99">
                  <c:v>99.521749999999997</c:v>
                </c:pt>
                <c:pt idx="100">
                  <c:v>99.697119999999998</c:v>
                </c:pt>
                <c:pt idx="101">
                  <c:v>99.866650000000007</c:v>
                </c:pt>
                <c:pt idx="102">
                  <c:v>100.0227</c:v>
                </c:pt>
                <c:pt idx="103">
                  <c:v>100.15779999999999</c:v>
                </c:pt>
                <c:pt idx="104">
                  <c:v>100.27119999999999</c:v>
                </c:pt>
                <c:pt idx="105">
                  <c:v>100.36839999999999</c:v>
                </c:pt>
              </c:numCache>
            </c:numRef>
          </c:val>
          <c:smooth val="0"/>
          <c:extLst>
            <c:ext xmlns:c16="http://schemas.microsoft.com/office/drawing/2014/chart" uri="{C3380CC4-5D6E-409C-BE32-E72D297353CC}">
              <c16:uniqueId val="{00000002-85A9-42CA-9F25-BB2C777B51E9}"/>
            </c:ext>
          </c:extLst>
        </c:ser>
        <c:ser>
          <c:idx val="3"/>
          <c:order val="3"/>
          <c:tx>
            <c:strRef>
              <c:f>Sheet1!$E$1</c:f>
              <c:strCache>
                <c:ptCount val="1"/>
                <c:pt idx="0">
                  <c:v>한국</c:v>
                </c:pt>
              </c:strCache>
            </c:strRef>
          </c:tx>
          <c:spPr>
            <a:ln w="19050" cap="rnd">
              <a:solidFill>
                <a:srgbClr val="0C233C"/>
              </a:solidFill>
              <a:round/>
            </a:ln>
            <a:effectLst/>
          </c:spPr>
          <c:marker>
            <c:symbol val="none"/>
          </c:marker>
          <c:cat>
            <c:strRef>
              <c:f>Sheet1!$A$14:$A$119</c:f>
              <c:strCache>
                <c:ptCount val="106"/>
                <c:pt idx="0">
                  <c:v>'15.1</c:v>
                </c:pt>
                <c:pt idx="12">
                  <c:v>'16.1</c:v>
                </c:pt>
                <c:pt idx="24">
                  <c:v>'17.1</c:v>
                </c:pt>
                <c:pt idx="36">
                  <c:v>'18.1</c:v>
                </c:pt>
                <c:pt idx="48">
                  <c:v>'19.1</c:v>
                </c:pt>
                <c:pt idx="60">
                  <c:v>'20.1</c:v>
                </c:pt>
                <c:pt idx="72">
                  <c:v>'21.1</c:v>
                </c:pt>
                <c:pt idx="84">
                  <c:v>'22.1</c:v>
                </c:pt>
                <c:pt idx="96">
                  <c:v>'23.1</c:v>
                </c:pt>
                <c:pt idx="105">
                  <c:v>'23.10</c:v>
                </c:pt>
              </c:strCache>
            </c:strRef>
          </c:cat>
          <c:val>
            <c:numRef>
              <c:f>Sheet1!$E$14:$E$119</c:f>
              <c:numCache>
                <c:formatCode>General</c:formatCode>
                <c:ptCount val="106"/>
                <c:pt idx="0">
                  <c:v>100.3309</c:v>
                </c:pt>
                <c:pt idx="1">
                  <c:v>100.4256</c:v>
                </c:pt>
                <c:pt idx="2">
                  <c:v>100.47799999999999</c:v>
                </c:pt>
                <c:pt idx="3">
                  <c:v>100.4893</c:v>
                </c:pt>
                <c:pt idx="4">
                  <c:v>100.46810000000001</c:v>
                </c:pt>
                <c:pt idx="5">
                  <c:v>100.4277</c:v>
                </c:pt>
                <c:pt idx="6">
                  <c:v>100.3952</c:v>
                </c:pt>
                <c:pt idx="7">
                  <c:v>100.37609999999999</c:v>
                </c:pt>
                <c:pt idx="8">
                  <c:v>100.3707</c:v>
                </c:pt>
                <c:pt idx="9">
                  <c:v>100.3647</c:v>
                </c:pt>
                <c:pt idx="10">
                  <c:v>100.3528</c:v>
                </c:pt>
                <c:pt idx="11">
                  <c:v>100.3357</c:v>
                </c:pt>
                <c:pt idx="12">
                  <c:v>100.3205</c:v>
                </c:pt>
                <c:pt idx="13">
                  <c:v>100.3267</c:v>
                </c:pt>
                <c:pt idx="14">
                  <c:v>100.36</c:v>
                </c:pt>
                <c:pt idx="15">
                  <c:v>100.4121</c:v>
                </c:pt>
                <c:pt idx="16">
                  <c:v>100.4812</c:v>
                </c:pt>
                <c:pt idx="17">
                  <c:v>100.56910000000001</c:v>
                </c:pt>
                <c:pt idx="18">
                  <c:v>100.672</c:v>
                </c:pt>
                <c:pt idx="19">
                  <c:v>100.78749999999999</c:v>
                </c:pt>
                <c:pt idx="20">
                  <c:v>100.9012</c:v>
                </c:pt>
                <c:pt idx="21">
                  <c:v>101.00530000000001</c:v>
                </c:pt>
                <c:pt idx="22">
                  <c:v>101.1191</c:v>
                </c:pt>
                <c:pt idx="23">
                  <c:v>101.2548</c:v>
                </c:pt>
                <c:pt idx="24">
                  <c:v>101.3963</c:v>
                </c:pt>
                <c:pt idx="25">
                  <c:v>101.5219</c:v>
                </c:pt>
                <c:pt idx="26">
                  <c:v>101.61020000000001</c:v>
                </c:pt>
                <c:pt idx="27">
                  <c:v>101.64700000000001</c:v>
                </c:pt>
                <c:pt idx="28">
                  <c:v>101.6315</c:v>
                </c:pt>
                <c:pt idx="29">
                  <c:v>101.5732</c:v>
                </c:pt>
                <c:pt idx="30">
                  <c:v>101.4684</c:v>
                </c:pt>
                <c:pt idx="31">
                  <c:v>101.32680000000001</c:v>
                </c:pt>
                <c:pt idx="32">
                  <c:v>101.1583</c:v>
                </c:pt>
                <c:pt idx="33">
                  <c:v>100.97020000000001</c:v>
                </c:pt>
                <c:pt idx="34">
                  <c:v>100.7581</c:v>
                </c:pt>
                <c:pt idx="35">
                  <c:v>100.5453</c:v>
                </c:pt>
                <c:pt idx="36">
                  <c:v>100.361</c:v>
                </c:pt>
                <c:pt idx="37">
                  <c:v>100.214</c:v>
                </c:pt>
                <c:pt idx="38">
                  <c:v>100.08880000000001</c:v>
                </c:pt>
                <c:pt idx="39">
                  <c:v>99.981359999999995</c:v>
                </c:pt>
                <c:pt idx="40">
                  <c:v>99.879810000000006</c:v>
                </c:pt>
                <c:pt idx="41">
                  <c:v>99.769170000000003</c:v>
                </c:pt>
                <c:pt idx="42">
                  <c:v>99.655339999999995</c:v>
                </c:pt>
                <c:pt idx="43">
                  <c:v>99.546800000000005</c:v>
                </c:pt>
                <c:pt idx="44">
                  <c:v>99.440780000000004</c:v>
                </c:pt>
                <c:pt idx="45">
                  <c:v>99.336680000000001</c:v>
                </c:pt>
                <c:pt idx="46">
                  <c:v>99.250240000000005</c:v>
                </c:pt>
                <c:pt idx="47">
                  <c:v>99.193439999999995</c:v>
                </c:pt>
                <c:pt idx="48">
                  <c:v>99.150660000000002</c:v>
                </c:pt>
                <c:pt idx="49">
                  <c:v>99.109809999999996</c:v>
                </c:pt>
                <c:pt idx="50">
                  <c:v>99.044820000000001</c:v>
                </c:pt>
                <c:pt idx="51">
                  <c:v>98.947040000000001</c:v>
                </c:pt>
                <c:pt idx="52">
                  <c:v>98.841840000000005</c:v>
                </c:pt>
                <c:pt idx="53">
                  <c:v>98.747190000000003</c:v>
                </c:pt>
                <c:pt idx="54">
                  <c:v>98.656580000000005</c:v>
                </c:pt>
                <c:pt idx="55">
                  <c:v>98.595600000000005</c:v>
                </c:pt>
                <c:pt idx="56">
                  <c:v>98.579269999999994</c:v>
                </c:pt>
                <c:pt idx="57">
                  <c:v>98.617019999999997</c:v>
                </c:pt>
                <c:pt idx="58">
                  <c:v>98.696600000000004</c:v>
                </c:pt>
                <c:pt idx="59">
                  <c:v>98.789839999999998</c:v>
                </c:pt>
                <c:pt idx="60">
                  <c:v>98.856719999999996</c:v>
                </c:pt>
                <c:pt idx="61">
                  <c:v>98.912509999999997</c:v>
                </c:pt>
                <c:pt idx="62">
                  <c:v>98.975120000000004</c:v>
                </c:pt>
                <c:pt idx="63">
                  <c:v>99.069059999999993</c:v>
                </c:pt>
                <c:pt idx="64">
                  <c:v>99.215680000000006</c:v>
                </c:pt>
                <c:pt idx="65">
                  <c:v>99.447959999999995</c:v>
                </c:pt>
                <c:pt idx="66">
                  <c:v>99.756550000000004</c:v>
                </c:pt>
                <c:pt idx="67">
                  <c:v>100.1208</c:v>
                </c:pt>
                <c:pt idx="68">
                  <c:v>100.51349999999999</c:v>
                </c:pt>
                <c:pt idx="69">
                  <c:v>100.9072</c:v>
                </c:pt>
                <c:pt idx="70">
                  <c:v>101.2937</c:v>
                </c:pt>
                <c:pt idx="71">
                  <c:v>101.6712</c:v>
                </c:pt>
                <c:pt idx="72">
                  <c:v>102.04259999999999</c:v>
                </c:pt>
                <c:pt idx="73">
                  <c:v>102.3845</c:v>
                </c:pt>
                <c:pt idx="74">
                  <c:v>102.6696</c:v>
                </c:pt>
                <c:pt idx="75">
                  <c:v>102.8643</c:v>
                </c:pt>
                <c:pt idx="76">
                  <c:v>102.917</c:v>
                </c:pt>
                <c:pt idx="77">
                  <c:v>102.80929999999999</c:v>
                </c:pt>
                <c:pt idx="78">
                  <c:v>102.57129999999999</c:v>
                </c:pt>
                <c:pt idx="79">
                  <c:v>102.25320000000001</c:v>
                </c:pt>
                <c:pt idx="80">
                  <c:v>101.8954</c:v>
                </c:pt>
                <c:pt idx="81">
                  <c:v>101.5492</c:v>
                </c:pt>
                <c:pt idx="82">
                  <c:v>101.2623</c:v>
                </c:pt>
                <c:pt idx="83">
                  <c:v>101.04649999999999</c:v>
                </c:pt>
                <c:pt idx="84">
                  <c:v>100.8784</c:v>
                </c:pt>
                <c:pt idx="85">
                  <c:v>100.75230000000001</c:v>
                </c:pt>
                <c:pt idx="86">
                  <c:v>100.658</c:v>
                </c:pt>
                <c:pt idx="87">
                  <c:v>100.5703</c:v>
                </c:pt>
                <c:pt idx="88">
                  <c:v>100.4581</c:v>
                </c:pt>
                <c:pt idx="89">
                  <c:v>100.3018</c:v>
                </c:pt>
                <c:pt idx="90">
                  <c:v>100.10039999999999</c:v>
                </c:pt>
                <c:pt idx="91">
                  <c:v>99.862579999999994</c:v>
                </c:pt>
                <c:pt idx="92">
                  <c:v>99.579580000000007</c:v>
                </c:pt>
                <c:pt idx="93">
                  <c:v>99.265010000000004</c:v>
                </c:pt>
                <c:pt idx="94">
                  <c:v>98.957229999999996</c:v>
                </c:pt>
                <c:pt idx="95">
                  <c:v>98.708550000000002</c:v>
                </c:pt>
                <c:pt idx="96">
                  <c:v>98.542079999999999</c:v>
                </c:pt>
                <c:pt idx="97">
                  <c:v>98.4803</c:v>
                </c:pt>
                <c:pt idx="98">
                  <c:v>98.528559999999999</c:v>
                </c:pt>
                <c:pt idx="99">
                  <c:v>98.656530000000004</c:v>
                </c:pt>
                <c:pt idx="100">
                  <c:v>98.830929999999995</c:v>
                </c:pt>
                <c:pt idx="101">
                  <c:v>99.02073</c:v>
                </c:pt>
                <c:pt idx="102">
                  <c:v>99.194900000000004</c:v>
                </c:pt>
                <c:pt idx="103">
                  <c:v>99.34872</c:v>
                </c:pt>
                <c:pt idx="104">
                  <c:v>99.480620000000002</c:v>
                </c:pt>
                <c:pt idx="105">
                  <c:v>99.591160000000002</c:v>
                </c:pt>
              </c:numCache>
            </c:numRef>
          </c:val>
          <c:smooth val="0"/>
          <c:extLst>
            <c:ext xmlns:c16="http://schemas.microsoft.com/office/drawing/2014/chart" uri="{C3380CC4-5D6E-409C-BE32-E72D297353CC}">
              <c16:uniqueId val="{00000003-85A9-42CA-9F25-BB2C777B51E9}"/>
            </c:ext>
          </c:extLst>
        </c:ser>
        <c:dLbls>
          <c:showLegendKey val="0"/>
          <c:showVal val="0"/>
          <c:showCatName val="0"/>
          <c:showSerName val="0"/>
          <c:showPercent val="0"/>
          <c:showBubbleSize val="0"/>
        </c:dLbls>
        <c:smooth val="0"/>
        <c:axId val="487150664"/>
        <c:axId val="487152624"/>
      </c:lineChart>
      <c:catAx>
        <c:axId val="487150664"/>
        <c:scaling>
          <c:orientation val="minMax"/>
        </c:scaling>
        <c:delete val="0"/>
        <c:axPos val="b"/>
        <c:numFmt formatCode="General" sourceLinked="1"/>
        <c:majorTickMark val="none"/>
        <c:minorTickMark val="none"/>
        <c:tickLblPos val="nextTo"/>
        <c:spPr>
          <a:noFill/>
          <a:ln w="3175" cap="flat" cmpd="sng" algn="ctr">
            <a:solidFill>
              <a:schemeClr val="bg1">
                <a:lumMod val="75000"/>
              </a:schemeClr>
            </a:solidFill>
            <a:round/>
          </a:ln>
          <a:effectLst/>
        </c:spPr>
        <c:txPr>
          <a:bodyPr rot="-5400000" spcFirstLastPara="1" vertOverflow="ellipsis" wrap="square" anchor="ctr" anchorCtr="1"/>
          <a:lstStyle/>
          <a:p>
            <a:pPr algn="ctr">
              <a:defRPr lang="en-US" altLang="ko-KR" sz="8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crossAx val="487152624"/>
        <c:crosses val="autoZero"/>
        <c:auto val="1"/>
        <c:lblAlgn val="ctr"/>
        <c:lblOffset val="0"/>
        <c:tickMarkSkip val="12"/>
        <c:noMultiLvlLbl val="0"/>
      </c:catAx>
      <c:valAx>
        <c:axId val="487152624"/>
        <c:scaling>
          <c:orientation val="minMax"/>
          <c:max val="110"/>
          <c:min val="80"/>
        </c:scaling>
        <c:delete val="0"/>
        <c:axPos val="l"/>
        <c:numFmt formatCode="#,##0_);[Red]\(#,##0\)" sourceLinked="0"/>
        <c:majorTickMark val="out"/>
        <c:minorTickMark val="none"/>
        <c:tickLblPos val="low"/>
        <c:spPr>
          <a:noFill/>
          <a:ln w="3175">
            <a:solidFill>
              <a:srgbClr val="FFFFFF">
                <a:lumMod val="75000"/>
              </a:srgbClr>
            </a:solidFill>
          </a:ln>
          <a:effectLst/>
        </c:spPr>
        <c:txPr>
          <a:bodyPr rot="-60000000" spcFirstLastPara="1" vertOverflow="ellipsis" vert="horz" wrap="square" anchor="ctr" anchorCtr="1"/>
          <a:lstStyle/>
          <a:p>
            <a:pPr algn="ctr">
              <a:defRPr lang="en-US" altLang="ko-KR" sz="8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crossAx val="487150664"/>
        <c:crosses val="autoZero"/>
        <c:crossBetween val="between"/>
        <c:majorUnit val="10"/>
      </c:valAx>
      <c:spPr>
        <a:noFill/>
        <a:ln>
          <a:noFill/>
        </a:ln>
        <a:effectLst/>
      </c:spPr>
    </c:plotArea>
    <c:legend>
      <c:legendPos val="r"/>
      <c:layout>
        <c:manualLayout>
          <c:xMode val="edge"/>
          <c:yMode val="edge"/>
          <c:x val="0.17246928309489629"/>
          <c:y val="7.4387106959339408E-2"/>
          <c:w val="0.70090958235530365"/>
          <c:h val="0.12404276895943565"/>
        </c:manualLayout>
      </c:layout>
      <c:overlay val="0"/>
      <c:spPr>
        <a:noFill/>
        <a:ln w="9525">
          <a:noFill/>
        </a:ln>
        <a:effectLst/>
      </c:spPr>
      <c:txPr>
        <a:bodyPr rot="0" spcFirstLastPara="1" vertOverflow="ellipsis" vert="horz" wrap="square" anchor="ctr" anchorCtr="1"/>
        <a:lstStyle/>
        <a:p>
          <a:pPr algn="ctr">
            <a:defRPr lang="en-US" altLang="ko-KR" sz="800" b="0" i="0" u="none" strike="noStrike" kern="1200" baseline="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legend>
    <c:plotVisOnly val="1"/>
    <c:dispBlanksAs val="gap"/>
    <c:showDLblsOverMax val="0"/>
  </c:chart>
  <c:spPr>
    <a:noFill/>
    <a:ln>
      <a:noFill/>
      <a:prstDash val="solid"/>
    </a:ln>
    <a:effectLst/>
  </c:spPr>
  <c:txPr>
    <a:bodyPr/>
    <a:lstStyle/>
    <a:p>
      <a:pPr algn="ctr">
        <a:defRPr lang="en-US" altLang="ko-KR" sz="7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US Dollar Index</c:v>
                </c:pt>
              </c:strCache>
            </c:strRef>
          </c:tx>
          <c:spPr>
            <a:ln w="12700" cap="rnd">
              <a:solidFill>
                <a:schemeClr val="tx2"/>
              </a:solidFill>
              <a:round/>
            </a:ln>
            <a:effectLst/>
          </c:spPr>
          <c:marker>
            <c:symbol val="none"/>
          </c:marker>
          <c:cat>
            <c:strRef>
              <c:f>Sheet1!$A$2:$A$757</c:f>
              <c:strCache>
                <c:ptCount val="735"/>
                <c:pt idx="0">
                  <c:v>'21.1</c:v>
                </c:pt>
                <c:pt idx="259">
                  <c:v>'22.1</c:v>
                </c:pt>
                <c:pt idx="518">
                  <c:v>'23.1</c:v>
                </c:pt>
                <c:pt idx="734">
                  <c:v>'23.11</c:v>
                </c:pt>
              </c:strCache>
            </c:strRef>
          </c:cat>
          <c:val>
            <c:numRef>
              <c:f>Sheet1!$B$2:$B$757</c:f>
              <c:numCache>
                <c:formatCode>General</c:formatCode>
                <c:ptCount val="756"/>
                <c:pt idx="0">
                  <c:v>89.869</c:v>
                </c:pt>
                <c:pt idx="1">
                  <c:v>89.436000000000007</c:v>
                </c:pt>
                <c:pt idx="2">
                  <c:v>89.53</c:v>
                </c:pt>
                <c:pt idx="3">
                  <c:v>89.825999999999993</c:v>
                </c:pt>
                <c:pt idx="4">
                  <c:v>90.097999999999999</c:v>
                </c:pt>
                <c:pt idx="5">
                  <c:v>90.465000000000003</c:v>
                </c:pt>
                <c:pt idx="6">
                  <c:v>90.093000000000004</c:v>
                </c:pt>
                <c:pt idx="7">
                  <c:v>90.355000000000004</c:v>
                </c:pt>
                <c:pt idx="8">
                  <c:v>90.239000000000004</c:v>
                </c:pt>
                <c:pt idx="9">
                  <c:v>90.772000000000006</c:v>
                </c:pt>
                <c:pt idx="10">
                  <c:v>90.765000000000001</c:v>
                </c:pt>
                <c:pt idx="11">
                  <c:v>90.498000000000005</c:v>
                </c:pt>
                <c:pt idx="12">
                  <c:v>90.474999999999994</c:v>
                </c:pt>
                <c:pt idx="13">
                  <c:v>90.131</c:v>
                </c:pt>
                <c:pt idx="14">
                  <c:v>90.238</c:v>
                </c:pt>
                <c:pt idx="15">
                  <c:v>90.391000000000005</c:v>
                </c:pt>
                <c:pt idx="16">
                  <c:v>90.17</c:v>
                </c:pt>
                <c:pt idx="17">
                  <c:v>90.647000000000006</c:v>
                </c:pt>
                <c:pt idx="18">
                  <c:v>90.454999999999998</c:v>
                </c:pt>
                <c:pt idx="19">
                  <c:v>90.584000000000003</c:v>
                </c:pt>
                <c:pt idx="20">
                  <c:v>90.98</c:v>
                </c:pt>
                <c:pt idx="21">
                  <c:v>91.197000000000003</c:v>
                </c:pt>
                <c:pt idx="22">
                  <c:v>91.171000000000006</c:v>
                </c:pt>
                <c:pt idx="23">
                  <c:v>91.528999999999996</c:v>
                </c:pt>
                <c:pt idx="24">
                  <c:v>91.042000000000002</c:v>
                </c:pt>
                <c:pt idx="25">
                  <c:v>90.933999999999997</c:v>
                </c:pt>
                <c:pt idx="26">
                  <c:v>90.438999999999993</c:v>
                </c:pt>
                <c:pt idx="27">
                  <c:v>90.370999999999995</c:v>
                </c:pt>
                <c:pt idx="28">
                  <c:v>90.417000000000002</c:v>
                </c:pt>
                <c:pt idx="29">
                  <c:v>90.48</c:v>
                </c:pt>
                <c:pt idx="30">
                  <c:v>90.48</c:v>
                </c:pt>
                <c:pt idx="31">
                  <c:v>90.509</c:v>
                </c:pt>
                <c:pt idx="32">
                  <c:v>90.950999999999993</c:v>
                </c:pt>
                <c:pt idx="33">
                  <c:v>90.591999999999999</c:v>
                </c:pt>
                <c:pt idx="34">
                  <c:v>90.364000000000004</c:v>
                </c:pt>
                <c:pt idx="35">
                  <c:v>90.01</c:v>
                </c:pt>
                <c:pt idx="36">
                  <c:v>90.168999999999997</c:v>
                </c:pt>
                <c:pt idx="37">
                  <c:v>90.176000000000002</c:v>
                </c:pt>
                <c:pt idx="38">
                  <c:v>90.134</c:v>
                </c:pt>
                <c:pt idx="39">
                  <c:v>90.879000000000005</c:v>
                </c:pt>
                <c:pt idx="40">
                  <c:v>91.039000000000001</c:v>
                </c:pt>
                <c:pt idx="41">
                  <c:v>90.784999999999997</c:v>
                </c:pt>
                <c:pt idx="42">
                  <c:v>90.947000000000003</c:v>
                </c:pt>
                <c:pt idx="43">
                  <c:v>91.631</c:v>
                </c:pt>
                <c:pt idx="44">
                  <c:v>91.977000000000004</c:v>
                </c:pt>
                <c:pt idx="45">
                  <c:v>92.313000000000002</c:v>
                </c:pt>
                <c:pt idx="46">
                  <c:v>91.957999999999998</c:v>
                </c:pt>
                <c:pt idx="47">
                  <c:v>91.822999999999993</c:v>
                </c:pt>
                <c:pt idx="48">
                  <c:v>91.42</c:v>
                </c:pt>
                <c:pt idx="49">
                  <c:v>91.679000000000002</c:v>
                </c:pt>
                <c:pt idx="50">
                  <c:v>91.832999999999998</c:v>
                </c:pt>
                <c:pt idx="51">
                  <c:v>91.864999999999995</c:v>
                </c:pt>
                <c:pt idx="52">
                  <c:v>91.441999999999993</c:v>
                </c:pt>
                <c:pt idx="53">
                  <c:v>91.861999999999995</c:v>
                </c:pt>
                <c:pt idx="54">
                  <c:v>91.918999999999997</c:v>
                </c:pt>
                <c:pt idx="55">
                  <c:v>91.742000000000004</c:v>
                </c:pt>
                <c:pt idx="56">
                  <c:v>92.335999999999999</c:v>
                </c:pt>
                <c:pt idx="57">
                  <c:v>92.528000000000006</c:v>
                </c:pt>
                <c:pt idx="58">
                  <c:v>92.847999999999999</c:v>
                </c:pt>
                <c:pt idx="59">
                  <c:v>92.766000000000005</c:v>
                </c:pt>
                <c:pt idx="60">
                  <c:v>92.944000000000003</c:v>
                </c:pt>
                <c:pt idx="61">
                  <c:v>93.296999999999997</c:v>
                </c:pt>
                <c:pt idx="62">
                  <c:v>93.231999999999999</c:v>
                </c:pt>
                <c:pt idx="63">
                  <c:v>92.929000000000002</c:v>
                </c:pt>
                <c:pt idx="64">
                  <c:v>93.022000000000006</c:v>
                </c:pt>
                <c:pt idx="65">
                  <c:v>92.594999999999999</c:v>
                </c:pt>
                <c:pt idx="66">
                  <c:v>92.334999999999994</c:v>
                </c:pt>
                <c:pt idx="67">
                  <c:v>92.454999999999998</c:v>
                </c:pt>
                <c:pt idx="68">
                  <c:v>92.058999999999997</c:v>
                </c:pt>
                <c:pt idx="69">
                  <c:v>92.162999999999997</c:v>
                </c:pt>
                <c:pt idx="70">
                  <c:v>92.138000000000005</c:v>
                </c:pt>
                <c:pt idx="71">
                  <c:v>91.852000000000004</c:v>
                </c:pt>
                <c:pt idx="72">
                  <c:v>91.69</c:v>
                </c:pt>
                <c:pt idx="73">
                  <c:v>91.671000000000006</c:v>
                </c:pt>
                <c:pt idx="74">
                  <c:v>91.555999999999997</c:v>
                </c:pt>
                <c:pt idx="75">
                  <c:v>91.069000000000003</c:v>
                </c:pt>
                <c:pt idx="76">
                  <c:v>91.241</c:v>
                </c:pt>
                <c:pt idx="77">
                  <c:v>91.155000000000001</c:v>
                </c:pt>
                <c:pt idx="78">
                  <c:v>91.332999999999998</c:v>
                </c:pt>
                <c:pt idx="79">
                  <c:v>90.858999999999995</c:v>
                </c:pt>
                <c:pt idx="80">
                  <c:v>90.807000000000002</c:v>
                </c:pt>
                <c:pt idx="81">
                  <c:v>90.909000000000006</c:v>
                </c:pt>
                <c:pt idx="82">
                  <c:v>90.608999999999995</c:v>
                </c:pt>
                <c:pt idx="83">
                  <c:v>90.614000000000004</c:v>
                </c:pt>
                <c:pt idx="84">
                  <c:v>91.28</c:v>
                </c:pt>
                <c:pt idx="85">
                  <c:v>90.944999999999993</c:v>
                </c:pt>
                <c:pt idx="86">
                  <c:v>91.287999999999997</c:v>
                </c:pt>
                <c:pt idx="87">
                  <c:v>91.308000000000007</c:v>
                </c:pt>
                <c:pt idx="88">
                  <c:v>90.950999999999993</c:v>
                </c:pt>
                <c:pt idx="89">
                  <c:v>90.233000000000004</c:v>
                </c:pt>
                <c:pt idx="90">
                  <c:v>90.212000000000003</c:v>
                </c:pt>
                <c:pt idx="91">
                  <c:v>90.141000000000005</c:v>
                </c:pt>
                <c:pt idx="92">
                  <c:v>90.712999999999994</c:v>
                </c:pt>
                <c:pt idx="93">
                  <c:v>90.751999999999995</c:v>
                </c:pt>
                <c:pt idx="94">
                  <c:v>90.320999999999998</c:v>
                </c:pt>
                <c:pt idx="95">
                  <c:v>90.164000000000001</c:v>
                </c:pt>
                <c:pt idx="96">
                  <c:v>89.75</c:v>
                </c:pt>
                <c:pt idx="97">
                  <c:v>90.191000000000003</c:v>
                </c:pt>
                <c:pt idx="98">
                  <c:v>89.808000000000007</c:v>
                </c:pt>
                <c:pt idx="99">
                  <c:v>90.016999999999996</c:v>
                </c:pt>
                <c:pt idx="100">
                  <c:v>89.843999999999994</c:v>
                </c:pt>
                <c:pt idx="101">
                  <c:v>89.638999999999996</c:v>
                </c:pt>
                <c:pt idx="102">
                  <c:v>90.042000000000002</c:v>
                </c:pt>
                <c:pt idx="103">
                  <c:v>89.971000000000004</c:v>
                </c:pt>
                <c:pt idx="104">
                  <c:v>90.031000000000006</c:v>
                </c:pt>
                <c:pt idx="105">
                  <c:v>89.828999999999994</c:v>
                </c:pt>
                <c:pt idx="106">
                  <c:v>89.831000000000003</c:v>
                </c:pt>
                <c:pt idx="107">
                  <c:v>89.909000000000006</c:v>
                </c:pt>
                <c:pt idx="108">
                  <c:v>90.512</c:v>
                </c:pt>
                <c:pt idx="109">
                  <c:v>90.135999999999996</c:v>
                </c:pt>
                <c:pt idx="110">
                  <c:v>89.95</c:v>
                </c:pt>
                <c:pt idx="111">
                  <c:v>90.075999999999993</c:v>
                </c:pt>
                <c:pt idx="112">
                  <c:v>90.12</c:v>
                </c:pt>
                <c:pt idx="113">
                  <c:v>90.075000000000003</c:v>
                </c:pt>
                <c:pt idx="114">
                  <c:v>90.555000000000007</c:v>
                </c:pt>
                <c:pt idx="115">
                  <c:v>90.522000000000006</c:v>
                </c:pt>
                <c:pt idx="116">
                  <c:v>90.536000000000001</c:v>
                </c:pt>
                <c:pt idx="117">
                  <c:v>91.129000000000005</c:v>
                </c:pt>
                <c:pt idx="118">
                  <c:v>91.888999999999996</c:v>
                </c:pt>
                <c:pt idx="119">
                  <c:v>92.224999999999994</c:v>
                </c:pt>
                <c:pt idx="120">
                  <c:v>91.899000000000001</c:v>
                </c:pt>
                <c:pt idx="121">
                  <c:v>91.756</c:v>
                </c:pt>
                <c:pt idx="122">
                  <c:v>91.802000000000007</c:v>
                </c:pt>
                <c:pt idx="123">
                  <c:v>91.813999999999993</c:v>
                </c:pt>
                <c:pt idx="124">
                  <c:v>91.850999999999999</c:v>
                </c:pt>
                <c:pt idx="125">
                  <c:v>91.887</c:v>
                </c:pt>
                <c:pt idx="126">
                  <c:v>92.049000000000007</c:v>
                </c:pt>
                <c:pt idx="127">
                  <c:v>92.436000000000007</c:v>
                </c:pt>
                <c:pt idx="128">
                  <c:v>92.596999999999994</c:v>
                </c:pt>
                <c:pt idx="129">
                  <c:v>92.225999999999999</c:v>
                </c:pt>
                <c:pt idx="130">
                  <c:v>92.212000000000003</c:v>
                </c:pt>
                <c:pt idx="131">
                  <c:v>92.546000000000006</c:v>
                </c:pt>
                <c:pt idx="132">
                  <c:v>92.644000000000005</c:v>
                </c:pt>
                <c:pt idx="133">
                  <c:v>92.417000000000002</c:v>
                </c:pt>
                <c:pt idx="134">
                  <c:v>92.13</c:v>
                </c:pt>
                <c:pt idx="135">
                  <c:v>92.260999999999996</c:v>
                </c:pt>
                <c:pt idx="136">
                  <c:v>92.751999999999995</c:v>
                </c:pt>
                <c:pt idx="137">
                  <c:v>92.41</c:v>
                </c:pt>
                <c:pt idx="138">
                  <c:v>92.623999999999995</c:v>
                </c:pt>
                <c:pt idx="139">
                  <c:v>92.686999999999998</c:v>
                </c:pt>
                <c:pt idx="140">
                  <c:v>92.891000000000005</c:v>
                </c:pt>
                <c:pt idx="141">
                  <c:v>92.972999999999999</c:v>
                </c:pt>
                <c:pt idx="142">
                  <c:v>92.754000000000005</c:v>
                </c:pt>
                <c:pt idx="143">
                  <c:v>92.822000000000003</c:v>
                </c:pt>
                <c:pt idx="144">
                  <c:v>92.912000000000006</c:v>
                </c:pt>
                <c:pt idx="145">
                  <c:v>92.649000000000001</c:v>
                </c:pt>
                <c:pt idx="146">
                  <c:v>92.432000000000002</c:v>
                </c:pt>
                <c:pt idx="147">
                  <c:v>92.322000000000003</c:v>
                </c:pt>
                <c:pt idx="148">
                  <c:v>91.864000000000004</c:v>
                </c:pt>
                <c:pt idx="149">
                  <c:v>92.174000000000007</c:v>
                </c:pt>
                <c:pt idx="150">
                  <c:v>92.048000000000002</c:v>
                </c:pt>
                <c:pt idx="151">
                  <c:v>92.081000000000003</c:v>
                </c:pt>
                <c:pt idx="152">
                  <c:v>92.27</c:v>
                </c:pt>
                <c:pt idx="153">
                  <c:v>92.244</c:v>
                </c:pt>
                <c:pt idx="154">
                  <c:v>92.8</c:v>
                </c:pt>
                <c:pt idx="155">
                  <c:v>92.944999999999993</c:v>
                </c:pt>
                <c:pt idx="156">
                  <c:v>93.055000000000007</c:v>
                </c:pt>
                <c:pt idx="157">
                  <c:v>92.921999999999997</c:v>
                </c:pt>
                <c:pt idx="158">
                  <c:v>93.034999999999997</c:v>
                </c:pt>
                <c:pt idx="159">
                  <c:v>92.518000000000001</c:v>
                </c:pt>
                <c:pt idx="160">
                  <c:v>92.628</c:v>
                </c:pt>
                <c:pt idx="161">
                  <c:v>93.13</c:v>
                </c:pt>
                <c:pt idx="162">
                  <c:v>93.135999999999996</c:v>
                </c:pt>
                <c:pt idx="163">
                  <c:v>93.567999999999998</c:v>
                </c:pt>
                <c:pt idx="164">
                  <c:v>93.495999999999995</c:v>
                </c:pt>
                <c:pt idx="165">
                  <c:v>92.957999999999998</c:v>
                </c:pt>
                <c:pt idx="166">
                  <c:v>92.893000000000001</c:v>
                </c:pt>
                <c:pt idx="167">
                  <c:v>92.825000000000003</c:v>
                </c:pt>
                <c:pt idx="168">
                  <c:v>93.061999999999998</c:v>
                </c:pt>
                <c:pt idx="169">
                  <c:v>92.686000000000007</c:v>
                </c:pt>
                <c:pt idx="170">
                  <c:v>92.653000000000006</c:v>
                </c:pt>
                <c:pt idx="171">
                  <c:v>92.626000000000005</c:v>
                </c:pt>
                <c:pt idx="172">
                  <c:v>89.831000000000003</c:v>
                </c:pt>
                <c:pt idx="173">
                  <c:v>92.224999999999994</c:v>
                </c:pt>
                <c:pt idx="174">
                  <c:v>92.034999999999997</c:v>
                </c:pt>
                <c:pt idx="175">
                  <c:v>92.034999999999997</c:v>
                </c:pt>
                <c:pt idx="176">
                  <c:v>92.512</c:v>
                </c:pt>
                <c:pt idx="177">
                  <c:v>92.653000000000006</c:v>
                </c:pt>
                <c:pt idx="178">
                  <c:v>92.478999999999999</c:v>
                </c:pt>
                <c:pt idx="179">
                  <c:v>92.581999999999994</c:v>
                </c:pt>
                <c:pt idx="180">
                  <c:v>92.674999999999997</c:v>
                </c:pt>
                <c:pt idx="181">
                  <c:v>92.623000000000005</c:v>
                </c:pt>
                <c:pt idx="182">
                  <c:v>92.548000000000002</c:v>
                </c:pt>
                <c:pt idx="183">
                  <c:v>92.932000000000002</c:v>
                </c:pt>
                <c:pt idx="184">
                  <c:v>93.194999999999993</c:v>
                </c:pt>
                <c:pt idx="185">
                  <c:v>93.275999999999996</c:v>
                </c:pt>
                <c:pt idx="186">
                  <c:v>93.203999999999994</c:v>
                </c:pt>
                <c:pt idx="187">
                  <c:v>93.462000000000003</c:v>
                </c:pt>
                <c:pt idx="188">
                  <c:v>93.084999999999994</c:v>
                </c:pt>
                <c:pt idx="189">
                  <c:v>93.326999999999998</c:v>
                </c:pt>
                <c:pt idx="190">
                  <c:v>93.382999999999996</c:v>
                </c:pt>
                <c:pt idx="191">
                  <c:v>93.766000000000005</c:v>
                </c:pt>
                <c:pt idx="192">
                  <c:v>94.337999999999994</c:v>
                </c:pt>
                <c:pt idx="193">
                  <c:v>94.23</c:v>
                </c:pt>
                <c:pt idx="194">
                  <c:v>94.034999999999997</c:v>
                </c:pt>
                <c:pt idx="195">
                  <c:v>93.775999999999996</c:v>
                </c:pt>
                <c:pt idx="196">
                  <c:v>93.974999999999994</c:v>
                </c:pt>
                <c:pt idx="197">
                  <c:v>94.266000000000005</c:v>
                </c:pt>
                <c:pt idx="198">
                  <c:v>94.216999999999999</c:v>
                </c:pt>
                <c:pt idx="199">
                  <c:v>94.066999999999993</c:v>
                </c:pt>
                <c:pt idx="200">
                  <c:v>94.316000000000003</c:v>
                </c:pt>
                <c:pt idx="201">
                  <c:v>94.516000000000005</c:v>
                </c:pt>
                <c:pt idx="202">
                  <c:v>94.08</c:v>
                </c:pt>
                <c:pt idx="203">
                  <c:v>93.956000000000003</c:v>
                </c:pt>
                <c:pt idx="204">
                  <c:v>93.936999999999998</c:v>
                </c:pt>
                <c:pt idx="205">
                  <c:v>93.953000000000003</c:v>
                </c:pt>
                <c:pt idx="206">
                  <c:v>93.733999999999995</c:v>
                </c:pt>
                <c:pt idx="207">
                  <c:v>93.558000000000007</c:v>
                </c:pt>
                <c:pt idx="208">
                  <c:v>93.77</c:v>
                </c:pt>
                <c:pt idx="209">
                  <c:v>93.641999999999996</c:v>
                </c:pt>
                <c:pt idx="210">
                  <c:v>93.813000000000002</c:v>
                </c:pt>
                <c:pt idx="211">
                  <c:v>93.948999999999998</c:v>
                </c:pt>
                <c:pt idx="212">
                  <c:v>93.802000000000007</c:v>
                </c:pt>
                <c:pt idx="213">
                  <c:v>93.344999999999999</c:v>
                </c:pt>
                <c:pt idx="214">
                  <c:v>94.123000000000005</c:v>
                </c:pt>
                <c:pt idx="215">
                  <c:v>93.879000000000005</c:v>
                </c:pt>
                <c:pt idx="216">
                  <c:v>94.09</c:v>
                </c:pt>
                <c:pt idx="217">
                  <c:v>93.864000000000004</c:v>
                </c:pt>
                <c:pt idx="218">
                  <c:v>94.346999999999994</c:v>
                </c:pt>
                <c:pt idx="219">
                  <c:v>94.32</c:v>
                </c:pt>
                <c:pt idx="220">
                  <c:v>94.049000000000007</c:v>
                </c:pt>
                <c:pt idx="221">
                  <c:v>93.954999999999998</c:v>
                </c:pt>
                <c:pt idx="222">
                  <c:v>94.85</c:v>
                </c:pt>
                <c:pt idx="223">
                  <c:v>95.177999999999997</c:v>
                </c:pt>
                <c:pt idx="224">
                  <c:v>95.128</c:v>
                </c:pt>
                <c:pt idx="225">
                  <c:v>95.406999999999996</c:v>
                </c:pt>
                <c:pt idx="226">
                  <c:v>95.915000000000006</c:v>
                </c:pt>
                <c:pt idx="227">
                  <c:v>95.828000000000003</c:v>
                </c:pt>
                <c:pt idx="228">
                  <c:v>95.543999999999997</c:v>
                </c:pt>
                <c:pt idx="229">
                  <c:v>96.031000000000006</c:v>
                </c:pt>
                <c:pt idx="230">
                  <c:v>96.548000000000002</c:v>
                </c:pt>
                <c:pt idx="231">
                  <c:v>96.491</c:v>
                </c:pt>
                <c:pt idx="232">
                  <c:v>96.875</c:v>
                </c:pt>
                <c:pt idx="233">
                  <c:v>96.774000000000001</c:v>
                </c:pt>
                <c:pt idx="234">
                  <c:v>96.088999999999999</c:v>
                </c:pt>
                <c:pt idx="235">
                  <c:v>96.340999999999994</c:v>
                </c:pt>
                <c:pt idx="236">
                  <c:v>95.994</c:v>
                </c:pt>
                <c:pt idx="237">
                  <c:v>96.028000000000006</c:v>
                </c:pt>
                <c:pt idx="238">
                  <c:v>96.156000000000006</c:v>
                </c:pt>
                <c:pt idx="239">
                  <c:v>96.117000000000004</c:v>
                </c:pt>
                <c:pt idx="240">
                  <c:v>96.328000000000003</c:v>
                </c:pt>
                <c:pt idx="241">
                  <c:v>96.369</c:v>
                </c:pt>
                <c:pt idx="242">
                  <c:v>95.894000000000005</c:v>
                </c:pt>
                <c:pt idx="243">
                  <c:v>96.271000000000001</c:v>
                </c:pt>
                <c:pt idx="244">
                  <c:v>96.096999999999994</c:v>
                </c:pt>
                <c:pt idx="245">
                  <c:v>96.316999999999993</c:v>
                </c:pt>
                <c:pt idx="246">
                  <c:v>96.570999999999998</c:v>
                </c:pt>
                <c:pt idx="247">
                  <c:v>96.510999999999996</c:v>
                </c:pt>
                <c:pt idx="248">
                  <c:v>96.042000000000002</c:v>
                </c:pt>
                <c:pt idx="249">
                  <c:v>96.564999999999998</c:v>
                </c:pt>
                <c:pt idx="250">
                  <c:v>96.551000000000002</c:v>
                </c:pt>
                <c:pt idx="251">
                  <c:v>96.491</c:v>
                </c:pt>
                <c:pt idx="252">
                  <c:v>96.075999999999993</c:v>
                </c:pt>
                <c:pt idx="253">
                  <c:v>96.019000000000005</c:v>
                </c:pt>
                <c:pt idx="254">
                  <c:v>96.093000000000004</c:v>
                </c:pt>
                <c:pt idx="255">
                  <c:v>96.201999999999998</c:v>
                </c:pt>
                <c:pt idx="256">
                  <c:v>95.929000000000002</c:v>
                </c:pt>
                <c:pt idx="257">
                  <c:v>95.968000000000004</c:v>
                </c:pt>
                <c:pt idx="258">
                  <c:v>95.67</c:v>
                </c:pt>
                <c:pt idx="259">
                  <c:v>96.212999999999994</c:v>
                </c:pt>
                <c:pt idx="260">
                  <c:v>96.262</c:v>
                </c:pt>
                <c:pt idx="261">
                  <c:v>96.171000000000006</c:v>
                </c:pt>
                <c:pt idx="262">
                  <c:v>96.32</c:v>
                </c:pt>
                <c:pt idx="263">
                  <c:v>95.718999999999994</c:v>
                </c:pt>
                <c:pt idx="264">
                  <c:v>95.991</c:v>
                </c:pt>
                <c:pt idx="265">
                  <c:v>95.623999999999995</c:v>
                </c:pt>
                <c:pt idx="266">
                  <c:v>94.915000000000006</c:v>
                </c:pt>
                <c:pt idx="267">
                  <c:v>94.79</c:v>
                </c:pt>
                <c:pt idx="268">
                  <c:v>95.165000000000006</c:v>
                </c:pt>
                <c:pt idx="269">
                  <c:v>95.257999999999996</c:v>
                </c:pt>
                <c:pt idx="270">
                  <c:v>95.731999999999999</c:v>
                </c:pt>
                <c:pt idx="271">
                  <c:v>95.51</c:v>
                </c:pt>
                <c:pt idx="272">
                  <c:v>95.734999999999999</c:v>
                </c:pt>
                <c:pt idx="273">
                  <c:v>95.641999999999996</c:v>
                </c:pt>
                <c:pt idx="274">
                  <c:v>95.918000000000006</c:v>
                </c:pt>
                <c:pt idx="275">
                  <c:v>95.947999999999993</c:v>
                </c:pt>
                <c:pt idx="276">
                  <c:v>96.477999999999994</c:v>
                </c:pt>
                <c:pt idx="277">
                  <c:v>97.254999999999995</c:v>
                </c:pt>
                <c:pt idx="278">
                  <c:v>97.27</c:v>
                </c:pt>
                <c:pt idx="279">
                  <c:v>96.54</c:v>
                </c:pt>
                <c:pt idx="280">
                  <c:v>96.385000000000005</c:v>
                </c:pt>
                <c:pt idx="281">
                  <c:v>95.936000000000007</c:v>
                </c:pt>
                <c:pt idx="282">
                  <c:v>95.379000000000005</c:v>
                </c:pt>
                <c:pt idx="283">
                  <c:v>95.484999999999999</c:v>
                </c:pt>
                <c:pt idx="284">
                  <c:v>95.399000000000001</c:v>
                </c:pt>
                <c:pt idx="285">
                  <c:v>95.643000000000001</c:v>
                </c:pt>
                <c:pt idx="286">
                  <c:v>95.494</c:v>
                </c:pt>
                <c:pt idx="287">
                  <c:v>95.552999999999997</c:v>
                </c:pt>
                <c:pt idx="288">
                  <c:v>96.081999999999994</c:v>
                </c:pt>
                <c:pt idx="289">
                  <c:v>96.373999999999995</c:v>
                </c:pt>
                <c:pt idx="290">
                  <c:v>95.989000000000004</c:v>
                </c:pt>
                <c:pt idx="291">
                  <c:v>95.700999999999993</c:v>
                </c:pt>
                <c:pt idx="292">
                  <c:v>95.8</c:v>
                </c:pt>
                <c:pt idx="293">
                  <c:v>96.043000000000006</c:v>
                </c:pt>
                <c:pt idx="294">
                  <c:v>96.078000000000003</c:v>
                </c:pt>
                <c:pt idx="295">
                  <c:v>96.025000000000006</c:v>
                </c:pt>
                <c:pt idx="296">
                  <c:v>96.19</c:v>
                </c:pt>
                <c:pt idx="297">
                  <c:v>97.137</c:v>
                </c:pt>
                <c:pt idx="298">
                  <c:v>96.614999999999995</c:v>
                </c:pt>
                <c:pt idx="299">
                  <c:v>96.706999999999994</c:v>
                </c:pt>
                <c:pt idx="300">
                  <c:v>97.409000000000006</c:v>
                </c:pt>
                <c:pt idx="301">
                  <c:v>97.385000000000005</c:v>
                </c:pt>
                <c:pt idx="302">
                  <c:v>97.784999999999997</c:v>
                </c:pt>
                <c:pt idx="303">
                  <c:v>98.647999999999996</c:v>
                </c:pt>
                <c:pt idx="304">
                  <c:v>99.293000000000006</c:v>
                </c:pt>
                <c:pt idx="305">
                  <c:v>99.061999999999998</c:v>
                </c:pt>
                <c:pt idx="306">
                  <c:v>97.968000000000004</c:v>
                </c:pt>
                <c:pt idx="307">
                  <c:v>98.507000000000005</c:v>
                </c:pt>
                <c:pt idx="308">
                  <c:v>99.123999999999995</c:v>
                </c:pt>
                <c:pt idx="309">
                  <c:v>98.998999999999995</c:v>
                </c:pt>
                <c:pt idx="310">
                  <c:v>99.096999999999994</c:v>
                </c:pt>
                <c:pt idx="311">
                  <c:v>98.617999999999995</c:v>
                </c:pt>
                <c:pt idx="312">
                  <c:v>97.974000000000004</c:v>
                </c:pt>
                <c:pt idx="313">
                  <c:v>98.233000000000004</c:v>
                </c:pt>
                <c:pt idx="314">
                  <c:v>98.498000000000005</c:v>
                </c:pt>
                <c:pt idx="315">
                  <c:v>98.492999999999995</c:v>
                </c:pt>
                <c:pt idx="316">
                  <c:v>98.622</c:v>
                </c:pt>
                <c:pt idx="317">
                  <c:v>98.789000000000001</c:v>
                </c:pt>
                <c:pt idx="318">
                  <c:v>98.789000000000001</c:v>
                </c:pt>
                <c:pt idx="319">
                  <c:v>99.090999999999994</c:v>
                </c:pt>
                <c:pt idx="320">
                  <c:v>98.403999999999996</c:v>
                </c:pt>
                <c:pt idx="321">
                  <c:v>97.792000000000002</c:v>
                </c:pt>
                <c:pt idx="322">
                  <c:v>98.311999999999998</c:v>
                </c:pt>
                <c:pt idx="323">
                  <c:v>98.632000000000005</c:v>
                </c:pt>
                <c:pt idx="324">
                  <c:v>99</c:v>
                </c:pt>
                <c:pt idx="325">
                  <c:v>99.471999999999994</c:v>
                </c:pt>
                <c:pt idx="326">
                  <c:v>99.599000000000004</c:v>
                </c:pt>
                <c:pt idx="327">
                  <c:v>99.751000000000005</c:v>
                </c:pt>
                <c:pt idx="328">
                  <c:v>99.796000000000006</c:v>
                </c:pt>
                <c:pt idx="329">
                  <c:v>99.932000000000002</c:v>
                </c:pt>
                <c:pt idx="330">
                  <c:v>100.292</c:v>
                </c:pt>
                <c:pt idx="331">
                  <c:v>99.875</c:v>
                </c:pt>
                <c:pt idx="332">
                  <c:v>100.321</c:v>
                </c:pt>
                <c:pt idx="333">
                  <c:v>100.5</c:v>
                </c:pt>
                <c:pt idx="334">
                  <c:v>100.78100000000001</c:v>
                </c:pt>
                <c:pt idx="335">
                  <c:v>100.961</c:v>
                </c:pt>
                <c:pt idx="336">
                  <c:v>100.39</c:v>
                </c:pt>
                <c:pt idx="337">
                  <c:v>100.578</c:v>
                </c:pt>
                <c:pt idx="338">
                  <c:v>101.22</c:v>
                </c:pt>
                <c:pt idx="339">
                  <c:v>101.752</c:v>
                </c:pt>
                <c:pt idx="340">
                  <c:v>102.303</c:v>
                </c:pt>
                <c:pt idx="341">
                  <c:v>102.95399999999999</c:v>
                </c:pt>
                <c:pt idx="342">
                  <c:v>103.623</c:v>
                </c:pt>
                <c:pt idx="343">
                  <c:v>102.959</c:v>
                </c:pt>
                <c:pt idx="344">
                  <c:v>103.744</c:v>
                </c:pt>
                <c:pt idx="345">
                  <c:v>103.465</c:v>
                </c:pt>
                <c:pt idx="346">
                  <c:v>102.587</c:v>
                </c:pt>
                <c:pt idx="347">
                  <c:v>103.752</c:v>
                </c:pt>
                <c:pt idx="348">
                  <c:v>103.66</c:v>
                </c:pt>
                <c:pt idx="349">
                  <c:v>103.651</c:v>
                </c:pt>
                <c:pt idx="350">
                  <c:v>103.92</c:v>
                </c:pt>
                <c:pt idx="351">
                  <c:v>103.846</c:v>
                </c:pt>
                <c:pt idx="352">
                  <c:v>104.851</c:v>
                </c:pt>
                <c:pt idx="353">
                  <c:v>104.563</c:v>
                </c:pt>
                <c:pt idx="354">
                  <c:v>104.187</c:v>
                </c:pt>
                <c:pt idx="355">
                  <c:v>103.36</c:v>
                </c:pt>
                <c:pt idx="356">
                  <c:v>103.81</c:v>
                </c:pt>
                <c:pt idx="357">
                  <c:v>102.724</c:v>
                </c:pt>
                <c:pt idx="358">
                  <c:v>103.15</c:v>
                </c:pt>
                <c:pt idx="359">
                  <c:v>102.07599999999999</c:v>
                </c:pt>
                <c:pt idx="360">
                  <c:v>101.857</c:v>
                </c:pt>
                <c:pt idx="361">
                  <c:v>102.056</c:v>
                </c:pt>
                <c:pt idx="362">
                  <c:v>101.82899999999999</c:v>
                </c:pt>
                <c:pt idx="363">
                  <c:v>101.66800000000001</c:v>
                </c:pt>
                <c:pt idx="364">
                  <c:v>101.66800000000001</c:v>
                </c:pt>
                <c:pt idx="365">
                  <c:v>101.752</c:v>
                </c:pt>
                <c:pt idx="366">
                  <c:v>102.498</c:v>
                </c:pt>
                <c:pt idx="367">
                  <c:v>101.824</c:v>
                </c:pt>
                <c:pt idx="368">
                  <c:v>102.14</c:v>
                </c:pt>
                <c:pt idx="369">
                  <c:v>102.437</c:v>
                </c:pt>
                <c:pt idx="370">
                  <c:v>102.318</c:v>
                </c:pt>
                <c:pt idx="371">
                  <c:v>102.542</c:v>
                </c:pt>
                <c:pt idx="372">
                  <c:v>103.223</c:v>
                </c:pt>
                <c:pt idx="373">
                  <c:v>104.148</c:v>
                </c:pt>
                <c:pt idx="374">
                  <c:v>105.078</c:v>
                </c:pt>
                <c:pt idx="375">
                  <c:v>105.518</c:v>
                </c:pt>
                <c:pt idx="376">
                  <c:v>105.158</c:v>
                </c:pt>
                <c:pt idx="377">
                  <c:v>103.631</c:v>
                </c:pt>
                <c:pt idx="378">
                  <c:v>104.7</c:v>
                </c:pt>
                <c:pt idx="379">
                  <c:v>104.7</c:v>
                </c:pt>
                <c:pt idx="380">
                  <c:v>104.435</c:v>
                </c:pt>
                <c:pt idx="381">
                  <c:v>104.197</c:v>
                </c:pt>
                <c:pt idx="382">
                  <c:v>104.431</c:v>
                </c:pt>
                <c:pt idx="383">
                  <c:v>104.185</c:v>
                </c:pt>
                <c:pt idx="384">
                  <c:v>103.93899999999999</c:v>
                </c:pt>
                <c:pt idx="385">
                  <c:v>104.506</c:v>
                </c:pt>
                <c:pt idx="386">
                  <c:v>105.10599999999999</c:v>
                </c:pt>
                <c:pt idx="387">
                  <c:v>104.685</c:v>
                </c:pt>
                <c:pt idx="388">
                  <c:v>105.13800000000001</c:v>
                </c:pt>
                <c:pt idx="389">
                  <c:v>105.13800000000001</c:v>
                </c:pt>
                <c:pt idx="390">
                  <c:v>106.535</c:v>
                </c:pt>
                <c:pt idx="391">
                  <c:v>107.096</c:v>
                </c:pt>
                <c:pt idx="392">
                  <c:v>107.13</c:v>
                </c:pt>
                <c:pt idx="393">
                  <c:v>107.00700000000001</c:v>
                </c:pt>
                <c:pt idx="394">
                  <c:v>108.021</c:v>
                </c:pt>
                <c:pt idx="395">
                  <c:v>108.072</c:v>
                </c:pt>
                <c:pt idx="396">
                  <c:v>107.95699999999999</c:v>
                </c:pt>
                <c:pt idx="397">
                  <c:v>108.544</c:v>
                </c:pt>
                <c:pt idx="398">
                  <c:v>108.063</c:v>
                </c:pt>
                <c:pt idx="399">
                  <c:v>107.366</c:v>
                </c:pt>
                <c:pt idx="400">
                  <c:v>106.682</c:v>
                </c:pt>
                <c:pt idx="401">
                  <c:v>107.07599999999999</c:v>
                </c:pt>
                <c:pt idx="402">
                  <c:v>106.91</c:v>
                </c:pt>
                <c:pt idx="403">
                  <c:v>106.73</c:v>
                </c:pt>
                <c:pt idx="404">
                  <c:v>106.483</c:v>
                </c:pt>
                <c:pt idx="405">
                  <c:v>107.18899999999999</c:v>
                </c:pt>
                <c:pt idx="406">
                  <c:v>106.452</c:v>
                </c:pt>
                <c:pt idx="407">
                  <c:v>106.351</c:v>
                </c:pt>
                <c:pt idx="408">
                  <c:v>105.90300000000001</c:v>
                </c:pt>
                <c:pt idx="409">
                  <c:v>105.45</c:v>
                </c:pt>
                <c:pt idx="410">
                  <c:v>106.241</c:v>
                </c:pt>
                <c:pt idx="411">
                  <c:v>106.506</c:v>
                </c:pt>
                <c:pt idx="412">
                  <c:v>105.693</c:v>
                </c:pt>
                <c:pt idx="413">
                  <c:v>106.621</c:v>
                </c:pt>
                <c:pt idx="414">
                  <c:v>106.435</c:v>
                </c:pt>
                <c:pt idx="415">
                  <c:v>106.374</c:v>
                </c:pt>
                <c:pt idx="416">
                  <c:v>105.196</c:v>
                </c:pt>
                <c:pt idx="417">
                  <c:v>105.09</c:v>
                </c:pt>
                <c:pt idx="418">
                  <c:v>105.631</c:v>
                </c:pt>
                <c:pt idx="419">
                  <c:v>106.54600000000001</c:v>
                </c:pt>
                <c:pt idx="420">
                  <c:v>106.5</c:v>
                </c:pt>
                <c:pt idx="421">
                  <c:v>106.574</c:v>
                </c:pt>
                <c:pt idx="422">
                  <c:v>107.48399999999999</c:v>
                </c:pt>
                <c:pt idx="423">
                  <c:v>108.169</c:v>
                </c:pt>
                <c:pt idx="424">
                  <c:v>109.04600000000001</c:v>
                </c:pt>
                <c:pt idx="425">
                  <c:v>108.624</c:v>
                </c:pt>
                <c:pt idx="426">
                  <c:v>108.67700000000001</c:v>
                </c:pt>
                <c:pt idx="427">
                  <c:v>108.47</c:v>
                </c:pt>
                <c:pt idx="428">
                  <c:v>108.803</c:v>
                </c:pt>
                <c:pt idx="429">
                  <c:v>108.83499999999999</c:v>
                </c:pt>
                <c:pt idx="430">
                  <c:v>108.773</c:v>
                </c:pt>
                <c:pt idx="431">
                  <c:v>108.7</c:v>
                </c:pt>
                <c:pt idx="432">
                  <c:v>109.691</c:v>
                </c:pt>
                <c:pt idx="433">
                  <c:v>109.53400000000001</c:v>
                </c:pt>
                <c:pt idx="434">
                  <c:v>109.53400000000001</c:v>
                </c:pt>
                <c:pt idx="435">
                  <c:v>110.214</c:v>
                </c:pt>
                <c:pt idx="436">
                  <c:v>109.84</c:v>
                </c:pt>
                <c:pt idx="437">
                  <c:v>109.70699999999999</c:v>
                </c:pt>
                <c:pt idx="438">
                  <c:v>109.003</c:v>
                </c:pt>
                <c:pt idx="439">
                  <c:v>108.33</c:v>
                </c:pt>
                <c:pt idx="440">
                  <c:v>109.815</c:v>
                </c:pt>
                <c:pt idx="441">
                  <c:v>109.658</c:v>
                </c:pt>
                <c:pt idx="442">
                  <c:v>109.739</c:v>
                </c:pt>
                <c:pt idx="443">
                  <c:v>109.764</c:v>
                </c:pt>
                <c:pt idx="444">
                  <c:v>109.73699999999999</c:v>
                </c:pt>
                <c:pt idx="445">
                  <c:v>110.215</c:v>
                </c:pt>
                <c:pt idx="446">
                  <c:v>110.642</c:v>
                </c:pt>
                <c:pt idx="447">
                  <c:v>111.35299999999999</c:v>
                </c:pt>
                <c:pt idx="448">
                  <c:v>113.19199999999999</c:v>
                </c:pt>
                <c:pt idx="449">
                  <c:v>114.10299999999999</c:v>
                </c:pt>
                <c:pt idx="450">
                  <c:v>114.10599999999999</c:v>
                </c:pt>
                <c:pt idx="451">
                  <c:v>112.604</c:v>
                </c:pt>
                <c:pt idx="452">
                  <c:v>112.254</c:v>
                </c:pt>
                <c:pt idx="453">
                  <c:v>112.117</c:v>
                </c:pt>
                <c:pt idx="454">
                  <c:v>111.745</c:v>
                </c:pt>
                <c:pt idx="455">
                  <c:v>110.065</c:v>
                </c:pt>
                <c:pt idx="456">
                  <c:v>111.208</c:v>
                </c:pt>
                <c:pt idx="457">
                  <c:v>112.258</c:v>
                </c:pt>
                <c:pt idx="458">
                  <c:v>112.795</c:v>
                </c:pt>
                <c:pt idx="459">
                  <c:v>113.14400000000001</c:v>
                </c:pt>
                <c:pt idx="460">
                  <c:v>113.221</c:v>
                </c:pt>
                <c:pt idx="461">
                  <c:v>113.32</c:v>
                </c:pt>
                <c:pt idx="462">
                  <c:v>112.363</c:v>
                </c:pt>
                <c:pt idx="463">
                  <c:v>113.31100000000001</c:v>
                </c:pt>
                <c:pt idx="464">
                  <c:v>112.039</c:v>
                </c:pt>
                <c:pt idx="465">
                  <c:v>112.13</c:v>
                </c:pt>
                <c:pt idx="466">
                  <c:v>112.98399999999999</c:v>
                </c:pt>
                <c:pt idx="467">
                  <c:v>112.881</c:v>
                </c:pt>
                <c:pt idx="468">
                  <c:v>112.012</c:v>
                </c:pt>
                <c:pt idx="469">
                  <c:v>111.989</c:v>
                </c:pt>
                <c:pt idx="470">
                  <c:v>110.95</c:v>
                </c:pt>
                <c:pt idx="471">
                  <c:v>109.7</c:v>
                </c:pt>
                <c:pt idx="472">
                  <c:v>110.587</c:v>
                </c:pt>
                <c:pt idx="473">
                  <c:v>110.752</c:v>
                </c:pt>
                <c:pt idx="474">
                  <c:v>111.527</c:v>
                </c:pt>
                <c:pt idx="475">
                  <c:v>111.48099999999999</c:v>
                </c:pt>
                <c:pt idx="476">
                  <c:v>111.345</c:v>
                </c:pt>
                <c:pt idx="477">
                  <c:v>112.93</c:v>
                </c:pt>
                <c:pt idx="478">
                  <c:v>110.877</c:v>
                </c:pt>
                <c:pt idx="479">
                  <c:v>110.12</c:v>
                </c:pt>
                <c:pt idx="480">
                  <c:v>109.636</c:v>
                </c:pt>
                <c:pt idx="481">
                  <c:v>110.54900000000001</c:v>
                </c:pt>
                <c:pt idx="482">
                  <c:v>108.206</c:v>
                </c:pt>
                <c:pt idx="483">
                  <c:v>106.292</c:v>
                </c:pt>
                <c:pt idx="484">
                  <c:v>106.66</c:v>
                </c:pt>
                <c:pt idx="485">
                  <c:v>106.404</c:v>
                </c:pt>
                <c:pt idx="486">
                  <c:v>106.28100000000001</c:v>
                </c:pt>
                <c:pt idx="487">
                  <c:v>106.694</c:v>
                </c:pt>
                <c:pt idx="488">
                  <c:v>106.93</c:v>
                </c:pt>
                <c:pt idx="489">
                  <c:v>107.83499999999999</c:v>
                </c:pt>
                <c:pt idx="490">
                  <c:v>107.22199999999999</c:v>
                </c:pt>
                <c:pt idx="491">
                  <c:v>106.07599999999999</c:v>
                </c:pt>
                <c:pt idx="492">
                  <c:v>106.07599999999999</c:v>
                </c:pt>
                <c:pt idx="493">
                  <c:v>105.959</c:v>
                </c:pt>
                <c:pt idx="494">
                  <c:v>106.681</c:v>
                </c:pt>
                <c:pt idx="495">
                  <c:v>106.822</c:v>
                </c:pt>
                <c:pt idx="496">
                  <c:v>105.95</c:v>
                </c:pt>
                <c:pt idx="497">
                  <c:v>104.72799999999999</c:v>
                </c:pt>
                <c:pt idx="498">
                  <c:v>104.545</c:v>
                </c:pt>
                <c:pt idx="499">
                  <c:v>105.289</c:v>
                </c:pt>
                <c:pt idx="500">
                  <c:v>105.578</c:v>
                </c:pt>
                <c:pt idx="501">
                  <c:v>105.1</c:v>
                </c:pt>
                <c:pt idx="502">
                  <c:v>104.774</c:v>
                </c:pt>
                <c:pt idx="503">
                  <c:v>104.81</c:v>
                </c:pt>
                <c:pt idx="504">
                  <c:v>105.131</c:v>
                </c:pt>
                <c:pt idx="505">
                  <c:v>103.98</c:v>
                </c:pt>
                <c:pt idx="506">
                  <c:v>103.77</c:v>
                </c:pt>
                <c:pt idx="507">
                  <c:v>104.55800000000001</c:v>
                </c:pt>
                <c:pt idx="508">
                  <c:v>104.70099999999999</c:v>
                </c:pt>
                <c:pt idx="509">
                  <c:v>104.721</c:v>
                </c:pt>
                <c:pt idx="510">
                  <c:v>103.965</c:v>
                </c:pt>
                <c:pt idx="511">
                  <c:v>104.16200000000001</c:v>
                </c:pt>
                <c:pt idx="512">
                  <c:v>104.43300000000001</c:v>
                </c:pt>
                <c:pt idx="513">
                  <c:v>104.31399999999999</c:v>
                </c:pt>
                <c:pt idx="514">
                  <c:v>104.179</c:v>
                </c:pt>
                <c:pt idx="515">
                  <c:v>104.46299999999999</c:v>
                </c:pt>
                <c:pt idx="516">
                  <c:v>103.836</c:v>
                </c:pt>
                <c:pt idx="517">
                  <c:v>103.52200000000001</c:v>
                </c:pt>
                <c:pt idx="518">
                  <c:v>104.518</c:v>
                </c:pt>
                <c:pt idx="519">
                  <c:v>104.248</c:v>
                </c:pt>
                <c:pt idx="520">
                  <c:v>105.042</c:v>
                </c:pt>
                <c:pt idx="521">
                  <c:v>103.879</c:v>
                </c:pt>
                <c:pt idx="522">
                  <c:v>103.001</c:v>
                </c:pt>
                <c:pt idx="523">
                  <c:v>103.236</c:v>
                </c:pt>
                <c:pt idx="524">
                  <c:v>103.188</c:v>
                </c:pt>
                <c:pt idx="525">
                  <c:v>102.246</c:v>
                </c:pt>
                <c:pt idx="526">
                  <c:v>102.20399999999999</c:v>
                </c:pt>
                <c:pt idx="527">
                  <c:v>102.20399999999999</c:v>
                </c:pt>
                <c:pt idx="528">
                  <c:v>102.39</c:v>
                </c:pt>
                <c:pt idx="529">
                  <c:v>102.363</c:v>
                </c:pt>
                <c:pt idx="530">
                  <c:v>102.05800000000001</c:v>
                </c:pt>
                <c:pt idx="531">
                  <c:v>102.012</c:v>
                </c:pt>
                <c:pt idx="532">
                  <c:v>102.13800000000001</c:v>
                </c:pt>
                <c:pt idx="533">
                  <c:v>101.91800000000001</c:v>
                </c:pt>
                <c:pt idx="534">
                  <c:v>101.64100000000001</c:v>
                </c:pt>
                <c:pt idx="535">
                  <c:v>101.839</c:v>
                </c:pt>
                <c:pt idx="536">
                  <c:v>101.92700000000001</c:v>
                </c:pt>
                <c:pt idx="537">
                  <c:v>102.276</c:v>
                </c:pt>
                <c:pt idx="538">
                  <c:v>102.09699999999999</c:v>
                </c:pt>
                <c:pt idx="539">
                  <c:v>101.217</c:v>
                </c:pt>
                <c:pt idx="540">
                  <c:v>101.75</c:v>
                </c:pt>
                <c:pt idx="541">
                  <c:v>102.91500000000001</c:v>
                </c:pt>
                <c:pt idx="542">
                  <c:v>103.621</c:v>
                </c:pt>
                <c:pt idx="543">
                  <c:v>103.42700000000001</c:v>
                </c:pt>
                <c:pt idx="544">
                  <c:v>103.40900000000001</c:v>
                </c:pt>
                <c:pt idx="545">
                  <c:v>103.221</c:v>
                </c:pt>
                <c:pt idx="546">
                  <c:v>103.63</c:v>
                </c:pt>
                <c:pt idx="547">
                  <c:v>103.345</c:v>
                </c:pt>
                <c:pt idx="548">
                  <c:v>103.233</c:v>
                </c:pt>
                <c:pt idx="549">
                  <c:v>103.923</c:v>
                </c:pt>
                <c:pt idx="550">
                  <c:v>103.85599999999999</c:v>
                </c:pt>
                <c:pt idx="551">
                  <c:v>103.86199999999999</c:v>
                </c:pt>
                <c:pt idx="552">
                  <c:v>103.86199999999999</c:v>
                </c:pt>
                <c:pt idx="553">
                  <c:v>104.176</c:v>
                </c:pt>
                <c:pt idx="554">
                  <c:v>104.58499999999999</c:v>
                </c:pt>
                <c:pt idx="555">
                  <c:v>104.598</c:v>
                </c:pt>
                <c:pt idx="556">
                  <c:v>105.214</c:v>
                </c:pt>
                <c:pt idx="557">
                  <c:v>104.673</c:v>
                </c:pt>
                <c:pt idx="558">
                  <c:v>104.869</c:v>
                </c:pt>
                <c:pt idx="559">
                  <c:v>104.483</c:v>
                </c:pt>
                <c:pt idx="560">
                  <c:v>105.027</c:v>
                </c:pt>
                <c:pt idx="561">
                  <c:v>104.521</c:v>
                </c:pt>
                <c:pt idx="562">
                  <c:v>104.35</c:v>
                </c:pt>
                <c:pt idx="563">
                  <c:v>105.61499999999999</c:v>
                </c:pt>
                <c:pt idx="564">
                  <c:v>105.658</c:v>
                </c:pt>
                <c:pt idx="565">
                  <c:v>105.309</c:v>
                </c:pt>
                <c:pt idx="566">
                  <c:v>104.57599999999999</c:v>
                </c:pt>
                <c:pt idx="567">
                  <c:v>103.595</c:v>
                </c:pt>
                <c:pt idx="568">
                  <c:v>103.59699999999999</c:v>
                </c:pt>
                <c:pt idx="569">
                  <c:v>104.646</c:v>
                </c:pt>
                <c:pt idx="570">
                  <c:v>104.41800000000001</c:v>
                </c:pt>
                <c:pt idx="571">
                  <c:v>103.708</c:v>
                </c:pt>
                <c:pt idx="572">
                  <c:v>103.28100000000001</c:v>
                </c:pt>
                <c:pt idx="573">
                  <c:v>103.256</c:v>
                </c:pt>
                <c:pt idx="574">
                  <c:v>102.346</c:v>
                </c:pt>
                <c:pt idx="575">
                  <c:v>102.532</c:v>
                </c:pt>
                <c:pt idx="576">
                  <c:v>103.116</c:v>
                </c:pt>
                <c:pt idx="577">
                  <c:v>102.857</c:v>
                </c:pt>
                <c:pt idx="578">
                  <c:v>102.43</c:v>
                </c:pt>
                <c:pt idx="579">
                  <c:v>102.64</c:v>
                </c:pt>
                <c:pt idx="580">
                  <c:v>102.14400000000001</c:v>
                </c:pt>
                <c:pt idx="581">
                  <c:v>102.506</c:v>
                </c:pt>
                <c:pt idx="582">
                  <c:v>102.093</c:v>
                </c:pt>
                <c:pt idx="583">
                  <c:v>101.586</c:v>
                </c:pt>
                <c:pt idx="584">
                  <c:v>101.852</c:v>
                </c:pt>
                <c:pt idx="585">
                  <c:v>101.822</c:v>
                </c:pt>
                <c:pt idx="586">
                  <c:v>102.092</c:v>
                </c:pt>
                <c:pt idx="587">
                  <c:v>102.578</c:v>
                </c:pt>
                <c:pt idx="588">
                  <c:v>102.20399999999999</c:v>
                </c:pt>
                <c:pt idx="589">
                  <c:v>101.5</c:v>
                </c:pt>
                <c:pt idx="590">
                  <c:v>101.011</c:v>
                </c:pt>
                <c:pt idx="591">
                  <c:v>101.55200000000001</c:v>
                </c:pt>
                <c:pt idx="592">
                  <c:v>102.10299999999999</c:v>
                </c:pt>
                <c:pt idx="593">
                  <c:v>101.745</c:v>
                </c:pt>
                <c:pt idx="594">
                  <c:v>101.968</c:v>
                </c:pt>
                <c:pt idx="595">
                  <c:v>101.84</c:v>
                </c:pt>
                <c:pt idx="596">
                  <c:v>101.822</c:v>
                </c:pt>
                <c:pt idx="597">
                  <c:v>101.348</c:v>
                </c:pt>
                <c:pt idx="598">
                  <c:v>101.863</c:v>
                </c:pt>
                <c:pt idx="599">
                  <c:v>101.467</c:v>
                </c:pt>
                <c:pt idx="600">
                  <c:v>101.503</c:v>
                </c:pt>
                <c:pt idx="601">
                  <c:v>101.65900000000001</c:v>
                </c:pt>
                <c:pt idx="602">
                  <c:v>102.151</c:v>
                </c:pt>
                <c:pt idx="603">
                  <c:v>101.958</c:v>
                </c:pt>
                <c:pt idx="604">
                  <c:v>101.343</c:v>
                </c:pt>
                <c:pt idx="605">
                  <c:v>101.399</c:v>
                </c:pt>
                <c:pt idx="606">
                  <c:v>101.214</c:v>
                </c:pt>
                <c:pt idx="607">
                  <c:v>101.377</c:v>
                </c:pt>
                <c:pt idx="608">
                  <c:v>101.605</c:v>
                </c:pt>
                <c:pt idx="609">
                  <c:v>101.477</c:v>
                </c:pt>
                <c:pt idx="610">
                  <c:v>102.05800000000001</c:v>
                </c:pt>
                <c:pt idx="611">
                  <c:v>102.681</c:v>
                </c:pt>
                <c:pt idx="612">
                  <c:v>102.434</c:v>
                </c:pt>
                <c:pt idx="613">
                  <c:v>102.56399999999999</c:v>
                </c:pt>
                <c:pt idx="614">
                  <c:v>102.88200000000001</c:v>
                </c:pt>
                <c:pt idx="615">
                  <c:v>103.584</c:v>
                </c:pt>
                <c:pt idx="616">
                  <c:v>103.19799999999999</c:v>
                </c:pt>
                <c:pt idx="617">
                  <c:v>103.19799999999999</c:v>
                </c:pt>
                <c:pt idx="618">
                  <c:v>103.488</c:v>
                </c:pt>
                <c:pt idx="619">
                  <c:v>103.887</c:v>
                </c:pt>
                <c:pt idx="620">
                  <c:v>104.251</c:v>
                </c:pt>
                <c:pt idx="621">
                  <c:v>104.206</c:v>
                </c:pt>
                <c:pt idx="622">
                  <c:v>104.206</c:v>
                </c:pt>
                <c:pt idx="623">
                  <c:v>104.16500000000001</c:v>
                </c:pt>
                <c:pt idx="624">
                  <c:v>104.32599999999999</c:v>
                </c:pt>
                <c:pt idx="625">
                  <c:v>103.56</c:v>
                </c:pt>
                <c:pt idx="626">
                  <c:v>104.015</c:v>
                </c:pt>
                <c:pt idx="627">
                  <c:v>104.002</c:v>
                </c:pt>
                <c:pt idx="628">
                  <c:v>104.125</c:v>
                </c:pt>
                <c:pt idx="629">
                  <c:v>104.099</c:v>
                </c:pt>
                <c:pt idx="630">
                  <c:v>103.343</c:v>
                </c:pt>
                <c:pt idx="631">
                  <c:v>103.557</c:v>
                </c:pt>
                <c:pt idx="632">
                  <c:v>103.654</c:v>
                </c:pt>
                <c:pt idx="633">
                  <c:v>103.33799999999999</c:v>
                </c:pt>
                <c:pt idx="634">
                  <c:v>102.94799999999999</c:v>
                </c:pt>
                <c:pt idx="635">
                  <c:v>102.11499999999999</c:v>
                </c:pt>
                <c:pt idx="636">
                  <c:v>102.24299999999999</c:v>
                </c:pt>
                <c:pt idx="637">
                  <c:v>102.52200000000001</c:v>
                </c:pt>
                <c:pt idx="638">
                  <c:v>102.54</c:v>
                </c:pt>
                <c:pt idx="639">
                  <c:v>102.071</c:v>
                </c:pt>
                <c:pt idx="640">
                  <c:v>102.386</c:v>
                </c:pt>
                <c:pt idx="641">
                  <c:v>102.90300000000001</c:v>
                </c:pt>
                <c:pt idx="642">
                  <c:v>102.69199999999999</c:v>
                </c:pt>
                <c:pt idx="643">
                  <c:v>102.492</c:v>
                </c:pt>
                <c:pt idx="644">
                  <c:v>102.905</c:v>
                </c:pt>
                <c:pt idx="645">
                  <c:v>103.342</c:v>
                </c:pt>
                <c:pt idx="646">
                  <c:v>102.91200000000001</c:v>
                </c:pt>
                <c:pt idx="647">
                  <c:v>102.988</c:v>
                </c:pt>
                <c:pt idx="648">
                  <c:v>103.039</c:v>
                </c:pt>
                <c:pt idx="649">
                  <c:v>103.373</c:v>
                </c:pt>
                <c:pt idx="650">
                  <c:v>103.166</c:v>
                </c:pt>
                <c:pt idx="651">
                  <c:v>102.27200000000001</c:v>
                </c:pt>
                <c:pt idx="652">
                  <c:v>101.97199999999999</c:v>
                </c:pt>
                <c:pt idx="653">
                  <c:v>101.732</c:v>
                </c:pt>
                <c:pt idx="654">
                  <c:v>100.521</c:v>
                </c:pt>
                <c:pt idx="655">
                  <c:v>99.77</c:v>
                </c:pt>
                <c:pt idx="656">
                  <c:v>99.914000000000001</c:v>
                </c:pt>
                <c:pt idx="657">
                  <c:v>99.841999999999999</c:v>
                </c:pt>
                <c:pt idx="658">
                  <c:v>99.941000000000003</c:v>
                </c:pt>
                <c:pt idx="659">
                  <c:v>100.28100000000001</c:v>
                </c:pt>
                <c:pt idx="660">
                  <c:v>100.88</c:v>
                </c:pt>
                <c:pt idx="661">
                  <c:v>101.071</c:v>
                </c:pt>
                <c:pt idx="662">
                  <c:v>101.346</c:v>
                </c:pt>
                <c:pt idx="663">
                  <c:v>101.349</c:v>
                </c:pt>
                <c:pt idx="664">
                  <c:v>100.887</c:v>
                </c:pt>
                <c:pt idx="665">
                  <c:v>101.773</c:v>
                </c:pt>
                <c:pt idx="666">
                  <c:v>101.622</c:v>
                </c:pt>
                <c:pt idx="667">
                  <c:v>101.855</c:v>
                </c:pt>
                <c:pt idx="668">
                  <c:v>102.303</c:v>
                </c:pt>
                <c:pt idx="669">
                  <c:v>102.59</c:v>
                </c:pt>
                <c:pt idx="670">
                  <c:v>102.542</c:v>
                </c:pt>
                <c:pt idx="671">
                  <c:v>102.017</c:v>
                </c:pt>
                <c:pt idx="672">
                  <c:v>102.047</c:v>
                </c:pt>
                <c:pt idx="673">
                  <c:v>102.52800000000001</c:v>
                </c:pt>
                <c:pt idx="674">
                  <c:v>102.49</c:v>
                </c:pt>
                <c:pt idx="675">
                  <c:v>102.524</c:v>
                </c:pt>
                <c:pt idx="676">
                  <c:v>102.842</c:v>
                </c:pt>
                <c:pt idx="677">
                  <c:v>103.19</c:v>
                </c:pt>
                <c:pt idx="678">
                  <c:v>103.209</c:v>
                </c:pt>
                <c:pt idx="679">
                  <c:v>103.431</c:v>
                </c:pt>
                <c:pt idx="680">
                  <c:v>103.572</c:v>
                </c:pt>
                <c:pt idx="681">
                  <c:v>103.375</c:v>
                </c:pt>
                <c:pt idx="682">
                  <c:v>103.3</c:v>
                </c:pt>
                <c:pt idx="683">
                  <c:v>103.563</c:v>
                </c:pt>
                <c:pt idx="684">
                  <c:v>103.419</c:v>
                </c:pt>
                <c:pt idx="685">
                  <c:v>103.982</c:v>
                </c:pt>
                <c:pt idx="686">
                  <c:v>104.077</c:v>
                </c:pt>
                <c:pt idx="687">
                  <c:v>104.05800000000001</c:v>
                </c:pt>
                <c:pt idx="688">
                  <c:v>103.53100000000001</c:v>
                </c:pt>
                <c:pt idx="689">
                  <c:v>103.157</c:v>
                </c:pt>
                <c:pt idx="690">
                  <c:v>103.619</c:v>
                </c:pt>
                <c:pt idx="691">
                  <c:v>104.236</c:v>
                </c:pt>
                <c:pt idx="692">
                  <c:v>104.236</c:v>
                </c:pt>
                <c:pt idx="693">
                  <c:v>104.807</c:v>
                </c:pt>
                <c:pt idx="694">
                  <c:v>104.861</c:v>
                </c:pt>
                <c:pt idx="695">
                  <c:v>105.059</c:v>
                </c:pt>
                <c:pt idx="696">
                  <c:v>105.09</c:v>
                </c:pt>
                <c:pt idx="697">
                  <c:v>104.569</c:v>
                </c:pt>
                <c:pt idx="698">
                  <c:v>104.711</c:v>
                </c:pt>
                <c:pt idx="699">
                  <c:v>104.76600000000001</c:v>
                </c:pt>
                <c:pt idx="700">
                  <c:v>105.405</c:v>
                </c:pt>
                <c:pt idx="701">
                  <c:v>105.322</c:v>
                </c:pt>
                <c:pt idx="702">
                  <c:v>105.202</c:v>
                </c:pt>
                <c:pt idx="703">
                  <c:v>105.133</c:v>
                </c:pt>
                <c:pt idx="704">
                  <c:v>105.328</c:v>
                </c:pt>
                <c:pt idx="705">
                  <c:v>105.363</c:v>
                </c:pt>
                <c:pt idx="706">
                  <c:v>105.583</c:v>
                </c:pt>
                <c:pt idx="707">
                  <c:v>105.998</c:v>
                </c:pt>
                <c:pt idx="708">
                  <c:v>106.23099999999999</c:v>
                </c:pt>
                <c:pt idx="709">
                  <c:v>106.666</c:v>
                </c:pt>
                <c:pt idx="710">
                  <c:v>106.224</c:v>
                </c:pt>
                <c:pt idx="711">
                  <c:v>106.17400000000001</c:v>
                </c:pt>
                <c:pt idx="712">
                  <c:v>106.904</c:v>
                </c:pt>
                <c:pt idx="713">
                  <c:v>107</c:v>
                </c:pt>
                <c:pt idx="714">
                  <c:v>106.79900000000001</c:v>
                </c:pt>
                <c:pt idx="715">
                  <c:v>106.33199999999999</c:v>
                </c:pt>
                <c:pt idx="716">
                  <c:v>106.044</c:v>
                </c:pt>
                <c:pt idx="717">
                  <c:v>106.083</c:v>
                </c:pt>
                <c:pt idx="718">
                  <c:v>105.825</c:v>
                </c:pt>
                <c:pt idx="719">
                  <c:v>105.82</c:v>
                </c:pt>
                <c:pt idx="720">
                  <c:v>106.599</c:v>
                </c:pt>
                <c:pt idx="721">
                  <c:v>106.648</c:v>
                </c:pt>
                <c:pt idx="722">
                  <c:v>106.24299999999999</c:v>
                </c:pt>
                <c:pt idx="723">
                  <c:v>106.25</c:v>
                </c:pt>
                <c:pt idx="724">
                  <c:v>106.565</c:v>
                </c:pt>
                <c:pt idx="725">
                  <c:v>106.253</c:v>
                </c:pt>
                <c:pt idx="726">
                  <c:v>106.163</c:v>
                </c:pt>
                <c:pt idx="727">
                  <c:v>105.536</c:v>
                </c:pt>
                <c:pt idx="728">
                  <c:v>106.27</c:v>
                </c:pt>
                <c:pt idx="729">
                  <c:v>106.52800000000001</c:v>
                </c:pt>
                <c:pt idx="730">
                  <c:v>106.602</c:v>
                </c:pt>
                <c:pt idx="731">
                  <c:v>106.559</c:v>
                </c:pt>
                <c:pt idx="732">
                  <c:v>106.12</c:v>
                </c:pt>
                <c:pt idx="733">
                  <c:v>106.663</c:v>
                </c:pt>
                <c:pt idx="734">
                  <c:v>106.884</c:v>
                </c:pt>
                <c:pt idx="735">
                  <c:v>106.124</c:v>
                </c:pt>
                <c:pt idx="736">
                  <c:v>105.021</c:v>
                </c:pt>
                <c:pt idx="737">
                  <c:v>105.215</c:v>
                </c:pt>
                <c:pt idx="738">
                  <c:v>105.542</c:v>
                </c:pt>
                <c:pt idx="739">
                  <c:v>105.593</c:v>
                </c:pt>
                <c:pt idx="740">
                  <c:v>105.91</c:v>
                </c:pt>
                <c:pt idx="741">
                  <c:v>105.861</c:v>
                </c:pt>
                <c:pt idx="742">
                  <c:v>105.631</c:v>
                </c:pt>
                <c:pt idx="743">
                  <c:v>104.053</c:v>
                </c:pt>
                <c:pt idx="744">
                  <c:v>104.39400000000001</c:v>
                </c:pt>
                <c:pt idx="745">
                  <c:v>104.349</c:v>
                </c:pt>
                <c:pt idx="746">
                  <c:v>103.917</c:v>
                </c:pt>
                <c:pt idx="747">
                  <c:v>103.438</c:v>
                </c:pt>
                <c:pt idx="748">
                  <c:v>103.565</c:v>
                </c:pt>
                <c:pt idx="749">
                  <c:v>103.92</c:v>
                </c:pt>
                <c:pt idx="750">
                  <c:v>103.92</c:v>
                </c:pt>
                <c:pt idx="751">
                  <c:v>103.40300000000001</c:v>
                </c:pt>
                <c:pt idx="752">
                  <c:v>103.199</c:v>
                </c:pt>
                <c:pt idx="753">
                  <c:v>102.746</c:v>
                </c:pt>
                <c:pt idx="754">
                  <c:v>102.765</c:v>
                </c:pt>
                <c:pt idx="755">
                  <c:v>103.497</c:v>
                </c:pt>
              </c:numCache>
            </c:numRef>
          </c:val>
          <c:smooth val="1"/>
          <c:extLst>
            <c:ext xmlns:c16="http://schemas.microsoft.com/office/drawing/2014/chart" uri="{C3380CC4-5D6E-409C-BE32-E72D297353CC}">
              <c16:uniqueId val="{00000000-D259-4CA0-A486-A6074060C94B}"/>
            </c:ext>
          </c:extLst>
        </c:ser>
        <c:dLbls>
          <c:showLegendKey val="0"/>
          <c:showVal val="0"/>
          <c:showCatName val="0"/>
          <c:showSerName val="0"/>
          <c:showPercent val="0"/>
          <c:showBubbleSize val="0"/>
        </c:dLbls>
        <c:smooth val="0"/>
        <c:axId val="1826672031"/>
        <c:axId val="2112461471"/>
      </c:lineChart>
      <c:catAx>
        <c:axId val="18266720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lgn="ctr">
              <a:defRPr lang="en-US" altLang="ko-KR" sz="100" b="0" i="0" u="none" strike="noStrike" kern="1200" baseline="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crossAx val="2112461471"/>
        <c:crosses val="autoZero"/>
        <c:auto val="1"/>
        <c:lblAlgn val="ctr"/>
        <c:lblOffset val="100"/>
        <c:noMultiLvlLbl val="0"/>
      </c:catAx>
      <c:valAx>
        <c:axId val="2112461471"/>
        <c:scaling>
          <c:orientation val="minMax"/>
          <c:min val="80"/>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kumimoji="0" lang="en-US" altLang="ko-KR" sz="7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18266720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753600736911035"/>
          <c:y val="0.21449917027590906"/>
          <c:w val="0.82893525321546024"/>
          <c:h val="0.58692134491045178"/>
        </c:manualLayout>
      </c:layout>
      <c:lineChart>
        <c:grouping val="standard"/>
        <c:varyColors val="0"/>
        <c:ser>
          <c:idx val="0"/>
          <c:order val="0"/>
          <c:tx>
            <c:strRef>
              <c:f>Sheet1!$B$1</c:f>
              <c:strCache>
                <c:ptCount val="1"/>
                <c:pt idx="0">
                  <c:v>최고치</c:v>
                </c:pt>
              </c:strCache>
            </c:strRef>
          </c:tx>
          <c:spPr>
            <a:ln w="12700" cap="rnd">
              <a:solidFill>
                <a:schemeClr val="bg1">
                  <a:lumMod val="65000"/>
                </a:schemeClr>
              </a:solidFill>
              <a:round/>
            </a:ln>
            <a:effectLst/>
          </c:spPr>
          <c:marker>
            <c:symbol val="circle"/>
            <c:size val="4"/>
            <c:spPr>
              <a:solidFill>
                <a:schemeClr val="bg1"/>
              </a:solidFill>
              <a:ln w="12700">
                <a:solidFill>
                  <a:schemeClr val="bg1">
                    <a:lumMod val="65000"/>
                  </a:schemeClr>
                </a:solidFill>
              </a:ln>
              <a:effectLst/>
            </c:spPr>
          </c:marker>
          <c:cat>
            <c:strRef>
              <c:f>Sheet1!$A$2:$A$6</c:f>
              <c:strCache>
                <c:ptCount val="5"/>
                <c:pt idx="0">
                  <c:v>'24.Q1</c:v>
                </c:pt>
                <c:pt idx="1">
                  <c:v>'24.Q2</c:v>
                </c:pt>
                <c:pt idx="2">
                  <c:v>'24.Q3</c:v>
                </c:pt>
                <c:pt idx="3">
                  <c:v>'24.Q4</c:v>
                </c:pt>
                <c:pt idx="4">
                  <c:v>'25</c:v>
                </c:pt>
              </c:strCache>
            </c:strRef>
          </c:cat>
          <c:val>
            <c:numRef>
              <c:f>Sheet1!$B$2:$B$6</c:f>
              <c:numCache>
                <c:formatCode>General</c:formatCode>
                <c:ptCount val="5"/>
                <c:pt idx="0">
                  <c:v>108.1</c:v>
                </c:pt>
                <c:pt idx="1">
                  <c:v>107.1</c:v>
                </c:pt>
                <c:pt idx="2">
                  <c:v>106.4</c:v>
                </c:pt>
                <c:pt idx="3">
                  <c:v>105.2</c:v>
                </c:pt>
                <c:pt idx="4">
                  <c:v>99</c:v>
                </c:pt>
              </c:numCache>
            </c:numRef>
          </c:val>
          <c:smooth val="0"/>
          <c:extLst>
            <c:ext xmlns:c16="http://schemas.microsoft.com/office/drawing/2014/chart" uri="{C3380CC4-5D6E-409C-BE32-E72D297353CC}">
              <c16:uniqueId val="{00000000-12D6-4175-9DA3-EF8F4B1B9AD1}"/>
            </c:ext>
          </c:extLst>
        </c:ser>
        <c:ser>
          <c:idx val="1"/>
          <c:order val="1"/>
          <c:tx>
            <c:strRef>
              <c:f>Sheet1!$C$1</c:f>
              <c:strCache>
                <c:ptCount val="1"/>
                <c:pt idx="0">
                  <c:v>최저치</c:v>
                </c:pt>
              </c:strCache>
            </c:strRef>
          </c:tx>
          <c:spPr>
            <a:ln w="12700" cap="rnd">
              <a:solidFill>
                <a:schemeClr val="bg1">
                  <a:lumMod val="65000"/>
                </a:schemeClr>
              </a:solidFill>
              <a:round/>
            </a:ln>
            <a:effectLst/>
          </c:spPr>
          <c:marker>
            <c:symbol val="square"/>
            <c:size val="4"/>
            <c:spPr>
              <a:solidFill>
                <a:schemeClr val="bg1"/>
              </a:solidFill>
              <a:ln w="12700">
                <a:solidFill>
                  <a:schemeClr val="bg1">
                    <a:lumMod val="65000"/>
                  </a:schemeClr>
                </a:solidFill>
              </a:ln>
              <a:effectLst/>
            </c:spPr>
          </c:marker>
          <c:cat>
            <c:strRef>
              <c:f>Sheet1!$A$2:$A$6</c:f>
              <c:strCache>
                <c:ptCount val="5"/>
                <c:pt idx="0">
                  <c:v>'24.Q1</c:v>
                </c:pt>
                <c:pt idx="1">
                  <c:v>'24.Q2</c:v>
                </c:pt>
                <c:pt idx="2">
                  <c:v>'24.Q3</c:v>
                </c:pt>
                <c:pt idx="3">
                  <c:v>'24.Q4</c:v>
                </c:pt>
                <c:pt idx="4">
                  <c:v>'25</c:v>
                </c:pt>
              </c:strCache>
            </c:strRef>
          </c:cat>
          <c:val>
            <c:numRef>
              <c:f>Sheet1!$C$2:$C$6</c:f>
              <c:numCache>
                <c:formatCode>General</c:formatCode>
                <c:ptCount val="5"/>
                <c:pt idx="0">
                  <c:v>100.5</c:v>
                </c:pt>
                <c:pt idx="1">
                  <c:v>97.5</c:v>
                </c:pt>
                <c:pt idx="2">
                  <c:v>96.9</c:v>
                </c:pt>
                <c:pt idx="3">
                  <c:v>95.7</c:v>
                </c:pt>
                <c:pt idx="4">
                  <c:v>91.1</c:v>
                </c:pt>
              </c:numCache>
            </c:numRef>
          </c:val>
          <c:smooth val="0"/>
          <c:extLst>
            <c:ext xmlns:c16="http://schemas.microsoft.com/office/drawing/2014/chart" uri="{C3380CC4-5D6E-409C-BE32-E72D297353CC}">
              <c16:uniqueId val="{00000003-12D6-4175-9DA3-EF8F4B1B9AD1}"/>
            </c:ext>
          </c:extLst>
        </c:ser>
        <c:ser>
          <c:idx val="2"/>
          <c:order val="2"/>
          <c:tx>
            <c:strRef>
              <c:f>Sheet1!$D$1</c:f>
              <c:strCache>
                <c:ptCount val="1"/>
                <c:pt idx="0">
                  <c:v>블룸버그 종합</c:v>
                </c:pt>
              </c:strCache>
            </c:strRef>
          </c:tx>
          <c:spPr>
            <a:ln w="12700" cap="rnd">
              <a:solidFill>
                <a:schemeClr val="tx2"/>
              </a:solidFill>
              <a:round/>
            </a:ln>
            <a:effectLst/>
          </c:spPr>
          <c:marker>
            <c:symbol val="triangle"/>
            <c:size val="4"/>
            <c:spPr>
              <a:solidFill>
                <a:schemeClr val="bg1"/>
              </a:solidFill>
              <a:ln w="12700">
                <a:solidFill>
                  <a:schemeClr val="tx2"/>
                </a:solidFill>
              </a:ln>
              <a:effectLst/>
            </c:spPr>
          </c:marker>
          <c:cat>
            <c:strRef>
              <c:f>Sheet1!$A$2:$A$6</c:f>
              <c:strCache>
                <c:ptCount val="5"/>
                <c:pt idx="0">
                  <c:v>'24.Q1</c:v>
                </c:pt>
                <c:pt idx="1">
                  <c:v>'24.Q2</c:v>
                </c:pt>
                <c:pt idx="2">
                  <c:v>'24.Q3</c:v>
                </c:pt>
                <c:pt idx="3">
                  <c:v>'24.Q4</c:v>
                </c:pt>
                <c:pt idx="4">
                  <c:v>'25</c:v>
                </c:pt>
              </c:strCache>
            </c:strRef>
          </c:cat>
          <c:val>
            <c:numRef>
              <c:f>Sheet1!$D$2:$D$6</c:f>
              <c:numCache>
                <c:formatCode>General</c:formatCode>
                <c:ptCount val="5"/>
                <c:pt idx="0">
                  <c:v>103.1</c:v>
                </c:pt>
                <c:pt idx="1">
                  <c:v>102.3</c:v>
                </c:pt>
                <c:pt idx="2">
                  <c:v>101</c:v>
                </c:pt>
                <c:pt idx="3">
                  <c:v>99.7</c:v>
                </c:pt>
                <c:pt idx="4">
                  <c:v>96.3</c:v>
                </c:pt>
              </c:numCache>
            </c:numRef>
          </c:val>
          <c:smooth val="0"/>
          <c:extLst>
            <c:ext xmlns:c16="http://schemas.microsoft.com/office/drawing/2014/chart" uri="{C3380CC4-5D6E-409C-BE32-E72D297353CC}">
              <c16:uniqueId val="{00000004-12D6-4175-9DA3-EF8F4B1B9AD1}"/>
            </c:ext>
          </c:extLst>
        </c:ser>
        <c:dLbls>
          <c:showLegendKey val="0"/>
          <c:showVal val="0"/>
          <c:showCatName val="0"/>
          <c:showSerName val="0"/>
          <c:showPercent val="0"/>
          <c:showBubbleSize val="0"/>
        </c:dLbls>
        <c:marker val="1"/>
        <c:smooth val="0"/>
        <c:axId val="1765180463"/>
        <c:axId val="1355611855"/>
      </c:lineChart>
      <c:catAx>
        <c:axId val="17651804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7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crossAx val="1355611855"/>
        <c:crosses val="autoZero"/>
        <c:auto val="1"/>
        <c:lblAlgn val="ctr"/>
        <c:lblOffset val="100"/>
        <c:noMultiLvlLbl val="0"/>
      </c:catAx>
      <c:valAx>
        <c:axId val="1355611855"/>
        <c:scaling>
          <c:orientation val="minMax"/>
          <c:max val="120"/>
          <c:min val="80"/>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kumimoji="0" lang="en-US" altLang="ko-KR" sz="7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176518046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lgn="ctr">
            <a:defRPr lang="en-US" altLang="ko-KR" sz="700" b="0" i="0" u="none" strike="noStrike" kern="1200" baseline="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753600736911035"/>
          <c:y val="0.21449917027590906"/>
          <c:w val="0.82893525321546024"/>
          <c:h val="0.58692134491045178"/>
        </c:manualLayout>
      </c:layout>
      <c:lineChart>
        <c:grouping val="standard"/>
        <c:varyColors val="0"/>
        <c:ser>
          <c:idx val="0"/>
          <c:order val="0"/>
          <c:tx>
            <c:strRef>
              <c:f>Sheet1!$B$1</c:f>
              <c:strCache>
                <c:ptCount val="1"/>
                <c:pt idx="0">
                  <c:v>최고치</c:v>
                </c:pt>
              </c:strCache>
            </c:strRef>
          </c:tx>
          <c:spPr>
            <a:ln w="12700" cap="rnd">
              <a:solidFill>
                <a:schemeClr val="bg1">
                  <a:lumMod val="65000"/>
                </a:schemeClr>
              </a:solidFill>
              <a:round/>
            </a:ln>
            <a:effectLst/>
          </c:spPr>
          <c:marker>
            <c:symbol val="circle"/>
            <c:size val="4"/>
            <c:spPr>
              <a:solidFill>
                <a:schemeClr val="bg1"/>
              </a:solidFill>
              <a:ln w="12700">
                <a:solidFill>
                  <a:schemeClr val="bg1">
                    <a:lumMod val="65000"/>
                  </a:schemeClr>
                </a:solidFill>
              </a:ln>
              <a:effectLst/>
            </c:spPr>
          </c:marker>
          <c:cat>
            <c:strRef>
              <c:f>Sheet1!$A$2:$A$6</c:f>
              <c:strCache>
                <c:ptCount val="5"/>
                <c:pt idx="0">
                  <c:v>'24.Q1</c:v>
                </c:pt>
                <c:pt idx="1">
                  <c:v>'24.Q2</c:v>
                </c:pt>
                <c:pt idx="2">
                  <c:v>'24.Q3</c:v>
                </c:pt>
                <c:pt idx="3">
                  <c:v>'24.Q4</c:v>
                </c:pt>
                <c:pt idx="4">
                  <c:v>'25</c:v>
                </c:pt>
              </c:strCache>
            </c:strRef>
          </c:cat>
          <c:val>
            <c:numRef>
              <c:f>Sheet1!$B$2:$B$6</c:f>
              <c:numCache>
                <c:formatCode>General</c:formatCode>
                <c:ptCount val="5"/>
                <c:pt idx="0">
                  <c:v>1.1299999999999999</c:v>
                </c:pt>
                <c:pt idx="1">
                  <c:v>1.1599999999999999</c:v>
                </c:pt>
                <c:pt idx="2">
                  <c:v>1.17</c:v>
                </c:pt>
                <c:pt idx="3">
                  <c:v>1.18</c:v>
                </c:pt>
                <c:pt idx="4">
                  <c:v>1.24</c:v>
                </c:pt>
              </c:numCache>
            </c:numRef>
          </c:val>
          <c:smooth val="0"/>
          <c:extLst>
            <c:ext xmlns:c16="http://schemas.microsoft.com/office/drawing/2014/chart" uri="{C3380CC4-5D6E-409C-BE32-E72D297353CC}">
              <c16:uniqueId val="{00000000-12D6-4175-9DA3-EF8F4B1B9AD1}"/>
            </c:ext>
          </c:extLst>
        </c:ser>
        <c:ser>
          <c:idx val="1"/>
          <c:order val="1"/>
          <c:tx>
            <c:strRef>
              <c:f>Sheet1!$C$1</c:f>
              <c:strCache>
                <c:ptCount val="1"/>
                <c:pt idx="0">
                  <c:v>최저치</c:v>
                </c:pt>
              </c:strCache>
            </c:strRef>
          </c:tx>
          <c:spPr>
            <a:ln w="12700" cap="rnd">
              <a:solidFill>
                <a:schemeClr val="bg1">
                  <a:lumMod val="65000"/>
                </a:schemeClr>
              </a:solidFill>
              <a:round/>
            </a:ln>
            <a:effectLst/>
          </c:spPr>
          <c:marker>
            <c:symbol val="square"/>
            <c:size val="4"/>
            <c:spPr>
              <a:solidFill>
                <a:schemeClr val="bg1"/>
              </a:solidFill>
              <a:ln w="12700">
                <a:solidFill>
                  <a:schemeClr val="bg1">
                    <a:lumMod val="65000"/>
                  </a:schemeClr>
                </a:solidFill>
              </a:ln>
              <a:effectLst/>
            </c:spPr>
          </c:marker>
          <c:cat>
            <c:strRef>
              <c:f>Sheet1!$A$2:$A$6</c:f>
              <c:strCache>
                <c:ptCount val="5"/>
                <c:pt idx="0">
                  <c:v>'24.Q1</c:v>
                </c:pt>
                <c:pt idx="1">
                  <c:v>'24.Q2</c:v>
                </c:pt>
                <c:pt idx="2">
                  <c:v>'24.Q3</c:v>
                </c:pt>
                <c:pt idx="3">
                  <c:v>'24.Q4</c:v>
                </c:pt>
                <c:pt idx="4">
                  <c:v>'25</c:v>
                </c:pt>
              </c:strCache>
            </c:strRef>
          </c:cat>
          <c:val>
            <c:numRef>
              <c:f>Sheet1!$C$2:$C$6</c:f>
              <c:numCache>
                <c:formatCode>General</c:formatCode>
                <c:ptCount val="5"/>
                <c:pt idx="0">
                  <c:v>1.02</c:v>
                </c:pt>
                <c:pt idx="1">
                  <c:v>1</c:v>
                </c:pt>
                <c:pt idx="2">
                  <c:v>1.04</c:v>
                </c:pt>
                <c:pt idx="3">
                  <c:v>1.05</c:v>
                </c:pt>
                <c:pt idx="4">
                  <c:v>1.06</c:v>
                </c:pt>
              </c:numCache>
            </c:numRef>
          </c:val>
          <c:smooth val="0"/>
          <c:extLst>
            <c:ext xmlns:c16="http://schemas.microsoft.com/office/drawing/2014/chart" uri="{C3380CC4-5D6E-409C-BE32-E72D297353CC}">
              <c16:uniqueId val="{00000003-12D6-4175-9DA3-EF8F4B1B9AD1}"/>
            </c:ext>
          </c:extLst>
        </c:ser>
        <c:ser>
          <c:idx val="2"/>
          <c:order val="2"/>
          <c:tx>
            <c:strRef>
              <c:f>Sheet1!$D$1</c:f>
              <c:strCache>
                <c:ptCount val="1"/>
                <c:pt idx="0">
                  <c:v>블룸버그 종합</c:v>
                </c:pt>
              </c:strCache>
            </c:strRef>
          </c:tx>
          <c:spPr>
            <a:ln w="12700" cap="rnd">
              <a:solidFill>
                <a:schemeClr val="accent1"/>
              </a:solidFill>
              <a:round/>
            </a:ln>
            <a:effectLst/>
          </c:spPr>
          <c:marker>
            <c:symbol val="triangle"/>
            <c:size val="4"/>
            <c:spPr>
              <a:solidFill>
                <a:schemeClr val="bg1"/>
              </a:solidFill>
              <a:ln w="12700">
                <a:solidFill>
                  <a:schemeClr val="accent1"/>
                </a:solidFill>
              </a:ln>
              <a:effectLst/>
            </c:spPr>
          </c:marker>
          <c:cat>
            <c:strRef>
              <c:f>Sheet1!$A$2:$A$6</c:f>
              <c:strCache>
                <c:ptCount val="5"/>
                <c:pt idx="0">
                  <c:v>'24.Q1</c:v>
                </c:pt>
                <c:pt idx="1">
                  <c:v>'24.Q2</c:v>
                </c:pt>
                <c:pt idx="2">
                  <c:v>'24.Q3</c:v>
                </c:pt>
                <c:pt idx="3">
                  <c:v>'24.Q4</c:v>
                </c:pt>
                <c:pt idx="4">
                  <c:v>'25</c:v>
                </c:pt>
              </c:strCache>
            </c:strRef>
          </c:cat>
          <c:val>
            <c:numRef>
              <c:f>Sheet1!$D$2:$D$6</c:f>
              <c:numCache>
                <c:formatCode>General</c:formatCode>
                <c:ptCount val="5"/>
                <c:pt idx="0">
                  <c:v>1.08</c:v>
                </c:pt>
                <c:pt idx="1">
                  <c:v>1.1000000000000001</c:v>
                </c:pt>
                <c:pt idx="2">
                  <c:v>1.1100000000000001</c:v>
                </c:pt>
                <c:pt idx="3">
                  <c:v>1.1200000000000001</c:v>
                </c:pt>
                <c:pt idx="4">
                  <c:v>1.1499999999999999</c:v>
                </c:pt>
              </c:numCache>
            </c:numRef>
          </c:val>
          <c:smooth val="0"/>
          <c:extLst>
            <c:ext xmlns:c16="http://schemas.microsoft.com/office/drawing/2014/chart" uri="{C3380CC4-5D6E-409C-BE32-E72D297353CC}">
              <c16:uniqueId val="{00000004-12D6-4175-9DA3-EF8F4B1B9AD1}"/>
            </c:ext>
          </c:extLst>
        </c:ser>
        <c:dLbls>
          <c:showLegendKey val="0"/>
          <c:showVal val="0"/>
          <c:showCatName val="0"/>
          <c:showSerName val="0"/>
          <c:showPercent val="0"/>
          <c:showBubbleSize val="0"/>
        </c:dLbls>
        <c:marker val="1"/>
        <c:smooth val="0"/>
        <c:axId val="1765180463"/>
        <c:axId val="1355611855"/>
      </c:lineChart>
      <c:catAx>
        <c:axId val="17651804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7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crossAx val="1355611855"/>
        <c:crosses val="autoZero"/>
        <c:auto val="1"/>
        <c:lblAlgn val="ctr"/>
        <c:lblOffset val="100"/>
        <c:noMultiLvlLbl val="0"/>
      </c:catAx>
      <c:valAx>
        <c:axId val="1355611855"/>
        <c:scaling>
          <c:orientation val="minMax"/>
          <c:max val="1.4"/>
          <c:min val="0.8"/>
        </c:scaling>
        <c:delete val="0"/>
        <c:axPos val="l"/>
        <c:numFmt formatCode="#,##0.0_);[Red]\(#,##0.0\)"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kumimoji="0" lang="en-US" altLang="ko-KR" sz="7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1765180463"/>
        <c:crosses val="autoZero"/>
        <c:crossBetween val="between"/>
        <c:majorUnit val="0.2"/>
      </c:valAx>
      <c:spPr>
        <a:noFill/>
        <a:ln>
          <a:noFill/>
        </a:ln>
        <a:effectLst/>
      </c:spPr>
    </c:plotArea>
    <c:legend>
      <c:legendPos val="t"/>
      <c:overlay val="0"/>
      <c:spPr>
        <a:noFill/>
        <a:ln>
          <a:noFill/>
        </a:ln>
        <a:effectLst/>
      </c:spPr>
      <c:txPr>
        <a:bodyPr rot="0" spcFirstLastPara="1" vertOverflow="ellipsis" vert="horz" wrap="square" anchor="ctr" anchorCtr="1"/>
        <a:lstStyle/>
        <a:p>
          <a:pPr algn="ctr">
            <a:defRPr lang="en-US" altLang="ko-KR" sz="700" b="0" i="0" u="none" strike="noStrike" kern="1200" baseline="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753600736911035"/>
          <c:y val="0.21449917027590906"/>
          <c:w val="0.82893525321546024"/>
          <c:h val="0.58692134491045178"/>
        </c:manualLayout>
      </c:layout>
      <c:lineChart>
        <c:grouping val="standard"/>
        <c:varyColors val="0"/>
        <c:ser>
          <c:idx val="0"/>
          <c:order val="0"/>
          <c:tx>
            <c:strRef>
              <c:f>Sheet1!$B$1</c:f>
              <c:strCache>
                <c:ptCount val="1"/>
                <c:pt idx="0">
                  <c:v>최고치</c:v>
                </c:pt>
              </c:strCache>
            </c:strRef>
          </c:tx>
          <c:spPr>
            <a:ln w="12700" cap="rnd">
              <a:solidFill>
                <a:schemeClr val="bg1">
                  <a:lumMod val="65000"/>
                </a:schemeClr>
              </a:solidFill>
              <a:round/>
            </a:ln>
            <a:effectLst/>
          </c:spPr>
          <c:marker>
            <c:symbol val="circle"/>
            <c:size val="4"/>
            <c:spPr>
              <a:solidFill>
                <a:schemeClr val="bg1"/>
              </a:solidFill>
              <a:ln w="12700">
                <a:solidFill>
                  <a:schemeClr val="bg1">
                    <a:lumMod val="65000"/>
                  </a:schemeClr>
                </a:solidFill>
              </a:ln>
              <a:effectLst/>
            </c:spPr>
          </c:marker>
          <c:cat>
            <c:strRef>
              <c:f>Sheet1!$A$2:$A$6</c:f>
              <c:strCache>
                <c:ptCount val="5"/>
                <c:pt idx="0">
                  <c:v>'24.Q1</c:v>
                </c:pt>
                <c:pt idx="1">
                  <c:v>'24.Q2</c:v>
                </c:pt>
                <c:pt idx="2">
                  <c:v>'24.Q3</c:v>
                </c:pt>
                <c:pt idx="3">
                  <c:v>'24.Q4</c:v>
                </c:pt>
                <c:pt idx="4">
                  <c:v>'25</c:v>
                </c:pt>
              </c:strCache>
            </c:strRef>
          </c:cat>
          <c:val>
            <c:numRef>
              <c:f>Sheet1!$B$2:$B$6</c:f>
              <c:numCache>
                <c:formatCode>General</c:formatCode>
                <c:ptCount val="5"/>
                <c:pt idx="0">
                  <c:v>155</c:v>
                </c:pt>
                <c:pt idx="1">
                  <c:v>154</c:v>
                </c:pt>
                <c:pt idx="2">
                  <c:v>150</c:v>
                </c:pt>
                <c:pt idx="3">
                  <c:v>150</c:v>
                </c:pt>
                <c:pt idx="4">
                  <c:v>155</c:v>
                </c:pt>
              </c:numCache>
            </c:numRef>
          </c:val>
          <c:smooth val="0"/>
          <c:extLst>
            <c:ext xmlns:c16="http://schemas.microsoft.com/office/drawing/2014/chart" uri="{C3380CC4-5D6E-409C-BE32-E72D297353CC}">
              <c16:uniqueId val="{00000000-12D6-4175-9DA3-EF8F4B1B9AD1}"/>
            </c:ext>
          </c:extLst>
        </c:ser>
        <c:ser>
          <c:idx val="1"/>
          <c:order val="1"/>
          <c:tx>
            <c:strRef>
              <c:f>Sheet1!$C$1</c:f>
              <c:strCache>
                <c:ptCount val="1"/>
                <c:pt idx="0">
                  <c:v>최저치</c:v>
                </c:pt>
              </c:strCache>
            </c:strRef>
          </c:tx>
          <c:spPr>
            <a:ln w="12700" cap="rnd">
              <a:solidFill>
                <a:schemeClr val="bg1">
                  <a:lumMod val="65000"/>
                </a:schemeClr>
              </a:solidFill>
              <a:round/>
            </a:ln>
            <a:effectLst/>
          </c:spPr>
          <c:marker>
            <c:symbol val="square"/>
            <c:size val="4"/>
            <c:spPr>
              <a:solidFill>
                <a:schemeClr val="bg1"/>
              </a:solidFill>
              <a:ln w="12700">
                <a:solidFill>
                  <a:schemeClr val="bg1">
                    <a:lumMod val="65000"/>
                  </a:schemeClr>
                </a:solidFill>
              </a:ln>
              <a:effectLst/>
            </c:spPr>
          </c:marker>
          <c:cat>
            <c:strRef>
              <c:f>Sheet1!$A$2:$A$6</c:f>
              <c:strCache>
                <c:ptCount val="5"/>
                <c:pt idx="0">
                  <c:v>'24.Q1</c:v>
                </c:pt>
                <c:pt idx="1">
                  <c:v>'24.Q2</c:v>
                </c:pt>
                <c:pt idx="2">
                  <c:v>'24.Q3</c:v>
                </c:pt>
                <c:pt idx="3">
                  <c:v>'24.Q4</c:v>
                </c:pt>
                <c:pt idx="4">
                  <c:v>'25</c:v>
                </c:pt>
              </c:strCache>
            </c:strRef>
          </c:cat>
          <c:val>
            <c:numRef>
              <c:f>Sheet1!$C$2:$C$6</c:f>
              <c:numCache>
                <c:formatCode>General</c:formatCode>
                <c:ptCount val="5"/>
                <c:pt idx="0">
                  <c:v>130</c:v>
                </c:pt>
                <c:pt idx="1">
                  <c:v>128</c:v>
                </c:pt>
                <c:pt idx="2">
                  <c:v>126</c:v>
                </c:pt>
                <c:pt idx="3">
                  <c:v>125</c:v>
                </c:pt>
                <c:pt idx="4">
                  <c:v>116</c:v>
                </c:pt>
              </c:numCache>
            </c:numRef>
          </c:val>
          <c:smooth val="0"/>
          <c:extLst>
            <c:ext xmlns:c16="http://schemas.microsoft.com/office/drawing/2014/chart" uri="{C3380CC4-5D6E-409C-BE32-E72D297353CC}">
              <c16:uniqueId val="{00000003-12D6-4175-9DA3-EF8F4B1B9AD1}"/>
            </c:ext>
          </c:extLst>
        </c:ser>
        <c:ser>
          <c:idx val="2"/>
          <c:order val="2"/>
          <c:tx>
            <c:strRef>
              <c:f>Sheet1!$D$1</c:f>
              <c:strCache>
                <c:ptCount val="1"/>
                <c:pt idx="0">
                  <c:v>블룸버그 종합</c:v>
                </c:pt>
              </c:strCache>
            </c:strRef>
          </c:tx>
          <c:spPr>
            <a:ln w="12700" cap="rnd">
              <a:solidFill>
                <a:schemeClr val="accent4"/>
              </a:solidFill>
              <a:round/>
            </a:ln>
            <a:effectLst/>
          </c:spPr>
          <c:marker>
            <c:symbol val="triangle"/>
            <c:size val="4"/>
            <c:spPr>
              <a:solidFill>
                <a:schemeClr val="bg1"/>
              </a:solidFill>
              <a:ln w="12700">
                <a:solidFill>
                  <a:schemeClr val="accent4"/>
                </a:solidFill>
              </a:ln>
              <a:effectLst/>
            </c:spPr>
          </c:marker>
          <c:cat>
            <c:strRef>
              <c:f>Sheet1!$A$2:$A$6</c:f>
              <c:strCache>
                <c:ptCount val="5"/>
                <c:pt idx="0">
                  <c:v>'24.Q1</c:v>
                </c:pt>
                <c:pt idx="1">
                  <c:v>'24.Q2</c:v>
                </c:pt>
                <c:pt idx="2">
                  <c:v>'24.Q3</c:v>
                </c:pt>
                <c:pt idx="3">
                  <c:v>'24.Q4</c:v>
                </c:pt>
                <c:pt idx="4">
                  <c:v>'25</c:v>
                </c:pt>
              </c:strCache>
            </c:strRef>
          </c:cat>
          <c:val>
            <c:numRef>
              <c:f>Sheet1!$D$2:$D$6</c:f>
              <c:numCache>
                <c:formatCode>General</c:formatCode>
                <c:ptCount val="5"/>
                <c:pt idx="0">
                  <c:v>145</c:v>
                </c:pt>
                <c:pt idx="1">
                  <c:v>141</c:v>
                </c:pt>
                <c:pt idx="2">
                  <c:v>138</c:v>
                </c:pt>
                <c:pt idx="3">
                  <c:v>138</c:v>
                </c:pt>
                <c:pt idx="4">
                  <c:v>130</c:v>
                </c:pt>
              </c:numCache>
            </c:numRef>
          </c:val>
          <c:smooth val="0"/>
          <c:extLst>
            <c:ext xmlns:c16="http://schemas.microsoft.com/office/drawing/2014/chart" uri="{C3380CC4-5D6E-409C-BE32-E72D297353CC}">
              <c16:uniqueId val="{00000004-12D6-4175-9DA3-EF8F4B1B9AD1}"/>
            </c:ext>
          </c:extLst>
        </c:ser>
        <c:dLbls>
          <c:showLegendKey val="0"/>
          <c:showVal val="0"/>
          <c:showCatName val="0"/>
          <c:showSerName val="0"/>
          <c:showPercent val="0"/>
          <c:showBubbleSize val="0"/>
        </c:dLbls>
        <c:marker val="1"/>
        <c:smooth val="0"/>
        <c:axId val="1765180463"/>
        <c:axId val="1355611855"/>
      </c:lineChart>
      <c:catAx>
        <c:axId val="17651804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7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crossAx val="1355611855"/>
        <c:crosses val="autoZero"/>
        <c:auto val="1"/>
        <c:lblAlgn val="ctr"/>
        <c:lblOffset val="100"/>
        <c:noMultiLvlLbl val="0"/>
      </c:catAx>
      <c:valAx>
        <c:axId val="1355611855"/>
        <c:scaling>
          <c:orientation val="minMax"/>
          <c:min val="100"/>
        </c:scaling>
        <c:delete val="0"/>
        <c:axPos val="l"/>
        <c:numFmt formatCode="#,##0_);[Red]\(#,##0\)"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kumimoji="0" lang="en-US" altLang="ko-KR" sz="7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176518046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lgn="ctr">
            <a:defRPr lang="en-US" altLang="ko-KR" sz="700" b="0" i="0" u="none" strike="noStrike" kern="1200" baseline="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753600736911035"/>
          <c:y val="0.21449917027590906"/>
          <c:w val="0.82893525321546024"/>
          <c:h val="0.58692134491045178"/>
        </c:manualLayout>
      </c:layout>
      <c:lineChart>
        <c:grouping val="standard"/>
        <c:varyColors val="0"/>
        <c:ser>
          <c:idx val="0"/>
          <c:order val="0"/>
          <c:tx>
            <c:strRef>
              <c:f>Sheet1!$B$1</c:f>
              <c:strCache>
                <c:ptCount val="1"/>
                <c:pt idx="0">
                  <c:v>최고치</c:v>
                </c:pt>
              </c:strCache>
            </c:strRef>
          </c:tx>
          <c:spPr>
            <a:ln w="12700" cap="rnd">
              <a:solidFill>
                <a:schemeClr val="bg1">
                  <a:lumMod val="65000"/>
                </a:schemeClr>
              </a:solidFill>
              <a:round/>
            </a:ln>
            <a:effectLst/>
          </c:spPr>
          <c:marker>
            <c:symbol val="circle"/>
            <c:size val="4"/>
            <c:spPr>
              <a:solidFill>
                <a:schemeClr val="bg1"/>
              </a:solidFill>
              <a:ln w="12700">
                <a:solidFill>
                  <a:schemeClr val="bg1">
                    <a:lumMod val="65000"/>
                  </a:schemeClr>
                </a:solidFill>
              </a:ln>
              <a:effectLst/>
            </c:spPr>
          </c:marker>
          <c:cat>
            <c:strRef>
              <c:f>Sheet1!$A$2:$A$6</c:f>
              <c:strCache>
                <c:ptCount val="5"/>
                <c:pt idx="0">
                  <c:v>'24.Q1</c:v>
                </c:pt>
                <c:pt idx="1">
                  <c:v>'24.Q2</c:v>
                </c:pt>
                <c:pt idx="2">
                  <c:v>'24.Q3</c:v>
                </c:pt>
                <c:pt idx="3">
                  <c:v>'24.Q4</c:v>
                </c:pt>
                <c:pt idx="4">
                  <c:v>'25</c:v>
                </c:pt>
              </c:strCache>
            </c:strRef>
          </c:cat>
          <c:val>
            <c:numRef>
              <c:f>Sheet1!$B$2:$B$6</c:f>
              <c:numCache>
                <c:formatCode>General</c:formatCode>
                <c:ptCount val="5"/>
                <c:pt idx="0">
                  <c:v>7.48</c:v>
                </c:pt>
                <c:pt idx="1">
                  <c:v>7.5</c:v>
                </c:pt>
                <c:pt idx="2">
                  <c:v>7.45</c:v>
                </c:pt>
                <c:pt idx="3">
                  <c:v>7.41</c:v>
                </c:pt>
                <c:pt idx="4">
                  <c:v>7.28</c:v>
                </c:pt>
              </c:numCache>
            </c:numRef>
          </c:val>
          <c:smooth val="0"/>
          <c:extLst>
            <c:ext xmlns:c16="http://schemas.microsoft.com/office/drawing/2014/chart" uri="{C3380CC4-5D6E-409C-BE32-E72D297353CC}">
              <c16:uniqueId val="{00000000-12D6-4175-9DA3-EF8F4B1B9AD1}"/>
            </c:ext>
          </c:extLst>
        </c:ser>
        <c:ser>
          <c:idx val="1"/>
          <c:order val="1"/>
          <c:tx>
            <c:strRef>
              <c:f>Sheet1!$C$1</c:f>
              <c:strCache>
                <c:ptCount val="1"/>
                <c:pt idx="0">
                  <c:v>최저치</c:v>
                </c:pt>
              </c:strCache>
            </c:strRef>
          </c:tx>
          <c:spPr>
            <a:ln w="12700" cap="rnd">
              <a:solidFill>
                <a:schemeClr val="bg1">
                  <a:lumMod val="65000"/>
                </a:schemeClr>
              </a:solidFill>
              <a:round/>
            </a:ln>
            <a:effectLst/>
          </c:spPr>
          <c:marker>
            <c:symbol val="square"/>
            <c:size val="4"/>
            <c:spPr>
              <a:solidFill>
                <a:schemeClr val="bg1"/>
              </a:solidFill>
              <a:ln w="12700">
                <a:solidFill>
                  <a:schemeClr val="bg1">
                    <a:lumMod val="65000"/>
                  </a:schemeClr>
                </a:solidFill>
              </a:ln>
              <a:effectLst/>
            </c:spPr>
          </c:marker>
          <c:cat>
            <c:strRef>
              <c:f>Sheet1!$A$2:$A$6</c:f>
              <c:strCache>
                <c:ptCount val="5"/>
                <c:pt idx="0">
                  <c:v>'24.Q1</c:v>
                </c:pt>
                <c:pt idx="1">
                  <c:v>'24.Q2</c:v>
                </c:pt>
                <c:pt idx="2">
                  <c:v>'24.Q3</c:v>
                </c:pt>
                <c:pt idx="3">
                  <c:v>'24.Q4</c:v>
                </c:pt>
                <c:pt idx="4">
                  <c:v>'25</c:v>
                </c:pt>
              </c:strCache>
            </c:strRef>
          </c:cat>
          <c:val>
            <c:numRef>
              <c:f>Sheet1!$C$2:$C$6</c:f>
              <c:numCache>
                <c:formatCode>General</c:formatCode>
                <c:ptCount val="5"/>
                <c:pt idx="0">
                  <c:v>6.9</c:v>
                </c:pt>
                <c:pt idx="1">
                  <c:v>6.76</c:v>
                </c:pt>
                <c:pt idx="2">
                  <c:v>6.75</c:v>
                </c:pt>
                <c:pt idx="3">
                  <c:v>6.7</c:v>
                </c:pt>
                <c:pt idx="4">
                  <c:v>6.5</c:v>
                </c:pt>
              </c:numCache>
            </c:numRef>
          </c:val>
          <c:smooth val="0"/>
          <c:extLst>
            <c:ext xmlns:c16="http://schemas.microsoft.com/office/drawing/2014/chart" uri="{C3380CC4-5D6E-409C-BE32-E72D297353CC}">
              <c16:uniqueId val="{00000003-12D6-4175-9DA3-EF8F4B1B9AD1}"/>
            </c:ext>
          </c:extLst>
        </c:ser>
        <c:ser>
          <c:idx val="2"/>
          <c:order val="2"/>
          <c:tx>
            <c:strRef>
              <c:f>Sheet1!$D$1</c:f>
              <c:strCache>
                <c:ptCount val="1"/>
                <c:pt idx="0">
                  <c:v>블룸버그 종합</c:v>
                </c:pt>
              </c:strCache>
            </c:strRef>
          </c:tx>
          <c:spPr>
            <a:ln w="12700" cap="rnd">
              <a:solidFill>
                <a:srgbClr val="00C0AE"/>
              </a:solidFill>
              <a:round/>
            </a:ln>
            <a:effectLst/>
          </c:spPr>
          <c:marker>
            <c:symbol val="triangle"/>
            <c:size val="4"/>
            <c:spPr>
              <a:solidFill>
                <a:schemeClr val="bg1"/>
              </a:solidFill>
              <a:ln w="12700">
                <a:solidFill>
                  <a:srgbClr val="00C0AE"/>
                </a:solidFill>
              </a:ln>
              <a:effectLst/>
            </c:spPr>
          </c:marker>
          <c:cat>
            <c:strRef>
              <c:f>Sheet1!$A$2:$A$6</c:f>
              <c:strCache>
                <c:ptCount val="5"/>
                <c:pt idx="0">
                  <c:v>'24.Q1</c:v>
                </c:pt>
                <c:pt idx="1">
                  <c:v>'24.Q2</c:v>
                </c:pt>
                <c:pt idx="2">
                  <c:v>'24.Q3</c:v>
                </c:pt>
                <c:pt idx="3">
                  <c:v>'24.Q4</c:v>
                </c:pt>
                <c:pt idx="4">
                  <c:v>'25</c:v>
                </c:pt>
              </c:strCache>
            </c:strRef>
          </c:cat>
          <c:val>
            <c:numRef>
              <c:f>Sheet1!$D$2:$D$6</c:f>
              <c:numCache>
                <c:formatCode>General</c:formatCode>
                <c:ptCount val="5"/>
                <c:pt idx="0">
                  <c:v>7.15</c:v>
                </c:pt>
                <c:pt idx="1">
                  <c:v>7.1</c:v>
                </c:pt>
                <c:pt idx="2">
                  <c:v>7.05</c:v>
                </c:pt>
                <c:pt idx="3">
                  <c:v>7</c:v>
                </c:pt>
                <c:pt idx="4">
                  <c:v>6.75</c:v>
                </c:pt>
              </c:numCache>
            </c:numRef>
          </c:val>
          <c:smooth val="0"/>
          <c:extLst>
            <c:ext xmlns:c16="http://schemas.microsoft.com/office/drawing/2014/chart" uri="{C3380CC4-5D6E-409C-BE32-E72D297353CC}">
              <c16:uniqueId val="{00000004-12D6-4175-9DA3-EF8F4B1B9AD1}"/>
            </c:ext>
          </c:extLst>
        </c:ser>
        <c:dLbls>
          <c:showLegendKey val="0"/>
          <c:showVal val="0"/>
          <c:showCatName val="0"/>
          <c:showSerName val="0"/>
          <c:showPercent val="0"/>
          <c:showBubbleSize val="0"/>
        </c:dLbls>
        <c:marker val="1"/>
        <c:smooth val="0"/>
        <c:axId val="1765180463"/>
        <c:axId val="1355611855"/>
      </c:lineChart>
      <c:catAx>
        <c:axId val="17651804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7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crossAx val="1355611855"/>
        <c:crosses val="autoZero"/>
        <c:auto val="1"/>
        <c:lblAlgn val="ctr"/>
        <c:lblOffset val="100"/>
        <c:noMultiLvlLbl val="0"/>
      </c:catAx>
      <c:valAx>
        <c:axId val="1355611855"/>
        <c:scaling>
          <c:orientation val="minMax"/>
        </c:scaling>
        <c:delete val="0"/>
        <c:axPos val="l"/>
        <c:numFmt formatCode="#,##0.0_);[Red]\(#,##0.0\)"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kumimoji="0" lang="en-US" altLang="ko-KR" sz="7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176518046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lgn="ctr">
            <a:defRPr lang="en-US" altLang="ko-KR" sz="700" b="0" i="0" u="none" strike="noStrike" kern="1200" baseline="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753600736911035"/>
          <c:y val="0.21449917027590906"/>
          <c:w val="0.82893525321546024"/>
          <c:h val="0.58692134491045178"/>
        </c:manualLayout>
      </c:layout>
      <c:lineChart>
        <c:grouping val="standard"/>
        <c:varyColors val="0"/>
        <c:ser>
          <c:idx val="0"/>
          <c:order val="0"/>
          <c:tx>
            <c:strRef>
              <c:f>Sheet1!$B$1</c:f>
              <c:strCache>
                <c:ptCount val="1"/>
                <c:pt idx="0">
                  <c:v>최고치</c:v>
                </c:pt>
              </c:strCache>
            </c:strRef>
          </c:tx>
          <c:spPr>
            <a:ln w="12700" cap="rnd">
              <a:solidFill>
                <a:schemeClr val="bg1">
                  <a:lumMod val="65000"/>
                </a:schemeClr>
              </a:solidFill>
              <a:round/>
            </a:ln>
            <a:effectLst/>
          </c:spPr>
          <c:marker>
            <c:symbol val="circle"/>
            <c:size val="4"/>
            <c:spPr>
              <a:solidFill>
                <a:schemeClr val="bg1"/>
              </a:solidFill>
              <a:ln w="12700">
                <a:solidFill>
                  <a:schemeClr val="bg1">
                    <a:lumMod val="65000"/>
                  </a:schemeClr>
                </a:solidFill>
              </a:ln>
              <a:effectLst/>
            </c:spPr>
          </c:marker>
          <c:cat>
            <c:strRef>
              <c:f>Sheet1!$A$2:$A$6</c:f>
              <c:strCache>
                <c:ptCount val="5"/>
                <c:pt idx="0">
                  <c:v>'24.Q1</c:v>
                </c:pt>
                <c:pt idx="1">
                  <c:v>'24.Q2</c:v>
                </c:pt>
                <c:pt idx="2">
                  <c:v>'24.Q3</c:v>
                </c:pt>
                <c:pt idx="3">
                  <c:v>'24.Q4</c:v>
                </c:pt>
                <c:pt idx="4">
                  <c:v>'25</c:v>
                </c:pt>
              </c:strCache>
            </c:strRef>
          </c:cat>
          <c:val>
            <c:numRef>
              <c:f>Sheet1!$B$2:$B$6</c:f>
              <c:numCache>
                <c:formatCode>General</c:formatCode>
                <c:ptCount val="5"/>
                <c:pt idx="0">
                  <c:v>1390</c:v>
                </c:pt>
                <c:pt idx="1">
                  <c:v>1380</c:v>
                </c:pt>
                <c:pt idx="2">
                  <c:v>1365</c:v>
                </c:pt>
                <c:pt idx="3">
                  <c:v>1350</c:v>
                </c:pt>
                <c:pt idx="4">
                  <c:v>1290</c:v>
                </c:pt>
              </c:numCache>
            </c:numRef>
          </c:val>
          <c:smooth val="0"/>
          <c:extLst>
            <c:ext xmlns:c16="http://schemas.microsoft.com/office/drawing/2014/chart" uri="{C3380CC4-5D6E-409C-BE32-E72D297353CC}">
              <c16:uniqueId val="{00000000-12D6-4175-9DA3-EF8F4B1B9AD1}"/>
            </c:ext>
          </c:extLst>
        </c:ser>
        <c:ser>
          <c:idx val="1"/>
          <c:order val="1"/>
          <c:tx>
            <c:strRef>
              <c:f>Sheet1!$C$1</c:f>
              <c:strCache>
                <c:ptCount val="1"/>
                <c:pt idx="0">
                  <c:v>최저치</c:v>
                </c:pt>
              </c:strCache>
            </c:strRef>
          </c:tx>
          <c:spPr>
            <a:ln w="12700" cap="rnd">
              <a:solidFill>
                <a:schemeClr val="bg1">
                  <a:lumMod val="65000"/>
                </a:schemeClr>
              </a:solidFill>
              <a:round/>
            </a:ln>
            <a:effectLst/>
          </c:spPr>
          <c:marker>
            <c:symbol val="square"/>
            <c:size val="4"/>
            <c:spPr>
              <a:solidFill>
                <a:schemeClr val="bg1"/>
              </a:solidFill>
              <a:ln w="12700">
                <a:solidFill>
                  <a:schemeClr val="bg1">
                    <a:lumMod val="65000"/>
                  </a:schemeClr>
                </a:solidFill>
              </a:ln>
              <a:effectLst/>
            </c:spPr>
          </c:marker>
          <c:cat>
            <c:strRef>
              <c:f>Sheet1!$A$2:$A$6</c:f>
              <c:strCache>
                <c:ptCount val="5"/>
                <c:pt idx="0">
                  <c:v>'24.Q1</c:v>
                </c:pt>
                <c:pt idx="1">
                  <c:v>'24.Q2</c:v>
                </c:pt>
                <c:pt idx="2">
                  <c:v>'24.Q3</c:v>
                </c:pt>
                <c:pt idx="3">
                  <c:v>'24.Q4</c:v>
                </c:pt>
                <c:pt idx="4">
                  <c:v>'25</c:v>
                </c:pt>
              </c:strCache>
            </c:strRef>
          </c:cat>
          <c:val>
            <c:numRef>
              <c:f>Sheet1!$C$2:$C$6</c:f>
              <c:numCache>
                <c:formatCode>General</c:formatCode>
                <c:ptCount val="5"/>
                <c:pt idx="0">
                  <c:v>1250</c:v>
                </c:pt>
                <c:pt idx="1">
                  <c:v>1220</c:v>
                </c:pt>
                <c:pt idx="2">
                  <c:v>1200</c:v>
                </c:pt>
                <c:pt idx="3">
                  <c:v>1150</c:v>
                </c:pt>
                <c:pt idx="4">
                  <c:v>1130</c:v>
                </c:pt>
              </c:numCache>
            </c:numRef>
          </c:val>
          <c:smooth val="0"/>
          <c:extLst>
            <c:ext xmlns:c16="http://schemas.microsoft.com/office/drawing/2014/chart" uri="{C3380CC4-5D6E-409C-BE32-E72D297353CC}">
              <c16:uniqueId val="{00000003-12D6-4175-9DA3-EF8F4B1B9AD1}"/>
            </c:ext>
          </c:extLst>
        </c:ser>
        <c:ser>
          <c:idx val="2"/>
          <c:order val="2"/>
          <c:tx>
            <c:strRef>
              <c:f>Sheet1!$D$1</c:f>
              <c:strCache>
                <c:ptCount val="1"/>
                <c:pt idx="0">
                  <c:v>블룸버그 종합</c:v>
                </c:pt>
              </c:strCache>
            </c:strRef>
          </c:tx>
          <c:spPr>
            <a:ln w="12700" cap="rnd">
              <a:solidFill>
                <a:schemeClr val="accent5"/>
              </a:solidFill>
              <a:round/>
            </a:ln>
            <a:effectLst/>
          </c:spPr>
          <c:marker>
            <c:symbol val="triangle"/>
            <c:size val="4"/>
            <c:spPr>
              <a:solidFill>
                <a:schemeClr val="bg1"/>
              </a:solidFill>
              <a:ln w="12700">
                <a:solidFill>
                  <a:schemeClr val="accent5"/>
                </a:solidFill>
              </a:ln>
              <a:effectLst/>
            </c:spPr>
          </c:marker>
          <c:cat>
            <c:strRef>
              <c:f>Sheet1!$A$2:$A$6</c:f>
              <c:strCache>
                <c:ptCount val="5"/>
                <c:pt idx="0">
                  <c:v>'24.Q1</c:v>
                </c:pt>
                <c:pt idx="1">
                  <c:v>'24.Q2</c:v>
                </c:pt>
                <c:pt idx="2">
                  <c:v>'24.Q3</c:v>
                </c:pt>
                <c:pt idx="3">
                  <c:v>'24.Q4</c:v>
                </c:pt>
                <c:pt idx="4">
                  <c:v>'25</c:v>
                </c:pt>
              </c:strCache>
            </c:strRef>
          </c:cat>
          <c:val>
            <c:numRef>
              <c:f>Sheet1!$D$2:$D$6</c:f>
              <c:numCache>
                <c:formatCode>General</c:formatCode>
                <c:ptCount val="5"/>
                <c:pt idx="0">
                  <c:v>1290</c:v>
                </c:pt>
                <c:pt idx="1">
                  <c:v>1275</c:v>
                </c:pt>
                <c:pt idx="2">
                  <c:v>1250</c:v>
                </c:pt>
                <c:pt idx="3">
                  <c:v>1230</c:v>
                </c:pt>
                <c:pt idx="4">
                  <c:v>1160</c:v>
                </c:pt>
              </c:numCache>
            </c:numRef>
          </c:val>
          <c:smooth val="0"/>
          <c:extLst>
            <c:ext xmlns:c16="http://schemas.microsoft.com/office/drawing/2014/chart" uri="{C3380CC4-5D6E-409C-BE32-E72D297353CC}">
              <c16:uniqueId val="{00000004-12D6-4175-9DA3-EF8F4B1B9AD1}"/>
            </c:ext>
          </c:extLst>
        </c:ser>
        <c:dLbls>
          <c:showLegendKey val="0"/>
          <c:showVal val="0"/>
          <c:showCatName val="0"/>
          <c:showSerName val="0"/>
          <c:showPercent val="0"/>
          <c:showBubbleSize val="0"/>
        </c:dLbls>
        <c:marker val="1"/>
        <c:smooth val="0"/>
        <c:axId val="1765180463"/>
        <c:axId val="1355611855"/>
      </c:lineChart>
      <c:catAx>
        <c:axId val="17651804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7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crossAx val="1355611855"/>
        <c:crosses val="autoZero"/>
        <c:auto val="1"/>
        <c:lblAlgn val="ctr"/>
        <c:lblOffset val="100"/>
        <c:noMultiLvlLbl val="0"/>
      </c:catAx>
      <c:valAx>
        <c:axId val="1355611855"/>
        <c:scaling>
          <c:orientation val="minMax"/>
          <c:min val="1100"/>
        </c:scaling>
        <c:delete val="0"/>
        <c:axPos val="l"/>
        <c:numFmt formatCode="#,##0_);[Red]\(#,##0\)"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kumimoji="0" lang="en-US" altLang="ko-KR" sz="7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176518046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lgn="ctr">
            <a:defRPr lang="en-US" altLang="ko-KR" sz="700" b="0" i="0" u="none" strike="noStrike" kern="1200" baseline="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1E49E2"/>
            </a:solidFill>
            <a:ln>
              <a:solidFill>
                <a:srgbClr val="2875DD"/>
              </a:solidFill>
            </a:ln>
          </c:spPr>
          <c:invertIfNegative val="0"/>
          <c:dLbls>
            <c:dLbl>
              <c:idx val="0"/>
              <c:numFmt formatCode="#,##0%" sourceLinked="0"/>
              <c:spPr/>
              <c:txPr>
                <a:bodyPr/>
                <a:lstStyle/>
                <a:p>
                  <a:pPr>
                    <a:defRPr sz="8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0-CCD2-41D3-876E-703898849B8C}"/>
                </c:ext>
              </c:extLst>
            </c:dLbl>
            <c:dLbl>
              <c:idx val="1"/>
              <c:numFmt formatCode="#,##0.0%" sourceLinked="0"/>
              <c:spPr/>
              <c:txPr>
                <a:bodyPr/>
                <a:lstStyle/>
                <a:p>
                  <a:pPr>
                    <a:defRPr sz="8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1-CCD2-41D3-876E-703898849B8C}"/>
                </c:ext>
              </c:extLst>
            </c:dLbl>
            <c:dLbl>
              <c:idx val="2"/>
              <c:numFmt formatCode="#,##0.0%" sourceLinked="0"/>
              <c:spPr/>
              <c:txPr>
                <a:bodyPr/>
                <a:lstStyle/>
                <a:p>
                  <a:pPr>
                    <a:defRPr sz="8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2-CCD2-41D3-876E-703898849B8C}"/>
                </c:ext>
              </c:extLst>
            </c:dLbl>
            <c:dLbl>
              <c:idx val="3"/>
              <c:numFmt formatCode="#,##0.0%" sourceLinked="0"/>
              <c:spPr/>
              <c:txPr>
                <a:bodyPr/>
                <a:lstStyle/>
                <a:p>
                  <a:pPr>
                    <a:defRPr sz="8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3-CCD2-41D3-876E-703898849B8C}"/>
                </c:ext>
              </c:extLst>
            </c:dLbl>
            <c:dLbl>
              <c:idx val="4"/>
              <c:numFmt formatCode="#,##0.0%" sourceLinked="0"/>
              <c:spPr/>
              <c:txPr>
                <a:bodyPr/>
                <a:lstStyle/>
                <a:p>
                  <a:pPr>
                    <a:defRPr sz="8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4-CCD2-41D3-876E-703898849B8C}"/>
                </c:ext>
              </c:extLst>
            </c:dLbl>
            <c:dLbl>
              <c:idx val="5"/>
              <c:numFmt formatCode="#,##0.0%" sourceLinked="0"/>
              <c:spPr/>
              <c:txPr>
                <a:bodyPr/>
                <a:lstStyle/>
                <a:p>
                  <a:pPr>
                    <a:defRPr sz="8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5-CCD2-41D3-876E-703898849B8C}"/>
                </c:ext>
              </c:extLst>
            </c:dLbl>
            <c:dLbl>
              <c:idx val="6"/>
              <c:numFmt formatCode="#,##0.0%" sourceLinked="0"/>
              <c:spPr/>
              <c:txPr>
                <a:bodyPr/>
                <a:lstStyle/>
                <a:p>
                  <a:pPr>
                    <a:defRPr sz="8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6-CCD2-41D3-876E-703898849B8C}"/>
                </c:ext>
              </c:extLst>
            </c:dLbl>
            <c:dLbl>
              <c:idx val="7"/>
              <c:numFmt formatCode="#,##0.0%" sourceLinked="0"/>
              <c:spPr/>
              <c:txPr>
                <a:bodyPr/>
                <a:lstStyle/>
                <a:p>
                  <a:pPr>
                    <a:defRPr sz="8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7-CCD2-41D3-876E-703898849B8C}"/>
                </c:ext>
              </c:extLst>
            </c:dLbl>
            <c:dLbl>
              <c:idx val="8"/>
              <c:numFmt formatCode="#,##0.0%" sourceLinked="0"/>
              <c:spPr/>
              <c:txPr>
                <a:bodyPr/>
                <a:lstStyle/>
                <a:p>
                  <a:pPr>
                    <a:defRPr sz="8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8-CCD2-41D3-876E-703898849B8C}"/>
                </c:ext>
              </c:extLst>
            </c:dLbl>
            <c:dLbl>
              <c:idx val="9"/>
              <c:numFmt formatCode="#,##0.0%" sourceLinked="0"/>
              <c:spPr/>
              <c:txPr>
                <a:bodyPr/>
                <a:lstStyle/>
                <a:p>
                  <a:pPr>
                    <a:defRPr sz="8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9-CCD2-41D3-876E-703898849B8C}"/>
                </c:ext>
              </c:extLst>
            </c:dLbl>
            <c:dLbl>
              <c:idx val="10"/>
              <c:numFmt formatCode="#,##0.0%" sourceLinked="0"/>
              <c:spPr/>
              <c:txPr>
                <a:bodyPr/>
                <a:lstStyle/>
                <a:p>
                  <a:pPr>
                    <a:defRPr sz="8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A-CCD2-41D3-876E-703898849B8C}"/>
                </c:ext>
              </c:extLst>
            </c:dLbl>
            <c:dLbl>
              <c:idx val="11"/>
              <c:numFmt formatCode="#,##0%" sourceLinked="0"/>
              <c:spPr/>
              <c:txPr>
                <a:bodyPr/>
                <a:lstStyle/>
                <a:p>
                  <a:pPr>
                    <a:defRPr sz="8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B-CCD2-41D3-876E-703898849B8C}"/>
                </c:ext>
              </c:extLst>
            </c:dLbl>
            <c:dLbl>
              <c:idx val="12"/>
              <c:numFmt formatCode="#,##0.0%" sourceLinked="0"/>
              <c:spPr/>
              <c:txPr>
                <a:bodyPr/>
                <a:lstStyle/>
                <a:p>
                  <a:pPr>
                    <a:defRPr sz="8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C-CCD2-41D3-876E-703898849B8C}"/>
                </c:ext>
              </c:extLst>
            </c:dLbl>
            <c:dLbl>
              <c:idx val="13"/>
              <c:numFmt formatCode="#,##0.0%" sourceLinked="0"/>
              <c:spPr/>
              <c:txPr>
                <a:bodyPr/>
                <a:lstStyle/>
                <a:p>
                  <a:pPr>
                    <a:defRPr sz="8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D-CCD2-41D3-876E-703898849B8C}"/>
                </c:ext>
              </c:extLst>
            </c:dLbl>
            <c:dLbl>
              <c:idx val="14"/>
              <c:numFmt formatCode="#,##0.0%" sourceLinked="0"/>
              <c:spPr/>
              <c:txPr>
                <a:bodyPr/>
                <a:lstStyle/>
                <a:p>
                  <a:pPr>
                    <a:defRPr sz="8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E-CCD2-41D3-876E-703898849B8C}"/>
                </c:ext>
              </c:extLst>
            </c:dLbl>
            <c:dLbl>
              <c:idx val="25"/>
              <c:numFmt formatCode="#,##0.0%" sourceLinked="0"/>
              <c:spPr/>
              <c:txPr>
                <a:bodyPr/>
                <a:lstStyle/>
                <a:p>
                  <a:pPr>
                    <a:defRPr sz="8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9-CCD2-41D3-876E-703898849B8C}"/>
                </c:ext>
              </c:extLst>
            </c:dLbl>
            <c:dLbl>
              <c:idx val="26"/>
              <c:numFmt formatCode="#,##0.0%" sourceLinked="0"/>
              <c:spPr/>
              <c:txPr>
                <a:bodyPr/>
                <a:lstStyle/>
                <a:p>
                  <a:pPr>
                    <a:defRPr sz="8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A-CCD2-41D3-876E-703898849B8C}"/>
                </c:ext>
              </c:extLst>
            </c:dLbl>
            <c:dLbl>
              <c:idx val="27"/>
              <c:numFmt formatCode="#,##0.0%" sourceLinked="0"/>
              <c:spPr/>
              <c:txPr>
                <a:bodyPr/>
                <a:lstStyle/>
                <a:p>
                  <a:pPr>
                    <a:defRPr sz="8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B-CCD2-41D3-876E-703898849B8C}"/>
                </c:ext>
              </c:extLst>
            </c:dLbl>
            <c:dLbl>
              <c:idx val="28"/>
              <c:numFmt formatCode="#,##0.0%" sourceLinked="0"/>
              <c:spPr/>
              <c:txPr>
                <a:bodyPr/>
                <a:lstStyle/>
                <a:p>
                  <a:pPr>
                    <a:defRPr sz="8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C-CCD2-41D3-876E-703898849B8C}"/>
                </c:ext>
              </c:extLst>
            </c:dLbl>
            <c:dLbl>
              <c:idx val="29"/>
              <c:numFmt formatCode="#,##0.0%" sourceLinked="0"/>
              <c:spPr/>
              <c:txPr>
                <a:bodyPr/>
                <a:lstStyle/>
                <a:p>
                  <a:pPr>
                    <a:defRPr sz="8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D-CCD2-41D3-876E-703898849B8C}"/>
                </c:ext>
              </c:extLst>
            </c:dLbl>
            <c:dLbl>
              <c:idx val="30"/>
              <c:numFmt formatCode="#,##0.0%" sourceLinked="0"/>
              <c:spPr/>
              <c:txPr>
                <a:bodyPr/>
                <a:lstStyle/>
                <a:p>
                  <a:pPr>
                    <a:defRPr sz="8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E-CCD2-41D3-876E-703898849B8C}"/>
                </c:ext>
              </c:extLst>
            </c:dLbl>
            <c:dLbl>
              <c:idx val="31"/>
              <c:numFmt formatCode="#,##0%" sourceLinked="0"/>
              <c:spPr/>
              <c:txPr>
                <a:bodyPr/>
                <a:lstStyle/>
                <a:p>
                  <a:pPr>
                    <a:defRPr sz="8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F-CCD2-41D3-876E-703898849B8C}"/>
                </c:ext>
              </c:extLst>
            </c:dLbl>
            <c:dLbl>
              <c:idx val="32"/>
              <c:numFmt formatCode="#,##0.0%" sourceLinked="0"/>
              <c:spPr/>
              <c:txPr>
                <a:bodyPr/>
                <a:lstStyle/>
                <a:p>
                  <a:pPr>
                    <a:defRPr sz="8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20-CCD2-41D3-876E-703898849B8C}"/>
                </c:ext>
              </c:extLst>
            </c:dLbl>
            <c:dLbl>
              <c:idx val="33"/>
              <c:numFmt formatCode="#,##0.0%" sourceLinked="0"/>
              <c:spPr/>
              <c:txPr>
                <a:bodyPr/>
                <a:lstStyle/>
                <a:p>
                  <a:pPr>
                    <a:defRPr sz="8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21-CCD2-41D3-876E-703898849B8C}"/>
                </c:ext>
              </c:extLst>
            </c:dLbl>
            <c:dLbl>
              <c:idx val="34"/>
              <c:numFmt formatCode="#,##0.0%" sourceLinked="0"/>
              <c:spPr/>
              <c:txPr>
                <a:bodyPr/>
                <a:lstStyle/>
                <a:p>
                  <a:pPr>
                    <a:defRPr sz="8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22-CCD2-41D3-876E-703898849B8C}"/>
                </c:ext>
              </c:extLst>
            </c:dLbl>
            <c:dLbl>
              <c:idx val="35"/>
              <c:numFmt formatCode="#,##0.0%" sourceLinked="0"/>
              <c:spPr/>
              <c:txPr>
                <a:bodyPr/>
                <a:lstStyle/>
                <a:p>
                  <a:pPr>
                    <a:defRPr sz="800" b="1" smtId="4294967295">
                      <a:gradFill>
                        <a:gsLst>
                          <a:gs pos="0">
                            <a:srgbClr val="1E49E2"/>
                          </a:gs>
                          <a:gs pos="100000">
                            <a:srgbClr val="1E49E2"/>
                          </a:gs>
                        </a:gsLst>
                        <a:lin ang="5400000" scaled="1"/>
                      </a:gradFill>
                      <a:latin typeface="KoPub돋움체 Medium (본문)"/>
                      <a:ea typeface="+mj-ea"/>
                    </a:defRPr>
                  </a:pPr>
                  <a:endParaRPr lang="ko-KR"/>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23-CCD2-41D3-876E-703898849B8C}"/>
                </c:ext>
              </c:extLst>
            </c:dLbl>
            <c:spPr>
              <a:noFill/>
              <a:ln>
                <a:noFill/>
              </a:ln>
              <a:effectLst/>
            </c:spPr>
            <c:txPr>
              <a:bodyPr/>
              <a:lstStyle/>
              <a:p>
                <a:pPr>
                  <a:defRPr sz="800" b="1" smtId="4294967295">
                    <a:gradFill>
                      <a:gsLst>
                        <a:gs pos="0">
                          <a:srgbClr val="1E49E2"/>
                        </a:gs>
                        <a:gs pos="100000">
                          <a:srgbClr val="1E49E2"/>
                        </a:gs>
                      </a:gsLst>
                      <a:lin ang="5400000" scaled="1"/>
                    </a:gradFill>
                    <a:latin typeface="KoPub돋움체 Medium (본문)"/>
                    <a:ea typeface="+mj-ea"/>
                  </a:defRPr>
                </a:pPr>
                <a:endParaRPr lang="ko-KR"/>
              </a:p>
            </c:txPr>
            <c:showLegendKey val="0"/>
            <c:showVal val="1"/>
            <c:showCatName val="0"/>
            <c:showSerName val="0"/>
            <c:showPercent val="0"/>
            <c:showBubbleSize val="0"/>
            <c:showLeaderLines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15:showLeaderLines val="0"/>
              </c:ext>
            </c:extLst>
          </c:dLbls>
          <c:cat>
            <c:strRef>
              <c:f>Sheet1!$A$24:$A$38</c:f>
              <c:strCache>
                <c:ptCount val="15"/>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2023(E)</c:v>
                </c:pt>
                <c:pt idx="14">
                  <c:v>2024(F)</c:v>
                </c:pt>
              </c:strCache>
            </c:strRef>
          </c:cat>
          <c:val>
            <c:numRef>
              <c:f>Sheet1!$B$24:$B$38</c:f>
              <c:numCache>
                <c:formatCode>General</c:formatCode>
                <c:ptCount val="15"/>
                <c:pt idx="0">
                  <c:v>0.318</c:v>
                </c:pt>
                <c:pt idx="1">
                  <c:v>4.0000000000000001E-3</c:v>
                </c:pt>
                <c:pt idx="2">
                  <c:v>-2.7E-2</c:v>
                </c:pt>
                <c:pt idx="3">
                  <c:v>4.8000000000000001E-2</c:v>
                </c:pt>
                <c:pt idx="4">
                  <c:v>9.9000000000000005E-2</c:v>
                </c:pt>
                <c:pt idx="5">
                  <c:v>-2E-3</c:v>
                </c:pt>
                <c:pt idx="6">
                  <c:v>1.0999999999999999E-2</c:v>
                </c:pt>
                <c:pt idx="7">
                  <c:v>0.216</c:v>
                </c:pt>
                <c:pt idx="8">
                  <c:v>0.13700000000000001</c:v>
                </c:pt>
                <c:pt idx="9">
                  <c:v>-0.12</c:v>
                </c:pt>
                <c:pt idx="10">
                  <c:v>6.8000000000000005E-2</c:v>
                </c:pt>
                <c:pt idx="11">
                  <c:v>0.26200000000000001</c:v>
                </c:pt>
                <c:pt idx="12">
                  <c:v>3.3000000000000002E-2</c:v>
                </c:pt>
                <c:pt idx="13">
                  <c:v>-9.4E-2</c:v>
                </c:pt>
                <c:pt idx="14">
                  <c:v>0.13100000000000001</c:v>
                </c:pt>
              </c:numCache>
            </c:numRef>
          </c:val>
          <c:extLst>
            <c:ext xmlns:c16="http://schemas.microsoft.com/office/drawing/2014/chart" uri="{C3380CC4-5D6E-409C-BE32-E72D297353CC}">
              <c16:uniqueId val="{00000024-CCD2-41D3-876E-703898849B8C}"/>
            </c:ext>
          </c:extLst>
        </c:ser>
        <c:dLbls>
          <c:showLegendKey val="0"/>
          <c:showVal val="0"/>
          <c:showCatName val="0"/>
          <c:showSerName val="0"/>
          <c:showPercent val="0"/>
          <c:showBubbleSize val="0"/>
        </c:dLbls>
        <c:gapWidth val="80"/>
        <c:overlap val="-30"/>
        <c:axId val="67451136"/>
        <c:axId val="66437120"/>
      </c:barChart>
      <c:catAx>
        <c:axId val="67451136"/>
        <c:scaling>
          <c:orientation val="minMax"/>
        </c:scaling>
        <c:delete val="0"/>
        <c:axPos val="b"/>
        <c:numFmt formatCode="General" sourceLinked="0"/>
        <c:majorTickMark val="none"/>
        <c:minorTickMark val="none"/>
        <c:tickLblPos val="low"/>
        <c:spPr>
          <a:ln w="9525">
            <a:solidFill>
              <a:schemeClr val="bg1">
                <a:lumMod val="65000"/>
              </a:schemeClr>
            </a:solidFill>
          </a:ln>
        </c:spPr>
        <c:txPr>
          <a:bodyPr/>
          <a:lstStyle/>
          <a:p>
            <a:pPr>
              <a:defRPr sz="800" b="0" smtId="4294967295">
                <a:gradFill>
                  <a:gsLst>
                    <a:gs pos="0">
                      <a:schemeClr val="tx1">
                        <a:lumMod val="75000"/>
                        <a:lumOff val="25000"/>
                      </a:schemeClr>
                    </a:gs>
                    <a:gs pos="100000">
                      <a:schemeClr val="tx1">
                        <a:lumMod val="75000"/>
                        <a:lumOff val="25000"/>
                      </a:schemeClr>
                    </a:gs>
                  </a:gsLst>
                  <a:lin ang="5400000" scaled="1"/>
                </a:gradFill>
                <a:latin typeface="KoPub돋움체 Medium" panose="00000600000000000000" pitchFamily="2" charset="-127"/>
                <a:ea typeface="KoPub돋움체 Medium" panose="00000600000000000000" pitchFamily="2" charset="-127"/>
              </a:defRPr>
            </a:pPr>
            <a:endParaRPr lang="ko-KR"/>
          </a:p>
        </c:txPr>
        <c:crossAx val="66437120"/>
        <c:crosses val="autoZero"/>
        <c:auto val="0"/>
        <c:lblAlgn val="ctr"/>
        <c:lblOffset val="100"/>
        <c:noMultiLvlLbl val="0"/>
      </c:catAx>
      <c:valAx>
        <c:axId val="66437120"/>
        <c:scaling>
          <c:orientation val="minMax"/>
        </c:scaling>
        <c:delete val="0"/>
        <c:axPos val="l"/>
        <c:numFmt formatCode="#,##0%" sourceLinked="0"/>
        <c:majorTickMark val="none"/>
        <c:minorTickMark val="none"/>
        <c:tickLblPos val="low"/>
        <c:spPr>
          <a:ln w="6350">
            <a:solidFill>
              <a:schemeClr val="bg1">
                <a:lumMod val="65000"/>
              </a:schemeClr>
            </a:solidFill>
          </a:ln>
        </c:spPr>
        <c:txPr>
          <a:bodyPr/>
          <a:lstStyle/>
          <a:p>
            <a:pPr>
              <a:defRPr sz="800" b="0" smtId="4294967295">
                <a:gradFill>
                  <a:gsLst>
                    <a:gs pos="0">
                      <a:schemeClr val="tx1">
                        <a:lumMod val="75000"/>
                        <a:lumOff val="25000"/>
                      </a:schemeClr>
                    </a:gs>
                    <a:gs pos="100000">
                      <a:schemeClr val="tx1">
                        <a:lumMod val="75000"/>
                        <a:lumOff val="25000"/>
                      </a:schemeClr>
                    </a:gs>
                  </a:gsLst>
                  <a:lin ang="5400000" scaled="1"/>
                </a:gradFill>
                <a:latin typeface="+mn-lt"/>
              </a:defRPr>
            </a:pPr>
            <a:endParaRPr lang="ko-KR"/>
          </a:p>
        </c:txPr>
        <c:crossAx val="67451136"/>
        <c:crosses val="autoZero"/>
        <c:crossBetween val="between"/>
        <c:majorUnit val="0.2"/>
      </c:valAx>
    </c:plotArea>
    <c:plotVisOnly val="1"/>
    <c:dispBlanksAs val="gap"/>
    <c:showDLblsOverMax val="1"/>
  </c:chart>
  <c:txPr>
    <a:bodyPr/>
    <a:lstStyle/>
    <a:p>
      <a:pPr>
        <a:defRPr sz="1800" smtId="4294967295"/>
      </a:pPr>
      <a:endParaRPr lang="ko-KR"/>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071667016078308E-2"/>
          <c:y val="0.13878784661835372"/>
          <c:w val="0.88126835186455565"/>
          <c:h val="0.52746250854739551"/>
        </c:manualLayout>
      </c:layout>
      <c:barChart>
        <c:barDir val="col"/>
        <c:grouping val="clustered"/>
        <c:varyColors val="0"/>
        <c:ser>
          <c:idx val="0"/>
          <c:order val="0"/>
          <c:tx>
            <c:strRef>
              <c:f>Sheet1!$B$1</c:f>
              <c:strCache>
                <c:ptCount val="1"/>
                <c:pt idx="0">
                  <c:v>Column1</c:v>
                </c:pt>
              </c:strCache>
            </c:strRef>
          </c:tx>
          <c:spPr>
            <a:solidFill>
              <a:srgbClr val="1E49E2"/>
            </a:solidFill>
            <a:ln>
              <a:solidFill>
                <a:srgbClr val="2875DD"/>
              </a:solidFill>
            </a:ln>
          </c:spPr>
          <c:invertIfNegative val="0"/>
          <c:dLbls>
            <c:dLbl>
              <c:idx val="0"/>
              <c:numFmt formatCode="#,##0.0_);[Red]\(#,##0.0\)" sourceLinked="0"/>
              <c:spPr/>
              <c:txPr>
                <a:bodyPr/>
                <a:lstStyle/>
                <a:p>
                  <a:pPr>
                    <a:defRPr sz="8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909-41D6-82F5-039CE0D0191D}"/>
                </c:ext>
              </c:extLst>
            </c:dLbl>
            <c:dLbl>
              <c:idx val="1"/>
              <c:numFmt formatCode="#,##0.0_);[Red]\(#,##0.0\)" sourceLinked="0"/>
              <c:spPr/>
              <c:txPr>
                <a:bodyPr/>
                <a:lstStyle/>
                <a:p>
                  <a:pPr>
                    <a:defRPr sz="800" b="1" smtId="4294967295">
                      <a:gradFill>
                        <a:gsLst>
                          <a:gs pos="0">
                            <a:srgbClr val="1E49E2"/>
                          </a:gs>
                          <a:gs pos="100000">
                            <a:srgbClr val="1E49E2"/>
                          </a:gs>
                        </a:gsLst>
                        <a:lin ang="5400000" scaled="1"/>
                      </a:gradFill>
                      <a:latin typeface="+mn-lt"/>
                    </a:defRPr>
                  </a:pPr>
                  <a:endParaRPr lang="ko-K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909-41D6-82F5-039CE0D0191D}"/>
                </c:ext>
              </c:extLst>
            </c:dLbl>
            <c:numFmt formatCode="#,##0.0_);[Red]\(#,##0.0\)" sourceLinked="0"/>
            <c:spPr>
              <a:noFill/>
              <a:ln>
                <a:noFill/>
              </a:ln>
              <a:effectLst/>
            </c:spPr>
            <c:txPr>
              <a:bodyPr/>
              <a:lstStyle/>
              <a:p>
                <a:pPr>
                  <a:defRPr sz="800" b="1" smtId="4294967295">
                    <a:gradFill>
                      <a:gsLst>
                        <a:gs pos="0">
                          <a:srgbClr val="1E49E2"/>
                        </a:gs>
                        <a:gs pos="100000">
                          <a:srgbClr val="1E49E2"/>
                        </a:gs>
                      </a:gsLst>
                      <a:lin ang="5400000" scaled="1"/>
                    </a:gradFill>
                    <a:latin typeface="+mn-lt"/>
                  </a:defRPr>
                </a:pPr>
                <a:endParaRPr lang="ko-KR"/>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strRef>
              <c:f>Sheet1!$A$2:$A$3</c:f>
              <c:strCache>
                <c:ptCount val="2"/>
                <c:pt idx="0">
                  <c:v>2023(E)</c:v>
                </c:pt>
                <c:pt idx="1">
                  <c:v>2028(F)</c:v>
                </c:pt>
              </c:strCache>
            </c:strRef>
          </c:cat>
          <c:val>
            <c:numRef>
              <c:f>Sheet1!$B$2:$B$3</c:f>
              <c:numCache>
                <c:formatCode>General</c:formatCode>
                <c:ptCount val="2"/>
                <c:pt idx="0">
                  <c:v>18.695</c:v>
                </c:pt>
                <c:pt idx="1">
                  <c:v>64.566000000000003</c:v>
                </c:pt>
              </c:numCache>
            </c:numRef>
          </c:val>
          <c:extLst>
            <c:ext xmlns:c16="http://schemas.microsoft.com/office/drawing/2014/chart" uri="{C3380CC4-5D6E-409C-BE32-E72D297353CC}">
              <c16:uniqueId val="{00000002-0909-41D6-82F5-039CE0D0191D}"/>
            </c:ext>
          </c:extLst>
        </c:ser>
        <c:dLbls>
          <c:showLegendKey val="0"/>
          <c:showVal val="0"/>
          <c:showCatName val="0"/>
          <c:showSerName val="0"/>
          <c:showPercent val="0"/>
          <c:showBubbleSize val="0"/>
        </c:dLbls>
        <c:gapWidth val="80"/>
        <c:overlap val="-30"/>
        <c:axId val="67451136"/>
        <c:axId val="66437120"/>
      </c:barChart>
      <c:catAx>
        <c:axId val="67451136"/>
        <c:scaling>
          <c:orientation val="minMax"/>
        </c:scaling>
        <c:delete val="0"/>
        <c:axPos val="b"/>
        <c:numFmt formatCode="General" sourceLinked="0"/>
        <c:majorTickMark val="none"/>
        <c:minorTickMark val="none"/>
        <c:tickLblPos val="low"/>
        <c:spPr>
          <a:ln w="6350">
            <a:solidFill>
              <a:schemeClr val="bg1">
                <a:lumMod val="75000"/>
              </a:schemeClr>
            </a:solidFill>
          </a:ln>
        </c:spPr>
        <c:txPr>
          <a:bodyPr/>
          <a:lstStyle/>
          <a:p>
            <a:pPr>
              <a:defRPr sz="800" b="0" smtId="4294967295">
                <a:gradFill>
                  <a:gsLst>
                    <a:gs pos="0">
                      <a:schemeClr val="tx1">
                        <a:lumMod val="85000"/>
                        <a:lumOff val="15000"/>
                      </a:schemeClr>
                    </a:gs>
                    <a:gs pos="100000">
                      <a:schemeClr val="tx1">
                        <a:lumMod val="85000"/>
                        <a:lumOff val="15000"/>
                      </a:schemeClr>
                    </a:gs>
                  </a:gsLst>
                  <a:lin ang="5400000" scaled="1"/>
                </a:gradFill>
                <a:latin typeface="+mn-lt"/>
              </a:defRPr>
            </a:pPr>
            <a:endParaRPr lang="ko-KR"/>
          </a:p>
        </c:txPr>
        <c:crossAx val="66437120"/>
        <c:crosses val="autoZero"/>
        <c:auto val="0"/>
        <c:lblAlgn val="ctr"/>
        <c:lblOffset val="100"/>
        <c:noMultiLvlLbl val="0"/>
      </c:catAx>
      <c:valAx>
        <c:axId val="66437120"/>
        <c:scaling>
          <c:orientation val="minMax"/>
          <c:min val="0"/>
        </c:scaling>
        <c:delete val="0"/>
        <c:axPos val="l"/>
        <c:numFmt formatCode="#,##0" sourceLinked="0"/>
        <c:majorTickMark val="none"/>
        <c:minorTickMark val="none"/>
        <c:tickLblPos val="low"/>
        <c:spPr>
          <a:ln>
            <a:noFill/>
          </a:ln>
        </c:spPr>
        <c:txPr>
          <a:bodyPr/>
          <a:lstStyle/>
          <a:p>
            <a:pPr>
              <a:defRPr sz="800" b="0" smtId="4294967295">
                <a:gradFill>
                  <a:gsLst>
                    <a:gs pos="0">
                      <a:schemeClr val="tx1">
                        <a:lumMod val="85000"/>
                        <a:lumOff val="15000"/>
                      </a:schemeClr>
                    </a:gs>
                    <a:gs pos="100000">
                      <a:schemeClr val="tx1">
                        <a:lumMod val="85000"/>
                        <a:lumOff val="15000"/>
                      </a:schemeClr>
                    </a:gs>
                  </a:gsLst>
                  <a:lin ang="5400000" scaled="1"/>
                </a:gradFill>
                <a:latin typeface="+mn-lt"/>
              </a:defRPr>
            </a:pPr>
            <a:endParaRPr lang="ko-KR"/>
          </a:p>
        </c:txPr>
        <c:crossAx val="67451136"/>
        <c:crosses val="autoZero"/>
        <c:crossBetween val="between"/>
      </c:valAx>
    </c:plotArea>
    <c:plotVisOnly val="1"/>
    <c:dispBlanksAs val="gap"/>
    <c:showDLblsOverMax val="1"/>
  </c:chart>
  <c:txPr>
    <a:bodyPr/>
    <a:lstStyle/>
    <a:p>
      <a:pPr>
        <a:defRPr sz="1800" smtId="4294967295"/>
      </a:pPr>
      <a:endParaRPr lang="ko-KR"/>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3.3255802614357177E-2"/>
          <c:y val="3.5354722161962442E-2"/>
          <c:w val="0.95293608553418485"/>
          <c:h val="0.9436287393115782"/>
        </c:manualLayout>
      </c:layout>
      <c:barChart>
        <c:barDir val="col"/>
        <c:grouping val="stacked"/>
        <c:varyColors val="0"/>
        <c:ser>
          <c:idx val="0"/>
          <c:order val="0"/>
          <c:spPr>
            <a:solidFill>
              <a:srgbClr val="1E49E2"/>
            </a:solidFill>
            <a:ln>
              <a:noFill/>
            </a:ln>
            <a:effectLst/>
          </c:spPr>
          <c:invertIfNegative val="0"/>
          <c:dPt>
            <c:idx val="0"/>
            <c:invertIfNegative val="0"/>
            <c:bubble3D val="0"/>
            <c:spPr>
              <a:solidFill>
                <a:srgbClr val="1E49E2"/>
              </a:solidFill>
              <a:ln>
                <a:noFill/>
              </a:ln>
              <a:effectLst/>
            </c:spPr>
            <c:extLst>
              <c:ext xmlns:c16="http://schemas.microsoft.com/office/drawing/2014/chart" uri="{C3380CC4-5D6E-409C-BE32-E72D297353CC}">
                <c16:uniqueId val="{00000001-8BCA-4064-B5B0-06F58D55C88F}"/>
              </c:ext>
            </c:extLst>
          </c:dPt>
          <c:dLbls>
            <c:dLbl>
              <c:idx val="0"/>
              <c:delete val="1"/>
              <c:extLst>
                <c:ext xmlns:c15="http://schemas.microsoft.com/office/drawing/2012/chart" uri="{CE6537A1-D6FC-4f65-9D91-7224C49458BB}"/>
                <c:ext xmlns:c16="http://schemas.microsoft.com/office/drawing/2014/chart" uri="{C3380CC4-5D6E-409C-BE32-E72D297353CC}">
                  <c16:uniqueId val="{00000001-8BCA-4064-B5B0-06F58D55C88F}"/>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500" b="1" i="0" u="none" strike="noStrike" kern="1200" baseline="0">
                    <a:ln>
                      <a:solidFill>
                        <a:schemeClr val="accent1">
                          <a:shade val="95000"/>
                          <a:satMod val="105000"/>
                          <a:alpha val="0"/>
                        </a:schemeClr>
                      </a:solidFill>
                    </a:ln>
                    <a:solidFill>
                      <a:schemeClr val="bg1"/>
                    </a:solidFill>
                    <a:latin typeface="KoPub돋움체 Medium" panose="02020603020101020101" pitchFamily="18" charset="-127"/>
                    <a:ea typeface="KoPub돋움체 Medium" panose="02020603020101020101" pitchFamily="18"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Sheet1!$A$1:$I$1</c:f>
              <c:strCache>
                <c:ptCount val="9"/>
                <c:pt idx="0">
                  <c:v> </c:v>
                </c:pt>
                <c:pt idx="1">
                  <c:v>’16</c:v>
                </c:pt>
                <c:pt idx="2">
                  <c:v>’17</c:v>
                </c:pt>
                <c:pt idx="3">
                  <c:v>’18</c:v>
                </c:pt>
                <c:pt idx="4">
                  <c:v>’19</c:v>
                </c:pt>
                <c:pt idx="5">
                  <c:v>’20</c:v>
                </c:pt>
                <c:pt idx="6">
                  <c:v>’21</c:v>
                </c:pt>
                <c:pt idx="7">
                  <c:v>’22 </c:v>
                </c:pt>
                <c:pt idx="8">
                  <c:v>’23 상반기</c:v>
                </c:pt>
              </c:strCache>
            </c:strRef>
          </c:cat>
          <c:val>
            <c:numRef>
              <c:f>Sheet1!$A$2:$I$2</c:f>
              <c:numCache>
                <c:formatCode>#,##0</c:formatCode>
                <c:ptCount val="9"/>
                <c:pt idx="0" formatCode="General">
                  <c:v>0</c:v>
                </c:pt>
                <c:pt idx="1">
                  <c:v>18245</c:v>
                </c:pt>
                <c:pt idx="2">
                  <c:v>18048</c:v>
                </c:pt>
                <c:pt idx="3">
                  <c:v>14378</c:v>
                </c:pt>
                <c:pt idx="4">
                  <c:v>10243</c:v>
                </c:pt>
                <c:pt idx="5">
                  <c:v>7076</c:v>
                </c:pt>
                <c:pt idx="6">
                  <c:v>6858</c:v>
                </c:pt>
                <c:pt idx="7">
                  <c:v>5844</c:v>
                </c:pt>
                <c:pt idx="8" formatCode="#,##0_ ">
                  <c:v>1915</c:v>
                </c:pt>
              </c:numCache>
            </c:numRef>
          </c:val>
          <c:extLst>
            <c:ext xmlns:c16="http://schemas.microsoft.com/office/drawing/2014/chart" uri="{C3380CC4-5D6E-409C-BE32-E72D297353CC}">
              <c16:uniqueId val="{00000002-8BCA-4064-B5B0-06F58D55C88F}"/>
            </c:ext>
          </c:extLst>
        </c:ser>
        <c:ser>
          <c:idx val="1"/>
          <c:order val="1"/>
          <c:spPr>
            <a:solidFill>
              <a:srgbClr val="00B8F5"/>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3-8BCA-4064-B5B0-06F58D55C88F}"/>
                </c:ext>
              </c:extLst>
            </c:dLbl>
            <c:dLbl>
              <c:idx val="6"/>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en-US" altLang="ko-KR" sz="500" b="1" i="0" u="none" strike="noStrike" kern="1200" baseline="0">
                      <a:ln>
                        <a:solidFill>
                          <a:schemeClr val="accent1">
                            <a:shade val="95000"/>
                            <a:satMod val="105000"/>
                            <a:alpha val="0"/>
                          </a:schemeClr>
                        </a:solidFill>
                      </a:ln>
                      <a:solidFill>
                        <a:schemeClr val="bg1"/>
                      </a:solidFill>
                      <a:latin typeface="KoPub돋움체 Medium" panose="02020603020101020101" pitchFamily="18" charset="-127"/>
                      <a:ea typeface="KoPub돋움체 Medium" panose="02020603020101020101" pitchFamily="18" charset="-127"/>
                      <a:cs typeface="+mn-cs"/>
                    </a:defRPr>
                  </a:pPr>
                  <a:endParaRPr lang="ko-KR"/>
                </a:p>
              </c:txPr>
              <c:dLblPos val="ctr"/>
              <c:showLegendKey val="0"/>
              <c:showVal val="1"/>
              <c:showCatName val="0"/>
              <c:showSerName val="0"/>
              <c:showPercent val="0"/>
              <c:showBubbleSize val="0"/>
              <c:extLst>
                <c:ext xmlns:c16="http://schemas.microsoft.com/office/drawing/2014/chart" uri="{C3380CC4-5D6E-409C-BE32-E72D297353CC}">
                  <c16:uniqueId val="{00000004-8BCA-4064-B5B0-06F58D55C88F}"/>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500" b="1" i="0" u="none" strike="noStrike" kern="1200" baseline="0">
                    <a:ln>
                      <a:solidFill>
                        <a:schemeClr val="accent1">
                          <a:shade val="95000"/>
                          <a:satMod val="105000"/>
                          <a:alpha val="0"/>
                        </a:schemeClr>
                      </a:solidFill>
                    </a:ln>
                    <a:solidFill>
                      <a:schemeClr val="bg1"/>
                    </a:solidFill>
                    <a:latin typeface="KoPub돋움체 Medium" panose="02020603020101020101" pitchFamily="18" charset="-127"/>
                    <a:ea typeface="KoPub돋움체 Medium" panose="02020603020101020101" pitchFamily="18" charset="-127"/>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Sheet1!$A$1:$I$1</c:f>
              <c:strCache>
                <c:ptCount val="9"/>
                <c:pt idx="0">
                  <c:v> </c:v>
                </c:pt>
                <c:pt idx="1">
                  <c:v>’16</c:v>
                </c:pt>
                <c:pt idx="2">
                  <c:v>’17</c:v>
                </c:pt>
                <c:pt idx="3">
                  <c:v>’18</c:v>
                </c:pt>
                <c:pt idx="4">
                  <c:v>’19</c:v>
                </c:pt>
                <c:pt idx="5">
                  <c:v>’20</c:v>
                </c:pt>
                <c:pt idx="6">
                  <c:v>’21</c:v>
                </c:pt>
                <c:pt idx="7">
                  <c:v>’22 </c:v>
                </c:pt>
                <c:pt idx="8">
                  <c:v>’23 상반기</c:v>
                </c:pt>
              </c:strCache>
            </c:strRef>
          </c:cat>
          <c:val>
            <c:numRef>
              <c:f>Sheet1!$A$3:$I$3</c:f>
              <c:numCache>
                <c:formatCode>#,##0</c:formatCode>
                <c:ptCount val="9"/>
                <c:pt idx="0" formatCode="General">
                  <c:v>0</c:v>
                </c:pt>
                <c:pt idx="1">
                  <c:v>6861</c:v>
                </c:pt>
                <c:pt idx="2">
                  <c:v>9330</c:v>
                </c:pt>
                <c:pt idx="3">
                  <c:v>10301</c:v>
                </c:pt>
                <c:pt idx="4">
                  <c:v>10250</c:v>
                </c:pt>
                <c:pt idx="5">
                  <c:v>10906</c:v>
                </c:pt>
                <c:pt idx="6" formatCode="#,##0_ ">
                  <c:v>14527</c:v>
                </c:pt>
                <c:pt idx="7">
                  <c:v>15305</c:v>
                </c:pt>
                <c:pt idx="8" formatCode="#,##0_ ">
                  <c:v>5739</c:v>
                </c:pt>
              </c:numCache>
            </c:numRef>
          </c:val>
          <c:extLst>
            <c:ext xmlns:c16="http://schemas.microsoft.com/office/drawing/2014/chart" uri="{C3380CC4-5D6E-409C-BE32-E72D297353CC}">
              <c16:uniqueId val="{00000005-8BCA-4064-B5B0-06F58D55C88F}"/>
            </c:ext>
          </c:extLst>
        </c:ser>
        <c:dLbls>
          <c:dLblPos val="ctr"/>
          <c:showLegendKey val="0"/>
          <c:showVal val="1"/>
          <c:showCatName val="0"/>
          <c:showSerName val="0"/>
          <c:showPercent val="0"/>
          <c:showBubbleSize val="0"/>
        </c:dLbls>
        <c:gapWidth val="21"/>
        <c:overlap val="100"/>
        <c:axId val="1994851583"/>
        <c:axId val="540644015"/>
      </c:barChart>
      <c:catAx>
        <c:axId val="1994851583"/>
        <c:scaling>
          <c:orientation val="minMax"/>
        </c:scaling>
        <c:delete val="0"/>
        <c:axPos val="b"/>
        <c:numFmt formatCode="General" sourceLinked="1"/>
        <c:majorTickMark val="none"/>
        <c:minorTickMark val="none"/>
        <c:tickLblPos val="nextTo"/>
        <c:spPr>
          <a:noFill/>
          <a:ln w="6350" cap="flat" cmpd="sng" algn="ctr">
            <a:solidFill>
              <a:srgbClr val="FFFFFF">
                <a:lumMod val="75000"/>
              </a:srgbClr>
            </a:solidFill>
            <a:round/>
          </a:ln>
          <a:effectLst/>
        </c:spPr>
        <c:txPr>
          <a:bodyPr rot="-60000000" spcFirstLastPara="1" vertOverflow="ellipsis" vert="horz" wrap="square" anchor="ctr" anchorCtr="1"/>
          <a:lstStyle/>
          <a:p>
            <a:pPr>
              <a:defRPr sz="600" b="0" i="0" u="none" strike="noStrike" kern="1200" baseline="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540644015"/>
        <c:crosses val="autoZero"/>
        <c:auto val="1"/>
        <c:lblAlgn val="ctr"/>
        <c:lblOffset val="100"/>
        <c:noMultiLvlLbl val="0"/>
      </c:catAx>
      <c:valAx>
        <c:axId val="540644015"/>
        <c:scaling>
          <c:orientation val="minMax"/>
          <c:min val="0"/>
        </c:scaling>
        <c:delete val="1"/>
        <c:axPos val="l"/>
        <c:numFmt formatCode="General" sourceLinked="1"/>
        <c:majorTickMark val="none"/>
        <c:minorTickMark val="none"/>
        <c:tickLblPos val="nextTo"/>
        <c:crossAx val="19948515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87760136413643"/>
          <c:y val="7.4984937615995506E-2"/>
          <c:w val="0.83129179347396764"/>
          <c:h val="0.63638749029901742"/>
        </c:manualLayout>
      </c:layout>
      <c:barChart>
        <c:barDir val="col"/>
        <c:grouping val="stacked"/>
        <c:varyColors val="0"/>
        <c:ser>
          <c:idx val="0"/>
          <c:order val="0"/>
          <c:tx>
            <c:strRef>
              <c:f>Sheet1!$B$1</c:f>
              <c:strCache>
                <c:ptCount val="1"/>
                <c:pt idx="0">
                  <c:v>LCD</c:v>
                </c:pt>
              </c:strCache>
            </c:strRef>
          </c:tx>
          <c:spPr>
            <a:solidFill>
              <a:schemeClr val="bg1">
                <a:lumMod val="75000"/>
              </a:schemeClr>
            </a:solidFill>
            <a:ln>
              <a:noFill/>
            </a:ln>
            <a:effectLst/>
          </c:spPr>
          <c:invertIfNegative val="0"/>
          <c:cat>
            <c:strRef>
              <c:f>Sheet1!$A$4:$A$9</c:f>
              <c:strCache>
                <c:ptCount val="6"/>
                <c:pt idx="0">
                  <c:v>'22</c:v>
                </c:pt>
                <c:pt idx="1">
                  <c:v>'23(E)</c:v>
                </c:pt>
                <c:pt idx="2">
                  <c:v>'24(F)</c:v>
                </c:pt>
                <c:pt idx="3">
                  <c:v>'25(F)</c:v>
                </c:pt>
                <c:pt idx="4">
                  <c:v>'26(F)</c:v>
                </c:pt>
                <c:pt idx="5">
                  <c:v>'27(F)</c:v>
                </c:pt>
              </c:strCache>
            </c:strRef>
          </c:cat>
          <c:val>
            <c:numRef>
              <c:f>Sheet1!$B$4:$B$9</c:f>
              <c:numCache>
                <c:formatCode>General</c:formatCode>
                <c:ptCount val="6"/>
                <c:pt idx="0">
                  <c:v>796</c:v>
                </c:pt>
                <c:pt idx="1">
                  <c:v>743</c:v>
                </c:pt>
                <c:pt idx="2">
                  <c:v>775</c:v>
                </c:pt>
                <c:pt idx="3">
                  <c:v>798</c:v>
                </c:pt>
                <c:pt idx="4">
                  <c:v>797</c:v>
                </c:pt>
                <c:pt idx="5">
                  <c:v>801</c:v>
                </c:pt>
              </c:numCache>
            </c:numRef>
          </c:val>
          <c:extLst>
            <c:ext xmlns:c16="http://schemas.microsoft.com/office/drawing/2014/chart" uri="{C3380CC4-5D6E-409C-BE32-E72D297353CC}">
              <c16:uniqueId val="{00000000-6AD6-4DCC-B9BF-5A8919FBD392}"/>
            </c:ext>
          </c:extLst>
        </c:ser>
        <c:ser>
          <c:idx val="1"/>
          <c:order val="1"/>
          <c:tx>
            <c:strRef>
              <c:f>Sheet1!$C$1</c:f>
              <c:strCache>
                <c:ptCount val="1"/>
                <c:pt idx="0">
                  <c:v>AMOLED</c:v>
                </c:pt>
              </c:strCache>
            </c:strRef>
          </c:tx>
          <c:spPr>
            <a:solidFill>
              <a:srgbClr val="ACEAFF"/>
            </a:solidFill>
            <a:ln>
              <a:noFill/>
            </a:ln>
            <a:effectLst/>
          </c:spPr>
          <c:invertIfNegative val="0"/>
          <c:cat>
            <c:strRef>
              <c:f>Sheet1!$A$4:$A$9</c:f>
              <c:strCache>
                <c:ptCount val="6"/>
                <c:pt idx="0">
                  <c:v>'22</c:v>
                </c:pt>
                <c:pt idx="1">
                  <c:v>'23(E)</c:v>
                </c:pt>
                <c:pt idx="2">
                  <c:v>'24(F)</c:v>
                </c:pt>
                <c:pt idx="3">
                  <c:v>'25(F)</c:v>
                </c:pt>
                <c:pt idx="4">
                  <c:v>'26(F)</c:v>
                </c:pt>
                <c:pt idx="5">
                  <c:v>'27(F)</c:v>
                </c:pt>
              </c:strCache>
            </c:strRef>
          </c:cat>
          <c:val>
            <c:numRef>
              <c:f>Sheet1!$C$4:$C$9</c:f>
              <c:numCache>
                <c:formatCode>General</c:formatCode>
                <c:ptCount val="6"/>
                <c:pt idx="0">
                  <c:v>421</c:v>
                </c:pt>
                <c:pt idx="1">
                  <c:v>428</c:v>
                </c:pt>
                <c:pt idx="2">
                  <c:v>447</c:v>
                </c:pt>
                <c:pt idx="3">
                  <c:v>474</c:v>
                </c:pt>
                <c:pt idx="4">
                  <c:v>486</c:v>
                </c:pt>
                <c:pt idx="5">
                  <c:v>507</c:v>
                </c:pt>
              </c:numCache>
            </c:numRef>
          </c:val>
          <c:extLst>
            <c:ext xmlns:c16="http://schemas.microsoft.com/office/drawing/2014/chart" uri="{C3380CC4-5D6E-409C-BE32-E72D297353CC}">
              <c16:uniqueId val="{00000001-6AD6-4DCC-B9BF-5A8919FBD392}"/>
            </c:ext>
          </c:extLst>
        </c:ser>
        <c:ser>
          <c:idx val="2"/>
          <c:order val="2"/>
          <c:tx>
            <c:strRef>
              <c:f>Sheet1!$D$1</c:f>
              <c:strCache>
                <c:ptCount val="1"/>
                <c:pt idx="0">
                  <c:v>기타</c:v>
                </c:pt>
              </c:strCache>
            </c:strRef>
          </c:tx>
          <c:spPr>
            <a:solidFill>
              <a:schemeClr val="tx2"/>
            </a:solidFill>
            <a:ln w="19050">
              <a:noFill/>
            </a:ln>
            <a:effectLst/>
          </c:spPr>
          <c:invertIfNegative val="0"/>
          <c:cat>
            <c:strRef>
              <c:f>Sheet1!$A$4:$A$9</c:f>
              <c:strCache>
                <c:ptCount val="6"/>
                <c:pt idx="0">
                  <c:v>'22</c:v>
                </c:pt>
                <c:pt idx="1">
                  <c:v>'23(E)</c:v>
                </c:pt>
                <c:pt idx="2">
                  <c:v>'24(F)</c:v>
                </c:pt>
                <c:pt idx="3">
                  <c:v>'25(F)</c:v>
                </c:pt>
                <c:pt idx="4">
                  <c:v>'26(F)</c:v>
                </c:pt>
                <c:pt idx="5">
                  <c:v>'27(F)</c:v>
                </c:pt>
              </c:strCache>
            </c:strRef>
          </c:cat>
          <c:val>
            <c:numRef>
              <c:f>Sheet1!$D$4:$D$9</c:f>
              <c:numCache>
                <c:formatCode>General</c:formatCode>
                <c:ptCount val="6"/>
                <c:pt idx="0">
                  <c:v>9</c:v>
                </c:pt>
                <c:pt idx="1">
                  <c:v>10</c:v>
                </c:pt>
                <c:pt idx="2">
                  <c:v>14</c:v>
                </c:pt>
                <c:pt idx="3">
                  <c:v>18</c:v>
                </c:pt>
                <c:pt idx="4">
                  <c:v>30</c:v>
                </c:pt>
                <c:pt idx="5">
                  <c:v>49</c:v>
                </c:pt>
              </c:numCache>
            </c:numRef>
          </c:val>
          <c:extLst>
            <c:ext xmlns:c16="http://schemas.microsoft.com/office/drawing/2014/chart" uri="{C3380CC4-5D6E-409C-BE32-E72D297353CC}">
              <c16:uniqueId val="{00000002-6AD6-4DCC-B9BF-5A8919FBD392}"/>
            </c:ext>
          </c:extLst>
        </c:ser>
        <c:dLbls>
          <c:showLegendKey val="0"/>
          <c:showVal val="0"/>
          <c:showCatName val="0"/>
          <c:showSerName val="0"/>
          <c:showPercent val="0"/>
          <c:showBubbleSize val="0"/>
        </c:dLbls>
        <c:gapWidth val="82"/>
        <c:overlap val="100"/>
        <c:axId val="500120064"/>
        <c:axId val="306537712"/>
      </c:barChart>
      <c:lineChart>
        <c:grouping val="standard"/>
        <c:varyColors val="0"/>
        <c:ser>
          <c:idx val="3"/>
          <c:order val="3"/>
          <c:tx>
            <c:strRef>
              <c:f>Sheet1!$E$1</c:f>
              <c:strCache>
                <c:ptCount val="1"/>
                <c:pt idx="0">
                  <c:v>AMOLED 비중(우)</c:v>
                </c:pt>
              </c:strCache>
            </c:strRef>
          </c:tx>
          <c:spPr>
            <a:ln w="12700" cap="rnd">
              <a:solidFill>
                <a:schemeClr val="accent6"/>
              </a:solidFill>
              <a:round/>
            </a:ln>
            <a:effectLst/>
          </c:spPr>
          <c:marker>
            <c:symbol val="none"/>
          </c:marker>
          <c:cat>
            <c:strRef>
              <c:f>Sheet1!$A$4:$A$9</c:f>
              <c:strCache>
                <c:ptCount val="6"/>
                <c:pt idx="0">
                  <c:v>'22</c:v>
                </c:pt>
                <c:pt idx="1">
                  <c:v>'23(E)</c:v>
                </c:pt>
                <c:pt idx="2">
                  <c:v>'24(F)</c:v>
                </c:pt>
                <c:pt idx="3">
                  <c:v>'25(F)</c:v>
                </c:pt>
                <c:pt idx="4">
                  <c:v>'26(F)</c:v>
                </c:pt>
                <c:pt idx="5">
                  <c:v>'27(F)</c:v>
                </c:pt>
              </c:strCache>
            </c:strRef>
          </c:cat>
          <c:val>
            <c:numRef>
              <c:f>Sheet1!$E$4:$E$9</c:f>
              <c:numCache>
                <c:formatCode>0_);[Red]\(0\)</c:formatCode>
                <c:ptCount val="6"/>
                <c:pt idx="0">
                  <c:v>34.299999999999997</c:v>
                </c:pt>
                <c:pt idx="1">
                  <c:v>36.200000000000003</c:v>
                </c:pt>
                <c:pt idx="2">
                  <c:v>36.200000000000003</c:v>
                </c:pt>
                <c:pt idx="3">
                  <c:v>36.700000000000003</c:v>
                </c:pt>
                <c:pt idx="4">
                  <c:v>37</c:v>
                </c:pt>
                <c:pt idx="5">
                  <c:v>37.4</c:v>
                </c:pt>
              </c:numCache>
            </c:numRef>
          </c:val>
          <c:smooth val="1"/>
          <c:extLst>
            <c:ext xmlns:c16="http://schemas.microsoft.com/office/drawing/2014/chart" uri="{C3380CC4-5D6E-409C-BE32-E72D297353CC}">
              <c16:uniqueId val="{00000003-6AD6-4DCC-B9BF-5A8919FBD392}"/>
            </c:ext>
          </c:extLst>
        </c:ser>
        <c:dLbls>
          <c:showLegendKey val="0"/>
          <c:showVal val="0"/>
          <c:showCatName val="0"/>
          <c:showSerName val="0"/>
          <c:showPercent val="0"/>
          <c:showBubbleSize val="0"/>
        </c:dLbls>
        <c:marker val="1"/>
        <c:smooth val="0"/>
        <c:axId val="965199904"/>
        <c:axId val="965197408"/>
      </c:lineChart>
      <c:catAx>
        <c:axId val="500120064"/>
        <c:scaling>
          <c:orientation val="minMax"/>
        </c:scaling>
        <c:delete val="0"/>
        <c:axPos val="b"/>
        <c:numFmt formatCode="General" sourceLinked="1"/>
        <c:majorTickMark val="none"/>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lgn="ctr">
              <a:defRPr lang="en-US" altLang="ko-KR" sz="600" b="0" i="0" u="none" strike="noStrike" kern="1200" baseline="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306537712"/>
        <c:crosses val="autoZero"/>
        <c:auto val="1"/>
        <c:lblAlgn val="ctr"/>
        <c:lblOffset val="100"/>
        <c:noMultiLvlLbl val="0"/>
      </c:catAx>
      <c:valAx>
        <c:axId val="306537712"/>
        <c:scaling>
          <c:orientation val="minMax"/>
          <c:max val="2000"/>
          <c:min val="0"/>
        </c:scaling>
        <c:delete val="0"/>
        <c:axPos val="l"/>
        <c:numFmt formatCode="#,##0_);[Red]\(#,##0\)" sourceLinked="0"/>
        <c:majorTickMark val="none"/>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500" b="0" i="0" u="none" strike="noStrike" kern="1200" baseline="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500120064"/>
        <c:crosses val="autoZero"/>
        <c:crossBetween val="between"/>
        <c:majorUnit val="500"/>
      </c:valAx>
      <c:valAx>
        <c:axId val="965197408"/>
        <c:scaling>
          <c:orientation val="minMax"/>
          <c:max val="40"/>
          <c:min val="20"/>
        </c:scaling>
        <c:delete val="0"/>
        <c:axPos val="r"/>
        <c:numFmt formatCode="0_);[Red]\(0\)" sourceLinked="1"/>
        <c:majorTickMark val="none"/>
        <c:minorTickMark val="none"/>
        <c:tickLblPos val="high"/>
        <c:spPr>
          <a:noFill/>
          <a:ln w="3175">
            <a:solidFill>
              <a:srgbClr val="BFBFBF"/>
            </a:solidFill>
          </a:ln>
          <a:effectLst/>
        </c:spPr>
        <c:txPr>
          <a:bodyPr rot="-60000000" spcFirstLastPara="1" vertOverflow="ellipsis" vert="horz" wrap="square" anchor="ctr" anchorCtr="1"/>
          <a:lstStyle/>
          <a:p>
            <a:pPr algn="ctr">
              <a:defRPr lang="en-US" altLang="ko-KR" sz="500" b="0" i="0" u="none" strike="noStrike" kern="1200" baseline="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965199904"/>
        <c:crosses val="max"/>
        <c:crossBetween val="between"/>
        <c:majorUnit val="5"/>
      </c:valAx>
      <c:catAx>
        <c:axId val="965199904"/>
        <c:scaling>
          <c:orientation val="minMax"/>
        </c:scaling>
        <c:delete val="1"/>
        <c:axPos val="b"/>
        <c:numFmt formatCode="General" sourceLinked="1"/>
        <c:majorTickMark val="out"/>
        <c:minorTickMark val="none"/>
        <c:tickLblPos val="nextTo"/>
        <c:crossAx val="965197408"/>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50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4419899454370927E-2"/>
          <c:y val="0.32550086461371852"/>
          <c:w val="0.94835377512630115"/>
          <c:h val="0.50442131881126384"/>
        </c:manualLayout>
      </c:layout>
      <c:barChart>
        <c:barDir val="col"/>
        <c:grouping val="clustered"/>
        <c:varyColors val="0"/>
        <c:ser>
          <c:idx val="0"/>
          <c:order val="0"/>
          <c:tx>
            <c:strRef>
              <c:f>Sheet1!$B$1</c:f>
              <c:strCache>
                <c:ptCount val="1"/>
                <c:pt idx="0">
                  <c:v>IMF (’23.10월 전망)</c:v>
                </c:pt>
              </c:strCache>
            </c:strRef>
          </c:tx>
          <c:spPr>
            <a:solidFill>
              <a:schemeClr val="accent1"/>
            </a:solidFill>
            <a:ln w="19050">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800" b="0" i="0" u="none" strike="noStrike" kern="1200" baseline="0">
                    <a:ln>
                      <a:solidFill>
                        <a:schemeClr val="bg1">
                          <a:lumMod val="75000"/>
                          <a:alpha val="0"/>
                        </a:schemeClr>
                      </a:solidFill>
                    </a:ln>
                    <a:solidFill>
                      <a:schemeClr val="accent1"/>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'22</c:v>
                </c:pt>
                <c:pt idx="1">
                  <c:v>'23(E)</c:v>
                </c:pt>
                <c:pt idx="2">
                  <c:v>'24(F)</c:v>
                </c:pt>
                <c:pt idx="3">
                  <c:v>'25(F)</c:v>
                </c:pt>
              </c:strCache>
            </c:strRef>
          </c:cat>
          <c:val>
            <c:numRef>
              <c:f>Sheet1!$B$2:$B$5</c:f>
              <c:numCache>
                <c:formatCode>General</c:formatCode>
                <c:ptCount val="4"/>
                <c:pt idx="0">
                  <c:v>3.5</c:v>
                </c:pt>
                <c:pt idx="1">
                  <c:v>3</c:v>
                </c:pt>
                <c:pt idx="2">
                  <c:v>2.9</c:v>
                </c:pt>
                <c:pt idx="3">
                  <c:v>3.1</c:v>
                </c:pt>
              </c:numCache>
            </c:numRef>
          </c:val>
          <c:extLst>
            <c:ext xmlns:c16="http://schemas.microsoft.com/office/drawing/2014/chart" uri="{C3380CC4-5D6E-409C-BE32-E72D297353CC}">
              <c16:uniqueId val="{00000004-2B0F-4207-9D2E-A548210BEFAC}"/>
            </c:ext>
          </c:extLst>
        </c:ser>
        <c:ser>
          <c:idx val="1"/>
          <c:order val="1"/>
          <c:tx>
            <c:strRef>
              <c:f>Sheet1!$C$1</c:f>
              <c:strCache>
                <c:ptCount val="1"/>
                <c:pt idx="0">
                  <c:v>OECD(’23.11월 전망)</c:v>
                </c:pt>
              </c:strCache>
            </c:strRef>
          </c:tx>
          <c:spPr>
            <a:solidFill>
              <a:schemeClr val="accent4"/>
            </a:solidFill>
            <a:ln w="19050">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800" b="0" i="0" u="none" strike="noStrike" kern="1200" baseline="0">
                    <a:ln>
                      <a:solidFill>
                        <a:schemeClr val="bg1">
                          <a:lumMod val="75000"/>
                          <a:alpha val="0"/>
                        </a:schemeClr>
                      </a:solidFill>
                    </a:ln>
                    <a:solidFill>
                      <a:schemeClr val="accent4"/>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'22</c:v>
                </c:pt>
                <c:pt idx="1">
                  <c:v>'23(E)</c:v>
                </c:pt>
                <c:pt idx="2">
                  <c:v>'24(F)</c:v>
                </c:pt>
                <c:pt idx="3">
                  <c:v>'25(F)</c:v>
                </c:pt>
              </c:strCache>
            </c:strRef>
          </c:cat>
          <c:val>
            <c:numRef>
              <c:f>Sheet1!$C$2:$C$5</c:f>
              <c:numCache>
                <c:formatCode>General</c:formatCode>
                <c:ptCount val="4"/>
                <c:pt idx="0">
                  <c:v>3.3</c:v>
                </c:pt>
                <c:pt idx="1">
                  <c:v>2.9</c:v>
                </c:pt>
                <c:pt idx="2">
                  <c:v>2.7</c:v>
                </c:pt>
                <c:pt idx="3">
                  <c:v>3</c:v>
                </c:pt>
              </c:numCache>
            </c:numRef>
          </c:val>
          <c:extLst>
            <c:ext xmlns:c16="http://schemas.microsoft.com/office/drawing/2014/chart" uri="{C3380CC4-5D6E-409C-BE32-E72D297353CC}">
              <c16:uniqueId val="{00000008-2B0F-4207-9D2E-A548210BEFAC}"/>
            </c:ext>
          </c:extLst>
        </c:ser>
        <c:ser>
          <c:idx val="2"/>
          <c:order val="2"/>
          <c:tx>
            <c:strRef>
              <c:f>Sheet1!$D$1</c:f>
              <c:strCache>
                <c:ptCount val="1"/>
                <c:pt idx="0">
                  <c:v>한국은행('23.11월 전망)</c:v>
                </c:pt>
              </c:strCache>
            </c:strRef>
          </c:tx>
          <c:spPr>
            <a:solidFill>
              <a:schemeClr val="accent2"/>
            </a:solidFill>
            <a:ln w="19050">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800" b="0" i="0" u="none" strike="noStrike" kern="1200" baseline="0">
                    <a:ln>
                      <a:solidFill>
                        <a:schemeClr val="bg1">
                          <a:lumMod val="75000"/>
                          <a:alpha val="0"/>
                        </a:schemeClr>
                      </a:solidFill>
                    </a:ln>
                    <a:solidFill>
                      <a:schemeClr val="accent2"/>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'22</c:v>
                </c:pt>
                <c:pt idx="1">
                  <c:v>'23(E)</c:v>
                </c:pt>
                <c:pt idx="2">
                  <c:v>'24(F)</c:v>
                </c:pt>
                <c:pt idx="3">
                  <c:v>'25(F)</c:v>
                </c:pt>
              </c:strCache>
            </c:strRef>
          </c:cat>
          <c:val>
            <c:numRef>
              <c:f>Sheet1!$D$2:$D$5</c:f>
              <c:numCache>
                <c:formatCode>General</c:formatCode>
                <c:ptCount val="4"/>
                <c:pt idx="0">
                  <c:v>3.4</c:v>
                </c:pt>
                <c:pt idx="1">
                  <c:v>2.9</c:v>
                </c:pt>
                <c:pt idx="2">
                  <c:v>2.8</c:v>
                </c:pt>
                <c:pt idx="3">
                  <c:v>3</c:v>
                </c:pt>
              </c:numCache>
            </c:numRef>
          </c:val>
          <c:extLst>
            <c:ext xmlns:c16="http://schemas.microsoft.com/office/drawing/2014/chart" uri="{C3380CC4-5D6E-409C-BE32-E72D297353CC}">
              <c16:uniqueId val="{0000000C-2B0F-4207-9D2E-A548210BEFAC}"/>
            </c:ext>
          </c:extLst>
        </c:ser>
        <c:dLbls>
          <c:dLblPos val="outEnd"/>
          <c:showLegendKey val="0"/>
          <c:showVal val="1"/>
          <c:showCatName val="0"/>
          <c:showSerName val="0"/>
          <c:showPercent val="0"/>
          <c:showBubbleSize val="0"/>
        </c:dLbls>
        <c:gapWidth val="280"/>
        <c:axId val="1606606896"/>
        <c:axId val="37092048"/>
      </c:barChart>
      <c:catAx>
        <c:axId val="1606606896"/>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0" spcFirstLastPara="1" vertOverflow="ellipsis" wrap="square" anchor="ctr" anchorCtr="1"/>
          <a:lstStyle/>
          <a:p>
            <a:pPr algn="ctr">
              <a:defRPr lang="en-US" altLang="ko-KR" sz="8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crossAx val="37092048"/>
        <c:crosses val="autoZero"/>
        <c:auto val="1"/>
        <c:lblAlgn val="ctr"/>
        <c:lblOffset val="0"/>
        <c:noMultiLvlLbl val="0"/>
      </c:catAx>
      <c:valAx>
        <c:axId val="37092048"/>
        <c:scaling>
          <c:orientation val="minMax"/>
          <c:max val="5"/>
          <c:min val="0"/>
        </c:scaling>
        <c:delete val="1"/>
        <c:axPos val="l"/>
        <c:numFmt formatCode="#,##0_ " sourceLinked="0"/>
        <c:majorTickMark val="out"/>
        <c:minorTickMark val="none"/>
        <c:tickLblPos val="nextTo"/>
        <c:crossAx val="1606606896"/>
        <c:crosses val="autoZero"/>
        <c:crossBetween val="between"/>
      </c:valAx>
      <c:spPr>
        <a:noFill/>
        <a:ln>
          <a:noFill/>
        </a:ln>
        <a:effectLst/>
      </c:spPr>
    </c:plotArea>
    <c:legend>
      <c:legendPos val="r"/>
      <c:layout>
        <c:manualLayout>
          <c:xMode val="edge"/>
          <c:yMode val="edge"/>
          <c:x val="9.26685740792874E-2"/>
          <c:y val="2.5785590277777774E-2"/>
          <c:w val="0.83056006452991193"/>
          <c:h val="0.26923153952454393"/>
        </c:manualLayout>
      </c:layout>
      <c:overlay val="0"/>
      <c:spPr>
        <a:noFill/>
        <a:ln>
          <a:noFill/>
        </a:ln>
        <a:effectLst/>
      </c:spPr>
      <c:txPr>
        <a:bodyPr rot="0" spcFirstLastPara="1" vertOverflow="ellipsis" vert="horz" wrap="square" anchor="ctr" anchorCtr="1"/>
        <a:lstStyle/>
        <a:p>
          <a:pPr algn="ctr">
            <a:defRPr lang="en-US" altLang="ko-KR" sz="800" b="0" i="0" u="none" strike="noStrike" kern="1200" baseline="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0" vert="horz"/>
    <a:lstStyle/>
    <a:p>
      <a:pPr algn="ctr">
        <a:defRPr lang="en-US" altLang="ko-KR" sz="8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1261372348888"/>
          <c:y val="0.20227085135927489"/>
          <c:w val="0.8547938754270018"/>
          <c:h val="0.66554315807496678"/>
        </c:manualLayout>
      </c:layout>
      <c:barChart>
        <c:barDir val="col"/>
        <c:grouping val="stacked"/>
        <c:varyColors val="0"/>
        <c:ser>
          <c:idx val="0"/>
          <c:order val="0"/>
          <c:tx>
            <c:strRef>
              <c:f>Sheet1!$B$1</c:f>
              <c:strCache>
                <c:ptCount val="1"/>
                <c:pt idx="0">
                  <c:v>Apple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gradFill>
                      <a:gsLst>
                        <a:gs pos="0">
                          <a:schemeClr val="bg1"/>
                        </a:gs>
                        <a:gs pos="100000">
                          <a:schemeClr val="bg1"/>
                        </a:gs>
                      </a:gsLst>
                      <a:lin ang="5400000" scaled="1"/>
                    </a:gradFill>
                    <a:latin typeface="+mn-ea"/>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'21.1Q</c:v>
                </c:pt>
                <c:pt idx="1">
                  <c:v>'21.2Q</c:v>
                </c:pt>
                <c:pt idx="2">
                  <c:v>'21.3Q</c:v>
                </c:pt>
                <c:pt idx="3">
                  <c:v>'21.4Q</c:v>
                </c:pt>
                <c:pt idx="4">
                  <c:v>'22.1Q</c:v>
                </c:pt>
                <c:pt idx="5">
                  <c:v>'22.2Q</c:v>
                </c:pt>
                <c:pt idx="6">
                  <c:v>'22.3Q</c:v>
                </c:pt>
                <c:pt idx="7">
                  <c:v>'22.4Q</c:v>
                </c:pt>
                <c:pt idx="8">
                  <c:v>'23.1Q</c:v>
                </c:pt>
                <c:pt idx="9">
                  <c:v>'23.2Q</c:v>
                </c:pt>
                <c:pt idx="10">
                  <c:v>'23.3Q</c:v>
                </c:pt>
              </c:strCache>
            </c:strRef>
          </c:cat>
          <c:val>
            <c:numRef>
              <c:f>Sheet1!$B$2:$B$12</c:f>
              <c:numCache>
                <c:formatCode>_(* #,##0_);_(* \(#,##0\);_(* "-"_);_(@_)</c:formatCode>
                <c:ptCount val="11"/>
                <c:pt idx="0">
                  <c:v>55.2</c:v>
                </c:pt>
                <c:pt idx="1">
                  <c:v>44.4</c:v>
                </c:pt>
                <c:pt idx="2">
                  <c:v>50.4</c:v>
                </c:pt>
                <c:pt idx="3">
                  <c:v>84.9</c:v>
                </c:pt>
                <c:pt idx="4">
                  <c:v>56.5</c:v>
                </c:pt>
                <c:pt idx="5">
                  <c:v>44.6</c:v>
                </c:pt>
                <c:pt idx="6">
                  <c:v>51.9</c:v>
                </c:pt>
                <c:pt idx="7">
                  <c:v>72.3</c:v>
                </c:pt>
                <c:pt idx="8">
                  <c:v>55.2</c:v>
                </c:pt>
                <c:pt idx="9">
                  <c:v>42.5</c:v>
                </c:pt>
                <c:pt idx="10">
                  <c:v>53.6</c:v>
                </c:pt>
              </c:numCache>
            </c:numRef>
          </c:val>
          <c:extLst>
            <c:ext xmlns:c16="http://schemas.microsoft.com/office/drawing/2014/chart" uri="{C3380CC4-5D6E-409C-BE32-E72D297353CC}">
              <c16:uniqueId val="{00000001-0296-4CF5-B998-9F0D5E5C24E2}"/>
            </c:ext>
          </c:extLst>
        </c:ser>
        <c:ser>
          <c:idx val="1"/>
          <c:order val="1"/>
          <c:tx>
            <c:strRef>
              <c:f>Sheet1!$C$1</c:f>
              <c:strCache>
                <c:ptCount val="1"/>
                <c:pt idx="0">
                  <c:v>Samsung</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gradFill>
                      <a:gsLst>
                        <a:gs pos="0">
                          <a:schemeClr val="bg1"/>
                        </a:gs>
                        <a:gs pos="100000">
                          <a:schemeClr val="bg1"/>
                        </a:gs>
                      </a:gsLst>
                      <a:lin ang="5400000" scaled="1"/>
                    </a:gradFill>
                    <a:latin typeface="+mn-ea"/>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'21.1Q</c:v>
                </c:pt>
                <c:pt idx="1">
                  <c:v>'21.2Q</c:v>
                </c:pt>
                <c:pt idx="2">
                  <c:v>'21.3Q</c:v>
                </c:pt>
                <c:pt idx="3">
                  <c:v>'21.4Q</c:v>
                </c:pt>
                <c:pt idx="4">
                  <c:v>'22.1Q</c:v>
                </c:pt>
                <c:pt idx="5">
                  <c:v>'22.2Q</c:v>
                </c:pt>
                <c:pt idx="6">
                  <c:v>'22.3Q</c:v>
                </c:pt>
                <c:pt idx="7">
                  <c:v>'22.4Q</c:v>
                </c:pt>
                <c:pt idx="8">
                  <c:v>'23.1Q</c:v>
                </c:pt>
                <c:pt idx="9">
                  <c:v>'23.2Q</c:v>
                </c:pt>
                <c:pt idx="10">
                  <c:v>'23.3Q</c:v>
                </c:pt>
              </c:strCache>
            </c:strRef>
          </c:cat>
          <c:val>
            <c:numRef>
              <c:f>Sheet1!$C$2:$C$12</c:f>
              <c:numCache>
                <c:formatCode>_(* #,##0_);_(* \(#,##0\);_(* "-"_);_(@_)</c:formatCode>
                <c:ptCount val="11"/>
                <c:pt idx="0">
                  <c:v>75.3</c:v>
                </c:pt>
                <c:pt idx="1">
                  <c:v>59.1</c:v>
                </c:pt>
                <c:pt idx="2">
                  <c:v>69</c:v>
                </c:pt>
                <c:pt idx="3">
                  <c:v>68.900000000000006</c:v>
                </c:pt>
                <c:pt idx="4">
                  <c:v>73.599999999999994</c:v>
                </c:pt>
                <c:pt idx="5">
                  <c:v>62.4</c:v>
                </c:pt>
                <c:pt idx="6">
                  <c:v>64</c:v>
                </c:pt>
                <c:pt idx="7">
                  <c:v>58.2</c:v>
                </c:pt>
                <c:pt idx="8">
                  <c:v>60.5</c:v>
                </c:pt>
                <c:pt idx="9">
                  <c:v>53.5</c:v>
                </c:pt>
                <c:pt idx="10">
                  <c:v>59.5</c:v>
                </c:pt>
              </c:numCache>
            </c:numRef>
          </c:val>
          <c:extLst>
            <c:ext xmlns:c16="http://schemas.microsoft.com/office/drawing/2014/chart" uri="{C3380CC4-5D6E-409C-BE32-E72D297353CC}">
              <c16:uniqueId val="{00000008-0296-4CF5-B998-9F0D5E5C24E2}"/>
            </c:ext>
          </c:extLst>
        </c:ser>
        <c:ser>
          <c:idx val="2"/>
          <c:order val="2"/>
          <c:tx>
            <c:strRef>
              <c:f>Sheet1!$D$1</c:f>
              <c:strCache>
                <c:ptCount val="1"/>
                <c:pt idx="0">
                  <c:v>기타</c:v>
                </c:pt>
              </c:strCache>
            </c:strRef>
          </c:tx>
          <c:spPr>
            <a:solidFill>
              <a:schemeClr val="accent4"/>
            </a:solidFill>
            <a:ln>
              <a:noFill/>
            </a:ln>
            <a:effectLst/>
          </c:spPr>
          <c:invertIfNegative val="0"/>
          <c:cat>
            <c:strRef>
              <c:f>Sheet1!$A$2:$A$12</c:f>
              <c:strCache>
                <c:ptCount val="11"/>
                <c:pt idx="0">
                  <c:v>'21.1Q</c:v>
                </c:pt>
                <c:pt idx="1">
                  <c:v>'21.2Q</c:v>
                </c:pt>
                <c:pt idx="2">
                  <c:v>'21.3Q</c:v>
                </c:pt>
                <c:pt idx="3">
                  <c:v>'21.4Q</c:v>
                </c:pt>
                <c:pt idx="4">
                  <c:v>'22.1Q</c:v>
                </c:pt>
                <c:pt idx="5">
                  <c:v>'22.2Q</c:v>
                </c:pt>
                <c:pt idx="6">
                  <c:v>'22.3Q</c:v>
                </c:pt>
                <c:pt idx="7">
                  <c:v>'22.4Q</c:v>
                </c:pt>
                <c:pt idx="8">
                  <c:v>'23.1Q</c:v>
                </c:pt>
                <c:pt idx="9">
                  <c:v>'23.2Q</c:v>
                </c:pt>
                <c:pt idx="10">
                  <c:v>'23.3Q</c:v>
                </c:pt>
              </c:strCache>
            </c:strRef>
          </c:cat>
          <c:val>
            <c:numRef>
              <c:f>Sheet1!$D$2:$D$12</c:f>
              <c:numCache>
                <c:formatCode>General</c:formatCode>
                <c:ptCount val="11"/>
                <c:pt idx="0">
                  <c:v>215.1</c:v>
                </c:pt>
                <c:pt idx="1">
                  <c:v>209.9</c:v>
                </c:pt>
                <c:pt idx="2">
                  <c:v>211.89999999999998</c:v>
                </c:pt>
                <c:pt idx="3">
                  <c:v>208.6</c:v>
                </c:pt>
                <c:pt idx="4">
                  <c:v>184</c:v>
                </c:pt>
                <c:pt idx="5">
                  <c:v>178.9</c:v>
                </c:pt>
                <c:pt idx="6">
                  <c:v>185.8</c:v>
                </c:pt>
                <c:pt idx="7">
                  <c:v>169.7</c:v>
                </c:pt>
                <c:pt idx="8">
                  <c:v>152.9</c:v>
                </c:pt>
                <c:pt idx="9">
                  <c:v>169.3</c:v>
                </c:pt>
                <c:pt idx="10" formatCode="_(* #,##0_);_(* \(#,##0\);_(* &quot;-&quot;_);_(@_)">
                  <c:v>189.70000000000002</c:v>
                </c:pt>
              </c:numCache>
            </c:numRef>
          </c:val>
          <c:extLst>
            <c:ext xmlns:c16="http://schemas.microsoft.com/office/drawing/2014/chart" uri="{C3380CC4-5D6E-409C-BE32-E72D297353CC}">
              <c16:uniqueId val="{00000009-0296-4CF5-B998-9F0D5E5C24E2}"/>
            </c:ext>
          </c:extLst>
        </c:ser>
        <c:dLbls>
          <c:showLegendKey val="0"/>
          <c:showVal val="0"/>
          <c:showCatName val="0"/>
          <c:showSerName val="0"/>
          <c:showPercent val="0"/>
          <c:showBubbleSize val="0"/>
        </c:dLbls>
        <c:gapWidth val="50"/>
        <c:overlap val="100"/>
        <c:axId val="538710144"/>
        <c:axId val="538714064"/>
      </c:barChart>
      <c:catAx>
        <c:axId val="538710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ko-KR" altLang="en-US" sz="800" b="1" i="0" u="none" strike="noStrike" kern="1200" baseline="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538714064"/>
        <c:crosses val="autoZero"/>
        <c:auto val="1"/>
        <c:lblAlgn val="ctr"/>
        <c:lblOffset val="100"/>
        <c:noMultiLvlLbl val="0"/>
      </c:catAx>
      <c:valAx>
        <c:axId val="538714064"/>
        <c:scaling>
          <c:orientation val="minMax"/>
          <c:max val="450"/>
          <c:min val="0"/>
        </c:scaling>
        <c:delete val="0"/>
        <c:axPos val="l"/>
        <c:numFmt formatCode="#,##0_ " sourceLinked="0"/>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ko-KR" altLang="en-US" sz="800" b="0" i="0" u="none" strike="noStrike" kern="1200" baseline="0">
                <a:ln>
                  <a:solidFill>
                    <a:schemeClr val="bg1">
                      <a:lumMod val="75000"/>
                      <a:alpha val="0"/>
                    </a:scheme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538710144"/>
        <c:crosses val="autoZero"/>
        <c:crossBetween val="between"/>
        <c:majorUnit val="100"/>
      </c:valAx>
      <c:spPr>
        <a:noFill/>
        <a:ln>
          <a:noFill/>
        </a:ln>
        <a:effectLst/>
      </c:spPr>
    </c:plotArea>
    <c:legend>
      <c:legendPos val="r"/>
      <c:layout>
        <c:manualLayout>
          <c:xMode val="edge"/>
          <c:yMode val="edge"/>
          <c:x val="0.2485857577024789"/>
          <c:y val="4.5698083807638817E-2"/>
          <c:w val="0.50196768614224119"/>
          <c:h val="0.11086391529104166"/>
        </c:manualLayout>
      </c:layout>
      <c:overlay val="0"/>
      <c:spPr>
        <a:noFill/>
        <a:ln>
          <a:noFill/>
        </a:ln>
        <a:effectLst/>
      </c:spPr>
      <c:txPr>
        <a:bodyPr rot="0" spcFirstLastPara="1" vertOverflow="ellipsis" vert="horz" wrap="square" anchor="ctr" anchorCtr="1"/>
        <a:lstStyle/>
        <a:p>
          <a:pPr algn="ctr">
            <a:defRPr lang="en-US" altLang="ko-KR" sz="800" b="0" i="0" u="none" strike="noStrike" kern="1200" baseline="0">
              <a:ln>
                <a:solidFill>
                  <a:schemeClr val="bg1">
                    <a:lumMod val="75000"/>
                    <a:alpha val="0"/>
                  </a:schemeClr>
                </a:solidFill>
              </a:ln>
              <a:solidFill>
                <a:srgbClr val="404040"/>
              </a:solidFill>
              <a:latin typeface="KoPub돋움체 Medium" panose="02020603020101020101" pitchFamily="18" charset="-127"/>
              <a:ea typeface="KoPub돋움체 Medium" panose="02020603020101020101" pitchFamily="18" charset="-127"/>
              <a:cs typeface="+mn-cs"/>
            </a:defRPr>
          </a:pPr>
          <a:endParaRPr lang="ko-KR"/>
        </a:p>
      </c:txPr>
    </c:legend>
    <c:plotVisOnly val="1"/>
    <c:dispBlanksAs val="gap"/>
    <c:showDLblsOverMax val="0"/>
  </c:chart>
  <c:spPr>
    <a:noFill/>
    <a:ln>
      <a:noFill/>
    </a:ln>
    <a:effectLst/>
  </c:spPr>
  <c:txPr>
    <a:bodyPr/>
    <a:lstStyle/>
    <a:p>
      <a:pPr>
        <a:defRPr sz="1000">
          <a:solidFill>
            <a:schemeClr val="tx1">
              <a:lumMod val="65000"/>
              <a:lumOff val="35000"/>
            </a:schemeClr>
          </a:solidFill>
          <a:latin typeface="+mn-ea"/>
          <a:ea typeface="+mn-ea"/>
        </a:defRPr>
      </a:pPr>
      <a:endParaRPr lang="ko-KR"/>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7398994162336969"/>
          <c:y val="4.8002332007355132E-2"/>
          <c:w val="0.27087981970368391"/>
          <c:h val="0.93998849513481642"/>
        </c:manualLayout>
      </c:layout>
      <c:pieChart>
        <c:varyColors val="1"/>
        <c:ser>
          <c:idx val="0"/>
          <c:order val="0"/>
          <c:tx>
            <c:strRef>
              <c:f>Sheet1!$B$1</c:f>
              <c:strCache>
                <c:ptCount val="1"/>
                <c:pt idx="0">
                  <c:v>Column1</c:v>
                </c:pt>
              </c:strCache>
            </c:strRef>
          </c:tx>
          <c:dPt>
            <c:idx val="0"/>
            <c:bubble3D val="0"/>
            <c:spPr>
              <a:solidFill>
                <a:srgbClr val="00B0F0"/>
              </a:solidFill>
            </c:spPr>
            <c:extLst>
              <c:ext xmlns:c16="http://schemas.microsoft.com/office/drawing/2014/chart" uri="{C3380CC4-5D6E-409C-BE32-E72D297353CC}">
                <c16:uniqueId val="{00000002-4312-43AA-8EE8-F71EA782C18A}"/>
              </c:ext>
            </c:extLst>
          </c:dPt>
          <c:dPt>
            <c:idx val="1"/>
            <c:bubble3D val="0"/>
            <c:spPr>
              <a:solidFill>
                <a:srgbClr val="1E49E2"/>
              </a:solidFill>
            </c:spPr>
            <c:extLst>
              <c:ext xmlns:c16="http://schemas.microsoft.com/office/drawing/2014/chart" uri="{C3380CC4-5D6E-409C-BE32-E72D297353CC}">
                <c16:uniqueId val="{00000003-4312-43AA-8EE8-F71EA782C18A}"/>
              </c:ext>
            </c:extLst>
          </c:dPt>
          <c:dPt>
            <c:idx val="2"/>
            <c:bubble3D val="0"/>
            <c:spPr>
              <a:solidFill>
                <a:schemeClr val="bg1">
                  <a:lumMod val="65000"/>
                </a:schemeClr>
              </a:solidFill>
            </c:spPr>
            <c:extLst>
              <c:ext xmlns:c16="http://schemas.microsoft.com/office/drawing/2014/chart" uri="{C3380CC4-5D6E-409C-BE32-E72D297353CC}">
                <c16:uniqueId val="{00000004-4312-43AA-8EE8-F71EA782C18A}"/>
              </c:ext>
            </c:extLst>
          </c:dPt>
          <c:dLbls>
            <c:dLbl>
              <c:idx val="0"/>
              <c:layout>
                <c:manualLayout>
                  <c:x val="-0.1086712664883549"/>
                  <c:y val="0.1074602067993975"/>
                </c:manualLayout>
              </c:layout>
              <c:tx>
                <c:rich>
                  <a:bodyPr wrap="square" lIns="38100" tIns="19050" rIns="38100" bIns="19050" anchor="ctr" anchorCtr="0">
                    <a:noAutofit/>
                  </a:bodyPr>
                  <a:lstStyle/>
                  <a:p>
                    <a:pPr algn="l">
                      <a:defRPr sz="800" b="1">
                        <a:gradFill>
                          <a:gsLst>
                            <a:gs pos="0">
                              <a:schemeClr val="bg1"/>
                            </a:gs>
                            <a:gs pos="100000">
                              <a:schemeClr val="bg1"/>
                            </a:gs>
                          </a:gsLst>
                          <a:lin ang="5400000" scaled="1"/>
                        </a:gradFill>
                      </a:defRPr>
                    </a:pPr>
                    <a:fld id="{94A78A0F-71C6-47C3-AF45-ED93AD969BE0}" type="PERCENTAGE">
                      <a:rPr lang="en-US" altLang="ko-KR" sz="800" baseline="0" smtClean="0">
                        <a:gradFill>
                          <a:gsLst>
                            <a:gs pos="0">
                              <a:schemeClr val="bg1"/>
                            </a:gs>
                            <a:gs pos="100000">
                              <a:schemeClr val="bg1"/>
                            </a:gs>
                          </a:gsLst>
                          <a:lin ang="5400000" scaled="1"/>
                        </a:gradFill>
                      </a:rPr>
                      <a:pPr algn="l">
                        <a:defRPr sz="800" b="1">
                          <a:gradFill>
                            <a:gsLst>
                              <a:gs pos="0">
                                <a:schemeClr val="bg1"/>
                              </a:gs>
                              <a:gs pos="100000">
                                <a:schemeClr val="bg1"/>
                              </a:gs>
                            </a:gsLst>
                            <a:lin ang="5400000" scaled="1"/>
                          </a:gradFill>
                        </a:defRPr>
                      </a:pPr>
                      <a:t>[백분율]</a:t>
                    </a:fld>
                    <a:endParaRPr lang="ko-KR" altLang="en-US"/>
                  </a:p>
                </c:rich>
              </c:tx>
              <c:spPr>
                <a:noFill/>
                <a:ln>
                  <a:noFill/>
                </a:ln>
                <a:effectLst/>
              </c:spPr>
              <c:dLblPos val="bestFit"/>
              <c:showLegendKey val="0"/>
              <c:showVal val="0"/>
              <c:showCatName val="1"/>
              <c:showSerName val="0"/>
              <c:showPercent val="1"/>
              <c:showBubbleSize val="0"/>
              <c:extLst>
                <c:ext xmlns:c15="http://schemas.microsoft.com/office/drawing/2012/chart" uri="{CE6537A1-D6FC-4f65-9D91-7224C49458BB}">
                  <c15:layout>
                    <c:manualLayout>
                      <c:w val="0.12238193766157773"/>
                      <c:h val="0.73478020590984439"/>
                    </c:manualLayout>
                  </c15:layout>
                  <c15:dlblFieldTable/>
                  <c15:showDataLabelsRange val="0"/>
                </c:ext>
                <c:ext xmlns:c16="http://schemas.microsoft.com/office/drawing/2014/chart" uri="{C3380CC4-5D6E-409C-BE32-E72D297353CC}">
                  <c16:uniqueId val="{00000002-4312-43AA-8EE8-F71EA782C18A}"/>
                </c:ext>
              </c:extLst>
            </c:dLbl>
            <c:dLbl>
              <c:idx val="1"/>
              <c:layout>
                <c:manualLayout>
                  <c:x val="0.10560659962195522"/>
                  <c:y val="-4.9045306779779371E-4"/>
                </c:manualLayout>
              </c:layout>
              <c:tx>
                <c:rich>
                  <a:bodyPr wrap="square" lIns="38100" tIns="19050" rIns="38100" bIns="19050" anchor="ctr" anchorCtr="0">
                    <a:noAutofit/>
                  </a:bodyPr>
                  <a:lstStyle/>
                  <a:p>
                    <a:pPr algn="l">
                      <a:defRPr sz="800" b="1">
                        <a:gradFill>
                          <a:gsLst>
                            <a:gs pos="0">
                              <a:schemeClr val="bg1"/>
                            </a:gs>
                            <a:gs pos="100000">
                              <a:schemeClr val="bg1"/>
                            </a:gs>
                          </a:gsLst>
                          <a:lin ang="5400000" scaled="1"/>
                        </a:gradFill>
                      </a:defRPr>
                    </a:pPr>
                    <a:fld id="{C82CA18D-8AE0-45A1-991A-5568B66B8BE0}" type="PERCENTAGE">
                      <a:rPr lang="en-US" altLang="ko-KR" baseline="0" smtClean="0">
                        <a:gradFill>
                          <a:gsLst>
                            <a:gs pos="0">
                              <a:schemeClr val="bg1"/>
                            </a:gs>
                            <a:gs pos="100000">
                              <a:schemeClr val="bg1"/>
                            </a:gs>
                          </a:gsLst>
                          <a:lin ang="5400000" scaled="1"/>
                        </a:gradFill>
                      </a:rPr>
                      <a:pPr algn="l">
                        <a:defRPr sz="800" b="1">
                          <a:gradFill>
                            <a:gsLst>
                              <a:gs pos="0">
                                <a:schemeClr val="bg1"/>
                              </a:gs>
                              <a:gs pos="100000">
                                <a:schemeClr val="bg1"/>
                              </a:gs>
                            </a:gsLst>
                            <a:lin ang="5400000" scaled="1"/>
                          </a:gradFill>
                        </a:defRPr>
                      </a:pPr>
                      <a:t>[백분율]</a:t>
                    </a:fld>
                    <a:endParaRPr lang="ko-KR" altLang="en-US"/>
                  </a:p>
                </c:rich>
              </c:tx>
              <c:spPr>
                <a:noFill/>
                <a:ln>
                  <a:noFill/>
                </a:ln>
                <a:effectLst/>
              </c:spPr>
              <c:dLblPos val="bestFit"/>
              <c:showLegendKey val="0"/>
              <c:showVal val="0"/>
              <c:showCatName val="1"/>
              <c:showSerName val="0"/>
              <c:showPercent val="1"/>
              <c:showBubbleSize val="0"/>
              <c:extLst>
                <c:ext xmlns:c15="http://schemas.microsoft.com/office/drawing/2012/chart" uri="{CE6537A1-D6FC-4f65-9D91-7224C49458BB}">
                  <c15:layout>
                    <c:manualLayout>
                      <c:w val="0.11832552607186683"/>
                      <c:h val="0.54560536902983126"/>
                    </c:manualLayout>
                  </c15:layout>
                  <c15:dlblFieldTable/>
                  <c15:showDataLabelsRange val="0"/>
                </c:ext>
                <c:ext xmlns:c16="http://schemas.microsoft.com/office/drawing/2014/chart" uri="{C3380CC4-5D6E-409C-BE32-E72D297353CC}">
                  <c16:uniqueId val="{00000003-4312-43AA-8EE8-F71EA782C18A}"/>
                </c:ext>
              </c:extLst>
            </c:dLbl>
            <c:dLbl>
              <c:idx val="2"/>
              <c:layout>
                <c:manualLayout>
                  <c:x val="7.7071820204507022E-2"/>
                  <c:y val="4.2593493655144435E-2"/>
                </c:manualLayout>
              </c:layout>
              <c:tx>
                <c:rich>
                  <a:bodyPr wrap="square" lIns="38100" tIns="19050" rIns="38100" bIns="19050" anchor="ctr" anchorCtr="0">
                    <a:spAutoFit/>
                  </a:bodyPr>
                  <a:lstStyle/>
                  <a:p>
                    <a:pPr algn="l">
                      <a:defRPr sz="800" b="1">
                        <a:gradFill>
                          <a:gsLst>
                            <a:gs pos="0">
                              <a:schemeClr val="tx1">
                                <a:lumMod val="85000"/>
                                <a:lumOff val="15000"/>
                              </a:schemeClr>
                            </a:gs>
                            <a:gs pos="100000">
                              <a:schemeClr val="tx1">
                                <a:lumMod val="85000"/>
                                <a:lumOff val="15000"/>
                              </a:schemeClr>
                            </a:gs>
                          </a:gsLst>
                          <a:lin ang="5400000" scaled="1"/>
                        </a:gradFill>
                      </a:defRPr>
                    </a:pPr>
                    <a:r>
                      <a:rPr lang="en-US" altLang="ko-KR" baseline="0"/>
                      <a:t>
</a:t>
                    </a:r>
                    <a:fld id="{4145DF72-1414-44EC-A277-9A2A5645F4EE}" type="PERCENTAGE">
                      <a:rPr lang="en-US" altLang="ko-KR" baseline="0">
                        <a:gradFill>
                          <a:gsLst>
                            <a:gs pos="0">
                              <a:schemeClr val="bg1"/>
                            </a:gs>
                            <a:gs pos="100000">
                              <a:schemeClr val="bg1"/>
                            </a:gs>
                          </a:gsLst>
                          <a:lin ang="5400000" scaled="1"/>
                        </a:gradFill>
                      </a:rPr>
                      <a:pPr algn="l">
                        <a:defRPr sz="800" b="1">
                          <a:gradFill>
                            <a:gsLst>
                              <a:gs pos="0">
                                <a:schemeClr val="tx1">
                                  <a:lumMod val="85000"/>
                                  <a:lumOff val="15000"/>
                                </a:schemeClr>
                              </a:gs>
                              <a:gs pos="100000">
                                <a:schemeClr val="tx1">
                                  <a:lumMod val="85000"/>
                                  <a:lumOff val="15000"/>
                                </a:schemeClr>
                              </a:gs>
                            </a:gsLst>
                            <a:lin ang="5400000" scaled="1"/>
                          </a:gradFill>
                        </a:defRPr>
                      </a:pPr>
                      <a:t>[백분율]</a:t>
                    </a:fld>
                    <a:endParaRPr lang="en-US" altLang="ko-KR" baseline="0"/>
                  </a:p>
                </c:rich>
              </c:tx>
              <c:spPr>
                <a:noFill/>
                <a:ln>
                  <a:noFill/>
                </a:ln>
                <a:effectLst/>
              </c:sp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4312-43AA-8EE8-F71EA782C18A}"/>
                </c:ext>
              </c:extLst>
            </c:dLbl>
            <c:spPr>
              <a:solidFill>
                <a:srgbClr val="FFFFFF"/>
              </a:solidFill>
              <a:ln>
                <a:solidFill>
                  <a:srgbClr val="000000">
                    <a:lumMod val="65000"/>
                    <a:lumOff val="35000"/>
                  </a:srgbClr>
                </a:solidFill>
              </a:ln>
              <a:effectLst/>
            </c:spPr>
            <c:txPr>
              <a:bodyPr wrap="square" lIns="38100" tIns="19050" rIns="38100" bIns="19050" anchor="ctr" anchorCtr="0">
                <a:spAutoFit/>
              </a:bodyPr>
              <a:lstStyle/>
              <a:p>
                <a:pPr algn="l">
                  <a:defRPr b="1">
                    <a:gradFill>
                      <a:gsLst>
                        <a:gs pos="0">
                          <a:schemeClr val="bg1"/>
                        </a:gs>
                        <a:gs pos="100000">
                          <a:schemeClr val="bg1"/>
                        </a:gs>
                      </a:gsLst>
                      <a:lin ang="5400000" scaled="1"/>
                    </a:gradFill>
                  </a:defRPr>
                </a:pPr>
                <a:endParaRPr lang="ko-KR"/>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c15:spPr>
              </c:ext>
            </c:extLst>
          </c:dLbls>
          <c:cat>
            <c:strRef>
              <c:f>Sheet1!$A$2:$A$4</c:f>
              <c:strCache>
                <c:ptCount val="3"/>
                <c:pt idx="0">
                  <c:v>갤럭시 Z 폴드</c:v>
                </c:pt>
                <c:pt idx="1">
                  <c:v>갤럭시 Z 플립</c:v>
                </c:pt>
                <c:pt idx="2">
                  <c:v>기타</c:v>
                </c:pt>
              </c:strCache>
            </c:strRef>
          </c:cat>
          <c:val>
            <c:numRef>
              <c:f>Sheet1!$B$2:$B$4</c:f>
              <c:numCache>
                <c:formatCode>General</c:formatCode>
                <c:ptCount val="3"/>
                <c:pt idx="0">
                  <c:v>0.30199999999999999</c:v>
                </c:pt>
                <c:pt idx="1">
                  <c:v>0.3115</c:v>
                </c:pt>
                <c:pt idx="2">
                  <c:v>0.16170000000000001</c:v>
                </c:pt>
              </c:numCache>
            </c:numRef>
          </c:val>
          <c:extLst>
            <c:ext xmlns:c16="http://schemas.microsoft.com/office/drawing/2014/chart" uri="{C3380CC4-5D6E-409C-BE32-E72D297353CC}">
              <c16:uniqueId val="{00000000-4312-43AA-8EE8-F71EA782C18A}"/>
            </c:ext>
          </c:extLst>
        </c:ser>
        <c:dLbls>
          <c:showLegendKey val="0"/>
          <c:showVal val="0"/>
          <c:showCatName val="1"/>
          <c:showSerName val="0"/>
          <c:showPercent val="1"/>
          <c:showBubbleSize val="0"/>
          <c:showLeaderLines val="0"/>
        </c:dLbls>
        <c:firstSliceAng val="0"/>
      </c:pieChart>
    </c:plotArea>
    <c:legend>
      <c:legendPos val="r"/>
      <c:layout>
        <c:manualLayout>
          <c:xMode val="edge"/>
          <c:yMode val="edge"/>
          <c:x val="0.27319484893220564"/>
          <c:y val="0.19592408562368452"/>
          <c:w val="0.23192293712306511"/>
          <c:h val="0.59407444024619083"/>
        </c:manualLayout>
      </c:layout>
      <c:overlay val="0"/>
      <c:txPr>
        <a:bodyPr/>
        <a:lstStyle/>
        <a:p>
          <a:pPr algn="ctr">
            <a:defRPr lang="en-US" altLang="ko-KR" sz="800" b="0" i="0" u="none" strike="noStrike" kern="1200" baseline="0">
              <a:ln>
                <a:solidFill>
                  <a:schemeClr val="bg1">
                    <a:lumMod val="75000"/>
                    <a:alpha val="0"/>
                  </a:schemeClr>
                </a:solidFill>
              </a:ln>
              <a:solidFill>
                <a:srgbClr val="404040"/>
              </a:solidFill>
              <a:latin typeface="KoPub돋움체 Medium" panose="02020603020101020101" pitchFamily="18" charset="-127"/>
              <a:ea typeface="KoPub돋움체 Mediu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txPr>
    <a:bodyPr/>
    <a:lstStyle/>
    <a:p>
      <a:pPr>
        <a:defRPr sz="1800"/>
      </a:pPr>
      <a:endParaRPr lang="ko-KR"/>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357442280507828"/>
          <c:y val="0.22578167759301965"/>
          <c:w val="0.70916165755919858"/>
          <c:h val="0.59156669809290441"/>
        </c:manualLayout>
      </c:layout>
      <c:barChart>
        <c:barDir val="col"/>
        <c:grouping val="clustered"/>
        <c:varyColors val="0"/>
        <c:ser>
          <c:idx val="0"/>
          <c:order val="0"/>
          <c:tx>
            <c:strRef>
              <c:f>Sheet1!$B$1</c:f>
              <c:strCache>
                <c:ptCount val="1"/>
                <c:pt idx="0">
                  <c:v>생산량(좌)</c:v>
                </c:pt>
              </c:strCache>
            </c:strRef>
          </c:tx>
          <c:spPr>
            <a:solidFill>
              <a:srgbClr val="CAF2FF"/>
            </a:solidFill>
            <a:ln>
              <a:noFill/>
            </a:ln>
            <a:effectLst/>
          </c:spPr>
          <c:invertIfNegative val="0"/>
          <c:dLbls>
            <c:numFmt formatCode="#,##0_);[Red]\(#,##0\)" sourceLinked="0"/>
            <c:spPr>
              <a:noFill/>
              <a:ln>
                <a:noFill/>
              </a:ln>
              <a:effectLst/>
            </c:spPr>
            <c:txPr>
              <a:bodyPr rot="0" spcFirstLastPara="1" vertOverflow="ellipsis" vert="horz" wrap="square" lIns="0" tIns="0" rIns="0" bIns="0" anchor="ctr" anchorCtr="0">
                <a:spAutoFit/>
              </a:bodyPr>
              <a:lstStyle/>
              <a:p>
                <a:pPr algn="ctr">
                  <a:defRPr lang="ko-KR" altLang="en-US" sz="700" b="1" i="0" u="none" strike="noStrike" kern="1200" baseline="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’18</c:v>
                </c:pt>
                <c:pt idx="1">
                  <c:v>’19</c:v>
                </c:pt>
                <c:pt idx="2">
                  <c:v>’20</c:v>
                </c:pt>
                <c:pt idx="3">
                  <c:v>’21</c:v>
                </c:pt>
                <c:pt idx="4">
                  <c:v>’22  </c:v>
                </c:pt>
                <c:pt idx="5">
                  <c:v>’23(E)</c:v>
                </c:pt>
                <c:pt idx="6">
                  <c:v>'24(F)</c:v>
                </c:pt>
              </c:strCache>
            </c:strRef>
          </c:cat>
          <c:val>
            <c:numRef>
              <c:f>Sheet1!$B$2:$B$8</c:f>
              <c:numCache>
                <c:formatCode>General</c:formatCode>
                <c:ptCount val="7"/>
                <c:pt idx="0">
                  <c:v>94074351</c:v>
                </c:pt>
                <c:pt idx="1">
                  <c:v>88782961</c:v>
                </c:pt>
                <c:pt idx="2">
                  <c:v>74684376</c:v>
                </c:pt>
                <c:pt idx="3">
                  <c:v>76911120</c:v>
                </c:pt>
                <c:pt idx="4">
                  <c:v>82333637</c:v>
                </c:pt>
                <c:pt idx="5">
                  <c:v>89296758</c:v>
                </c:pt>
                <c:pt idx="6" formatCode="#,##0">
                  <c:v>91260521</c:v>
                </c:pt>
              </c:numCache>
            </c:numRef>
          </c:val>
          <c:extLst>
            <c:ext xmlns:c16="http://schemas.microsoft.com/office/drawing/2014/chart" uri="{C3380CC4-5D6E-409C-BE32-E72D297353CC}">
              <c16:uniqueId val="{00000000-24EE-4D4E-8C66-9F275BB6E62D}"/>
            </c:ext>
          </c:extLst>
        </c:ser>
        <c:dLbls>
          <c:showLegendKey val="0"/>
          <c:showVal val="0"/>
          <c:showCatName val="0"/>
          <c:showSerName val="0"/>
          <c:showPercent val="0"/>
          <c:showBubbleSize val="0"/>
        </c:dLbls>
        <c:gapWidth val="60"/>
        <c:overlap val="-27"/>
        <c:axId val="49640816"/>
        <c:axId val="1773917536"/>
      </c:barChart>
      <c:lineChart>
        <c:grouping val="standard"/>
        <c:varyColors val="0"/>
        <c:ser>
          <c:idx val="1"/>
          <c:order val="1"/>
          <c:tx>
            <c:strRef>
              <c:f>Sheet1!$C$1</c:f>
              <c:strCache>
                <c:ptCount val="1"/>
                <c:pt idx="0">
                  <c:v>증감률(우)</c:v>
                </c:pt>
              </c:strCache>
            </c:strRef>
          </c:tx>
          <c:spPr>
            <a:ln w="19050" cap="rnd">
              <a:solidFill>
                <a:schemeClr val="tx1">
                  <a:lumMod val="50000"/>
                  <a:lumOff val="50000"/>
                </a:schemeClr>
              </a:solidFill>
              <a:round/>
            </a:ln>
            <a:effectLst/>
          </c:spPr>
          <c:marker>
            <c:symbol val="circle"/>
            <c:size val="4"/>
            <c:spPr>
              <a:solidFill>
                <a:schemeClr val="bg1"/>
              </a:solidFill>
              <a:ln w="6350">
                <a:solidFill>
                  <a:schemeClr val="tx1">
                    <a:lumMod val="50000"/>
                    <a:lumOff val="50000"/>
                  </a:schemeClr>
                </a:solidFill>
              </a:ln>
              <a:effectLst/>
            </c:spPr>
          </c:marker>
          <c:dLbls>
            <c:dLbl>
              <c:idx val="0"/>
              <c:layout>
                <c:manualLayout>
                  <c:x val="-9.0618550316354088E-2"/>
                  <c:y val="7.287427720563574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E55-420D-8C7C-C3738800845E}"/>
                </c:ext>
              </c:extLst>
            </c:dLbl>
            <c:dLbl>
              <c:idx val="1"/>
              <c:layout>
                <c:manualLayout>
                  <c:x val="-0.10890990714615946"/>
                  <c:y val="7.981135517729956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E55-420D-8C7C-C3738800845E}"/>
                </c:ext>
              </c:extLst>
            </c:dLbl>
            <c:dLbl>
              <c:idx val="2"/>
              <c:layout>
                <c:manualLayout>
                  <c:x val="-5.4811178947560511E-2"/>
                  <c:y val="3.48290474572603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4EE-4D4E-8C66-9F275BB6E62D}"/>
                </c:ext>
              </c:extLst>
            </c:dLbl>
            <c:dLbl>
              <c:idx val="3"/>
              <c:layout>
                <c:manualLayout>
                  <c:x val="-0.13450964521008901"/>
                  <c:y val="3.22541352085657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4EE-4D4E-8C66-9F275BB6E62D}"/>
                </c:ext>
              </c:extLst>
            </c:dLbl>
            <c:dLbl>
              <c:idx val="4"/>
              <c:layout>
                <c:manualLayout>
                  <c:x val="-8.1132009346355241E-2"/>
                  <c:y val="6.18415920976302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4EE-4D4E-8C66-9F275BB6E62D}"/>
                </c:ext>
              </c:extLst>
            </c:dLbl>
            <c:dLbl>
              <c:idx val="5"/>
              <c:layout>
                <c:manualLayout>
                  <c:x val="-8.125443181332638E-2"/>
                  <c:y val="6.84110595594573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4EE-4D4E-8C66-9F275BB6E62D}"/>
                </c:ext>
              </c:extLst>
            </c:dLbl>
            <c:dLbl>
              <c:idx val="6"/>
              <c:layout>
                <c:manualLayout>
                  <c:x val="-5.8121584699453659E-2"/>
                  <c:y val="6.841091413376519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4EE-4D4E-8C66-9F275BB6E62D}"/>
                </c:ext>
              </c:extLst>
            </c:dLbl>
            <c:spPr>
              <a:noFill/>
              <a:ln>
                <a:noFill/>
              </a:ln>
              <a:effectLst/>
            </c:spPr>
            <c:txPr>
              <a:bodyPr rot="0" spcFirstLastPara="1" vertOverflow="ellipsis" vert="horz" wrap="square" anchor="ctr" anchorCtr="1"/>
              <a:lstStyle/>
              <a:p>
                <a:pPr>
                  <a:defRPr sz="700" b="1" i="0" u="none" strike="noStrike" kern="1200" baseline="0">
                    <a:ln>
                      <a:solidFill>
                        <a:schemeClr val="bg1">
                          <a:lumMod val="75000"/>
                          <a:alpha val="0"/>
                        </a:schemeClr>
                      </a:solidFill>
                    </a:ln>
                    <a:solidFill>
                      <a:schemeClr val="tx1">
                        <a:lumMod val="50000"/>
                        <a:lumOff val="50000"/>
                      </a:schemeClr>
                    </a:solidFill>
                    <a:latin typeface="KoPub돋움체 Medium" panose="00000600000000000000" pitchFamily="2" charset="-127"/>
                    <a:ea typeface="KoPub돋움체 Medium" panose="00000600000000000000" pitchFamily="2" charset="-127"/>
                    <a:cs typeface="+mn-cs"/>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’18</c:v>
                </c:pt>
                <c:pt idx="1">
                  <c:v>’19</c:v>
                </c:pt>
                <c:pt idx="2">
                  <c:v>’20</c:v>
                </c:pt>
                <c:pt idx="3">
                  <c:v>’21</c:v>
                </c:pt>
                <c:pt idx="4">
                  <c:v>’22  </c:v>
                </c:pt>
                <c:pt idx="5">
                  <c:v>’23(E)</c:v>
                </c:pt>
                <c:pt idx="6">
                  <c:v>'24(F)</c:v>
                </c:pt>
              </c:strCache>
            </c:strRef>
          </c:cat>
          <c:val>
            <c:numRef>
              <c:f>Sheet1!$C$2:$C$8</c:f>
              <c:numCache>
                <c:formatCode>#,##0.0</c:formatCode>
                <c:ptCount val="7"/>
                <c:pt idx="0">
                  <c:v>-1.1000000000000001</c:v>
                </c:pt>
                <c:pt idx="1">
                  <c:v>-5.6</c:v>
                </c:pt>
                <c:pt idx="2">
                  <c:v>-15.929744735046</c:v>
                </c:pt>
                <c:pt idx="3">
                  <c:v>3</c:v>
                </c:pt>
                <c:pt idx="4">
                  <c:v>7.1</c:v>
                </c:pt>
                <c:pt idx="5">
                  <c:v>8.5</c:v>
                </c:pt>
                <c:pt idx="6">
                  <c:v>2.2000000000000002</c:v>
                </c:pt>
              </c:numCache>
            </c:numRef>
          </c:val>
          <c:smooth val="0"/>
          <c:extLst>
            <c:ext xmlns:c16="http://schemas.microsoft.com/office/drawing/2014/chart" uri="{C3380CC4-5D6E-409C-BE32-E72D297353CC}">
              <c16:uniqueId val="{00000006-24EE-4D4E-8C66-9F275BB6E62D}"/>
            </c:ext>
          </c:extLst>
        </c:ser>
        <c:dLbls>
          <c:showLegendKey val="0"/>
          <c:showVal val="0"/>
          <c:showCatName val="0"/>
          <c:showSerName val="0"/>
          <c:showPercent val="0"/>
          <c:showBubbleSize val="0"/>
        </c:dLbls>
        <c:marker val="1"/>
        <c:smooth val="0"/>
        <c:axId val="200214624"/>
        <c:axId val="377411712"/>
      </c:lineChart>
      <c:catAx>
        <c:axId val="49640816"/>
        <c:scaling>
          <c:orientation val="minMax"/>
        </c:scaling>
        <c:delete val="0"/>
        <c:axPos val="b"/>
        <c:numFmt formatCode="General" sourceLinked="1"/>
        <c:majorTickMark val="none"/>
        <c:minorTickMark val="none"/>
        <c:tickLblPos val="low"/>
        <c:spPr>
          <a:noFill/>
          <a:ln w="3175" cap="flat" cmpd="sng" algn="ctr">
            <a:solidFill>
              <a:schemeClr val="bg1">
                <a:lumMod val="75000"/>
              </a:schemeClr>
            </a:solidFill>
            <a:round/>
          </a:ln>
          <a:effectLst/>
        </c:spPr>
        <c:txPr>
          <a:bodyPr rot="-60000000" spcFirstLastPara="1" vertOverflow="ellipsis" vert="horz" wrap="square" anchor="ctr" anchorCtr="1"/>
          <a:lstStyle/>
          <a:p>
            <a:pPr>
              <a:defRPr sz="700" b="0"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1773917536"/>
        <c:crosses val="autoZero"/>
        <c:auto val="1"/>
        <c:lblAlgn val="ctr"/>
        <c:lblOffset val="100"/>
        <c:noMultiLvlLbl val="0"/>
      </c:catAx>
      <c:valAx>
        <c:axId val="1773917536"/>
        <c:scaling>
          <c:orientation val="minMax"/>
          <c:max val="120000000"/>
          <c:min val="-160000000"/>
        </c:scaling>
        <c:delete val="0"/>
        <c:axPos val="l"/>
        <c:numFmt formatCode="#,##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lang="en-US" altLang="ko-KR" sz="600" b="0" i="0" u="none" strike="noStrike" kern="120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49640816"/>
        <c:crosses val="autoZero"/>
        <c:crossBetween val="between"/>
        <c:majorUnit val="40000000"/>
        <c:dispUnits>
          <c:builtInUnit val="millions"/>
        </c:dispUnits>
      </c:valAx>
      <c:valAx>
        <c:axId val="377411712"/>
        <c:scaling>
          <c:orientation val="minMax"/>
          <c:max val="15"/>
          <c:min val="-20"/>
        </c:scaling>
        <c:delete val="0"/>
        <c:axPos val="r"/>
        <c:numFmt formatCode="#,##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lang="en-US" altLang="ko-KR" sz="600" b="0" i="0" u="none" strike="noStrike" kern="120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200214624"/>
        <c:crosses val="max"/>
        <c:crossBetween val="between"/>
        <c:majorUnit val="5"/>
      </c:valAx>
      <c:catAx>
        <c:axId val="200214624"/>
        <c:scaling>
          <c:orientation val="minMax"/>
        </c:scaling>
        <c:delete val="1"/>
        <c:axPos val="b"/>
        <c:numFmt formatCode="General" sourceLinked="1"/>
        <c:majorTickMark val="out"/>
        <c:minorTickMark val="none"/>
        <c:tickLblPos val="nextTo"/>
        <c:crossAx val="377411712"/>
        <c:crosses val="autoZero"/>
        <c:auto val="1"/>
        <c:lblAlgn val="ctr"/>
        <c:lblOffset val="100"/>
        <c:noMultiLvlLbl val="0"/>
      </c:catAx>
      <c:spPr>
        <a:noFill/>
        <a:ln>
          <a:noFill/>
        </a:ln>
        <a:effectLst/>
      </c:spPr>
    </c:plotArea>
    <c:legend>
      <c:legendPos val="t"/>
      <c:layout>
        <c:manualLayout>
          <c:xMode val="edge"/>
          <c:yMode val="edge"/>
          <c:x val="0.18553285526682176"/>
          <c:y val="7.3131073620239587E-2"/>
          <c:w val="0.66297622939761902"/>
          <c:h val="8.6948898315546377E-2"/>
        </c:manualLayout>
      </c:layout>
      <c:overlay val="0"/>
      <c:spPr>
        <a:noFill/>
        <a:ln>
          <a:noFill/>
        </a:ln>
        <a:effectLst/>
      </c:spPr>
      <c:txPr>
        <a:bodyPr rot="0" spcFirstLastPara="1" vertOverflow="ellipsis" vert="horz" wrap="square" anchor="ctr" anchorCtr="1"/>
        <a:lstStyle/>
        <a:p>
          <a:pPr>
            <a:defRPr lang="ko-KR" altLang="en-US" sz="600" b="0"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pPr>
      <a:endParaRPr lang="ko-KR"/>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판매량(좌)</c:v>
                </c:pt>
              </c:strCache>
            </c:strRef>
          </c:tx>
          <c:spPr>
            <a:solidFill>
              <a:srgbClr val="CAF2FF"/>
            </a:solidFill>
            <a:ln>
              <a:noFill/>
            </a:ln>
            <a:effectLst/>
          </c:spPr>
          <c:invertIfNegative val="0"/>
          <c:dLbls>
            <c:numFmt formatCode="#,##0_);[Red]\(#,##0\)" sourceLinked="0"/>
            <c:spPr>
              <a:noFill/>
              <a:ln>
                <a:noFill/>
              </a:ln>
              <a:effectLst/>
            </c:spPr>
            <c:txPr>
              <a:bodyPr rot="0" spcFirstLastPara="1" vertOverflow="ellipsis" vert="horz" wrap="square" anchor="ctr" anchorCtr="1"/>
              <a:lstStyle/>
              <a:p>
                <a:pPr>
                  <a:defRPr sz="700" b="1" i="0" u="none" strike="noStrike" kern="1200" baseline="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’18</c:v>
                </c:pt>
                <c:pt idx="1">
                  <c:v>’19</c:v>
                </c:pt>
                <c:pt idx="2">
                  <c:v>’20</c:v>
                </c:pt>
                <c:pt idx="3">
                  <c:v>’21</c:v>
                </c:pt>
                <c:pt idx="4">
                  <c:v>’22</c:v>
                </c:pt>
                <c:pt idx="5">
                  <c:v>’23(E)</c:v>
                </c:pt>
                <c:pt idx="6">
                  <c:v>'24(F)</c:v>
                </c:pt>
              </c:strCache>
            </c:strRef>
          </c:cat>
          <c:val>
            <c:numRef>
              <c:f>Sheet1!$B$2:$B$8</c:f>
              <c:numCache>
                <c:formatCode>General</c:formatCode>
                <c:ptCount val="7"/>
                <c:pt idx="0">
                  <c:v>94343486</c:v>
                </c:pt>
                <c:pt idx="1">
                  <c:v>90165083</c:v>
                </c:pt>
                <c:pt idx="2">
                  <c:v>77770029</c:v>
                </c:pt>
                <c:pt idx="3">
                  <c:v>81542269</c:v>
                </c:pt>
                <c:pt idx="4">
                  <c:v>81089584</c:v>
                </c:pt>
                <c:pt idx="5">
                  <c:v>87654490</c:v>
                </c:pt>
                <c:pt idx="6">
                  <c:v>91351501</c:v>
                </c:pt>
              </c:numCache>
            </c:numRef>
          </c:val>
          <c:extLst>
            <c:ext xmlns:c16="http://schemas.microsoft.com/office/drawing/2014/chart" uri="{C3380CC4-5D6E-409C-BE32-E72D297353CC}">
              <c16:uniqueId val="{00000000-3FAC-4003-AF56-308D1130049C}"/>
            </c:ext>
          </c:extLst>
        </c:ser>
        <c:dLbls>
          <c:showLegendKey val="0"/>
          <c:showVal val="0"/>
          <c:showCatName val="0"/>
          <c:showSerName val="0"/>
          <c:showPercent val="0"/>
          <c:showBubbleSize val="0"/>
        </c:dLbls>
        <c:gapWidth val="60"/>
        <c:overlap val="-27"/>
        <c:axId val="49640816"/>
        <c:axId val="1773917536"/>
      </c:barChart>
      <c:lineChart>
        <c:grouping val="standard"/>
        <c:varyColors val="0"/>
        <c:ser>
          <c:idx val="1"/>
          <c:order val="1"/>
          <c:tx>
            <c:strRef>
              <c:f>Sheet1!$C$1</c:f>
              <c:strCache>
                <c:ptCount val="1"/>
                <c:pt idx="0">
                  <c:v>증감률(우)</c:v>
                </c:pt>
              </c:strCache>
            </c:strRef>
          </c:tx>
          <c:spPr>
            <a:ln w="19050" cap="rnd">
              <a:solidFill>
                <a:schemeClr val="accent1"/>
              </a:solidFill>
              <a:round/>
            </a:ln>
            <a:effectLst/>
          </c:spPr>
          <c:marker>
            <c:symbol val="circle"/>
            <c:size val="4"/>
            <c:spPr>
              <a:solidFill>
                <a:schemeClr val="bg1"/>
              </a:solidFill>
              <a:ln w="3175">
                <a:solidFill>
                  <a:schemeClr val="accent1"/>
                </a:solidFill>
              </a:ln>
              <a:effectLst/>
            </c:spPr>
          </c:marker>
          <c:dLbls>
            <c:dLbl>
              <c:idx val="0"/>
              <c:layout>
                <c:manualLayout>
                  <c:x val="-8.6768981481481475E-2"/>
                  <c:y val="5.828967147638976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FAC-4003-AF56-308D1130049C}"/>
                </c:ext>
              </c:extLst>
            </c:dLbl>
            <c:dLbl>
              <c:idx val="1"/>
              <c:layout>
                <c:manualLayout>
                  <c:x val="-0.11028750000000002"/>
                  <c:y val="5.826181382788118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FAC-4003-AF56-308D1130049C}"/>
                </c:ext>
              </c:extLst>
            </c:dLbl>
            <c:dLbl>
              <c:idx val="2"/>
              <c:layout>
                <c:manualLayout>
                  <c:x val="-0.10499583333333333"/>
                  <c:y val="5.129692890788375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FAC-4003-AF56-308D1130049C}"/>
                </c:ext>
              </c:extLst>
            </c:dLbl>
            <c:dLbl>
              <c:idx val="3"/>
              <c:layout>
                <c:manualLayout>
                  <c:x val="-2.2681018518518517E-2"/>
                  <c:y val="-8.6994571401746573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FAC-4003-AF56-308D1130049C}"/>
                </c:ext>
              </c:extLst>
            </c:dLbl>
            <c:dLbl>
              <c:idx val="4"/>
              <c:layout>
                <c:manualLayout>
                  <c:x val="-0.12776435185185187"/>
                  <c:y val="4.826091801330175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FAC-4003-AF56-308D1130049C}"/>
                </c:ext>
              </c:extLst>
            </c:dLbl>
            <c:dLbl>
              <c:idx val="5"/>
              <c:layout>
                <c:manualLayout>
                  <c:x val="-6.3691203703703805E-2"/>
                  <c:y val="5.501120860681162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FAC-4003-AF56-308D1130049C}"/>
                </c:ext>
              </c:extLst>
            </c:dLbl>
            <c:dLbl>
              <c:idx val="6"/>
              <c:layout>
                <c:manualLayout>
                  <c:x val="-8.0889351851851851E-2"/>
                  <c:y val="4.433200634191846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FAC-4003-AF56-308D1130049C}"/>
                </c:ext>
              </c:extLst>
            </c:dLbl>
            <c:spPr>
              <a:noFill/>
              <a:ln>
                <a:noFill/>
              </a:ln>
              <a:effectLst/>
            </c:spPr>
            <c:txPr>
              <a:bodyPr rot="0" spcFirstLastPara="1" vertOverflow="ellipsis" vert="horz" wrap="square" anchor="ctr" anchorCtr="1"/>
              <a:lstStyle/>
              <a:p>
                <a:pPr>
                  <a:defRPr sz="700" b="1" i="0" u="none" strike="noStrike" kern="1200" baseline="0">
                    <a:ln>
                      <a:solidFill>
                        <a:schemeClr val="bg1">
                          <a:lumMod val="75000"/>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’18</c:v>
                </c:pt>
                <c:pt idx="1">
                  <c:v>’19</c:v>
                </c:pt>
                <c:pt idx="2">
                  <c:v>’20</c:v>
                </c:pt>
                <c:pt idx="3">
                  <c:v>’21</c:v>
                </c:pt>
                <c:pt idx="4">
                  <c:v>’22</c:v>
                </c:pt>
                <c:pt idx="5">
                  <c:v>’23(E)</c:v>
                </c:pt>
                <c:pt idx="6">
                  <c:v>'24(F)</c:v>
                </c:pt>
              </c:strCache>
            </c:strRef>
          </c:cat>
          <c:val>
            <c:numRef>
              <c:f>Sheet1!$C$2:$C$8</c:f>
              <c:numCache>
                <c:formatCode>0.0</c:formatCode>
                <c:ptCount val="7"/>
                <c:pt idx="0">
                  <c:v>-0.8</c:v>
                </c:pt>
                <c:pt idx="1">
                  <c:v>-4.4000000000000004</c:v>
                </c:pt>
                <c:pt idx="2">
                  <c:v>-13.7</c:v>
                </c:pt>
                <c:pt idx="3">
                  <c:v>4.9000000000000004</c:v>
                </c:pt>
                <c:pt idx="4">
                  <c:v>-0.6</c:v>
                </c:pt>
                <c:pt idx="5">
                  <c:v>8.1</c:v>
                </c:pt>
                <c:pt idx="6">
                  <c:v>4.2</c:v>
                </c:pt>
              </c:numCache>
            </c:numRef>
          </c:val>
          <c:smooth val="0"/>
          <c:extLst>
            <c:ext xmlns:c16="http://schemas.microsoft.com/office/drawing/2014/chart" uri="{C3380CC4-5D6E-409C-BE32-E72D297353CC}">
              <c16:uniqueId val="{00000008-3FAC-4003-AF56-308D1130049C}"/>
            </c:ext>
          </c:extLst>
        </c:ser>
        <c:dLbls>
          <c:showLegendKey val="0"/>
          <c:showVal val="0"/>
          <c:showCatName val="0"/>
          <c:showSerName val="0"/>
          <c:showPercent val="0"/>
          <c:showBubbleSize val="0"/>
        </c:dLbls>
        <c:marker val="1"/>
        <c:smooth val="0"/>
        <c:axId val="200214624"/>
        <c:axId val="377411712"/>
      </c:lineChart>
      <c:catAx>
        <c:axId val="49640816"/>
        <c:scaling>
          <c:orientation val="minMax"/>
        </c:scaling>
        <c:delete val="0"/>
        <c:axPos val="b"/>
        <c:numFmt formatCode="General" sourceLinked="1"/>
        <c:majorTickMark val="none"/>
        <c:minorTickMark val="none"/>
        <c:tickLblPos val="low"/>
        <c:spPr>
          <a:noFill/>
          <a:ln w="3175" cap="flat" cmpd="sng" algn="ctr">
            <a:solidFill>
              <a:schemeClr val="bg1">
                <a:lumMod val="75000"/>
              </a:schemeClr>
            </a:solidFill>
            <a:round/>
          </a:ln>
          <a:effectLst/>
        </c:spPr>
        <c:txPr>
          <a:bodyPr rot="-60000000" spcFirstLastPara="1" vertOverflow="ellipsis" vert="horz" wrap="square" anchor="ctr" anchorCtr="1"/>
          <a:lstStyle/>
          <a:p>
            <a:pPr algn="ctr">
              <a:defRPr lang="ko-KR" altLang="en-US" sz="700" b="0" i="0" u="none" strike="noStrike" kern="120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1773917536"/>
        <c:crosses val="autoZero"/>
        <c:auto val="1"/>
        <c:lblAlgn val="ctr"/>
        <c:lblOffset val="100"/>
        <c:noMultiLvlLbl val="0"/>
      </c:catAx>
      <c:valAx>
        <c:axId val="1773917536"/>
        <c:scaling>
          <c:orientation val="minMax"/>
          <c:max val="120000000"/>
          <c:min val="-160000000"/>
        </c:scaling>
        <c:delete val="0"/>
        <c:axPos val="l"/>
        <c:numFmt formatCode="#,##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lang="ko-KR" altLang="en-US" sz="600" b="0" i="0" u="none" strike="noStrike" kern="120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49640816"/>
        <c:crosses val="autoZero"/>
        <c:crossBetween val="between"/>
        <c:majorUnit val="40000000"/>
        <c:dispUnits>
          <c:builtInUnit val="millions"/>
        </c:dispUnits>
      </c:valAx>
      <c:valAx>
        <c:axId val="377411712"/>
        <c:scaling>
          <c:orientation val="minMax"/>
          <c:max val="15"/>
          <c:min val="-20"/>
        </c:scaling>
        <c:delete val="0"/>
        <c:axPos val="r"/>
        <c:numFmt formatCode="#,##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lang="ko-KR" altLang="en-US" sz="600" b="0" i="0" u="none" strike="noStrike" kern="120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200214624"/>
        <c:crosses val="max"/>
        <c:crossBetween val="between"/>
        <c:majorUnit val="5"/>
      </c:valAx>
      <c:catAx>
        <c:axId val="200214624"/>
        <c:scaling>
          <c:orientation val="minMax"/>
        </c:scaling>
        <c:delete val="1"/>
        <c:axPos val="b"/>
        <c:numFmt formatCode="General" sourceLinked="1"/>
        <c:majorTickMark val="out"/>
        <c:minorTickMark val="none"/>
        <c:tickLblPos val="nextTo"/>
        <c:crossAx val="377411712"/>
        <c:crosses val="autoZero"/>
        <c:auto val="1"/>
        <c:lblAlgn val="ctr"/>
        <c:lblOffset val="100"/>
        <c:noMultiLvlLbl val="0"/>
      </c:catAx>
      <c:spPr>
        <a:noFill/>
        <a:ln>
          <a:noFill/>
        </a:ln>
        <a:effectLst/>
      </c:spPr>
    </c:plotArea>
    <c:legend>
      <c:legendPos val="t"/>
      <c:layout>
        <c:manualLayout>
          <c:xMode val="edge"/>
          <c:yMode val="edge"/>
          <c:x val="0.16741481481481482"/>
          <c:y val="5.2518023204646803E-2"/>
          <c:w val="0.67921481481481483"/>
          <c:h val="7.7762470334036243E-2"/>
        </c:manualLayout>
      </c:layout>
      <c:overlay val="0"/>
      <c:spPr>
        <a:noFill/>
        <a:ln>
          <a:noFill/>
        </a:ln>
        <a:effectLst/>
      </c:spPr>
      <c:txPr>
        <a:bodyPr rot="0" spcFirstLastPara="1" vertOverflow="ellipsis" vert="horz" wrap="square" anchor="ctr" anchorCtr="1"/>
        <a:lstStyle/>
        <a:p>
          <a:pPr>
            <a:defRPr sz="600" b="0"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n>
            <a:solidFill>
              <a:schemeClr val="bg1">
                <a:lumMod val="75000"/>
                <a:alpha val="0"/>
              </a:schemeClr>
            </a:solidFill>
          </a:ln>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21082579910058"/>
          <c:y val="0.17757162744609326"/>
          <c:w val="0.86545440603308821"/>
          <c:h val="0.63935998832805463"/>
        </c:manualLayout>
      </c:layout>
      <c:lineChart>
        <c:grouping val="standard"/>
        <c:varyColors val="0"/>
        <c:ser>
          <c:idx val="1"/>
          <c:order val="0"/>
          <c:tx>
            <c:strRef>
              <c:f>Sheet1!$C$1</c:f>
              <c:strCache>
                <c:ptCount val="1"/>
                <c:pt idx="0">
                  <c:v>내수</c:v>
                </c:pt>
              </c:strCache>
            </c:strRef>
          </c:tx>
          <c:spPr>
            <a:ln w="19050" cap="rnd">
              <a:solidFill>
                <a:schemeClr val="accent2"/>
              </a:solidFill>
              <a:round/>
            </a:ln>
            <a:effectLst/>
          </c:spPr>
          <c:marker>
            <c:symbol val="circle"/>
            <c:size val="5"/>
            <c:spPr>
              <a:solidFill>
                <a:schemeClr val="bg1"/>
              </a:solidFill>
              <a:ln w="9525">
                <a:solidFill>
                  <a:schemeClr val="accent2"/>
                </a:solidFill>
              </a:ln>
              <a:effectLst/>
            </c:spPr>
          </c:marker>
          <c:dLbls>
            <c:dLbl>
              <c:idx val="0"/>
              <c:layout>
                <c:manualLayout>
                  <c:x val="-9.1093756276144633E-3"/>
                  <c:y val="-0.1080870775758828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79E-4270-A145-BE4B1763305F}"/>
                </c:ext>
              </c:extLst>
            </c:dLbl>
            <c:dLbl>
              <c:idx val="1"/>
              <c:layout>
                <c:manualLayout>
                  <c:x val="-5.5667763534444826E-17"/>
                  <c:y val="-8.49255609524793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79E-4270-A145-BE4B1763305F}"/>
                </c:ext>
              </c:extLst>
            </c:dLbl>
            <c:dLbl>
              <c:idx val="2"/>
              <c:layout>
                <c:manualLayout>
                  <c:x val="0"/>
                  <c:y val="-0.1235280886581518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79E-4270-A145-BE4B1763305F}"/>
                </c:ext>
              </c:extLst>
            </c:dLbl>
            <c:dLbl>
              <c:idx val="3"/>
              <c:layout>
                <c:manualLayout>
                  <c:x val="0"/>
                  <c:y val="-5.921463673918517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CEE-4DC5-9E5C-FBE9D6982F70}"/>
                </c:ext>
              </c:extLst>
            </c:dLbl>
            <c:dLbl>
              <c:idx val="4"/>
              <c:layout>
                <c:manualLayout>
                  <c:x val="-1.2588378844783307E-2"/>
                  <c:y val="6.66164663315833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CEE-4DC5-9E5C-FBE9D6982F70}"/>
                </c:ext>
              </c:extLst>
            </c:dLbl>
            <c:dLbl>
              <c:idx val="5"/>
              <c:layout>
                <c:manualLayout>
                  <c:x val="9.4412841335873646E-3"/>
                  <c:y val="8.14201255163796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CEE-4DC5-9E5C-FBE9D6982F70}"/>
                </c:ext>
              </c:extLst>
            </c:dLbl>
            <c:dLbl>
              <c:idx val="6"/>
              <c:layout>
                <c:manualLayout>
                  <c:x val="-4.0690943404829379E-2"/>
                  <c:y val="-9.81360211494166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79E-4270-A145-BE4B1763305F}"/>
                </c:ext>
              </c:extLst>
            </c:dLbl>
            <c:dLbl>
              <c:idx val="7"/>
              <c:layout>
                <c:manualLayout>
                  <c:x val="0"/>
                  <c:y val="0.1036256142935739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CEE-4DC5-9E5C-FBE9D6982F70}"/>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700" b="1" i="0" u="none" strike="noStrike" kern="1200" baseline="0">
                    <a:ln>
                      <a:solidFill>
                        <a:schemeClr val="bg1">
                          <a:lumMod val="75000"/>
                          <a:alpha val="0"/>
                        </a:schemeClr>
                      </a:solidFill>
                    </a:ln>
                    <a:solidFill>
                      <a:schemeClr val="accent2"/>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'17</c:v>
                </c:pt>
                <c:pt idx="1">
                  <c:v>'18</c:v>
                </c:pt>
                <c:pt idx="2">
                  <c:v>'19</c:v>
                </c:pt>
                <c:pt idx="3">
                  <c:v>'20</c:v>
                </c:pt>
                <c:pt idx="4">
                  <c:v>'21</c:v>
                </c:pt>
                <c:pt idx="5">
                  <c:v>'22</c:v>
                </c:pt>
                <c:pt idx="6">
                  <c:v>'23(E)</c:v>
                </c:pt>
                <c:pt idx="7">
                  <c:v>'24(F)</c:v>
                </c:pt>
              </c:strCache>
            </c:strRef>
          </c:cat>
          <c:val>
            <c:numRef>
              <c:f>Sheet1!$C$2:$C$9</c:f>
              <c:numCache>
                <c:formatCode>0.0%</c:formatCode>
                <c:ptCount val="8"/>
                <c:pt idx="0">
                  <c:v>-2.5000000000000001E-2</c:v>
                </c:pt>
                <c:pt idx="1">
                  <c:v>-6.41025641025641E-3</c:v>
                </c:pt>
                <c:pt idx="2">
                  <c:v>-6.4516129032258064E-3</c:v>
                </c:pt>
                <c:pt idx="3">
                  <c:v>4.5454545454545456E-2</c:v>
                </c:pt>
                <c:pt idx="4">
                  <c:v>-0.09</c:v>
                </c:pt>
                <c:pt idx="5">
                  <c:v>-2.9000000000000001E-2</c:v>
                </c:pt>
                <c:pt idx="6">
                  <c:v>3.3000000000000002E-2</c:v>
                </c:pt>
                <c:pt idx="7">
                  <c:v>-1.7000000000000001E-2</c:v>
                </c:pt>
              </c:numCache>
            </c:numRef>
          </c:val>
          <c:smooth val="0"/>
          <c:extLst>
            <c:ext xmlns:c16="http://schemas.microsoft.com/office/drawing/2014/chart" uri="{C3380CC4-5D6E-409C-BE32-E72D297353CC}">
              <c16:uniqueId val="{00000001-579E-4270-A145-BE4B1763305F}"/>
            </c:ext>
          </c:extLst>
        </c:ser>
        <c:ser>
          <c:idx val="2"/>
          <c:order val="1"/>
          <c:tx>
            <c:strRef>
              <c:f>Sheet1!$D$1</c:f>
              <c:strCache>
                <c:ptCount val="1"/>
                <c:pt idx="0">
                  <c:v>수출</c:v>
                </c:pt>
              </c:strCache>
            </c:strRef>
          </c:tx>
          <c:spPr>
            <a:ln w="19050" cap="rnd">
              <a:solidFill>
                <a:schemeClr val="accent3"/>
              </a:solidFill>
              <a:round/>
            </a:ln>
            <a:effectLst/>
          </c:spPr>
          <c:marker>
            <c:symbol val="circle"/>
            <c:size val="5"/>
            <c:spPr>
              <a:solidFill>
                <a:schemeClr val="bg1"/>
              </a:solidFill>
              <a:ln w="9525">
                <a:solidFill>
                  <a:schemeClr val="accent3"/>
                </a:solidFill>
              </a:ln>
              <a:effectLst/>
            </c:spPr>
          </c:marker>
          <c:dLbls>
            <c:dLbl>
              <c:idx val="0"/>
              <c:layout>
                <c:manualLayout>
                  <c:x val="-3.3401043967919694E-2"/>
                  <c:y val="0.1158075831170173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79E-4270-A145-BE4B1763305F}"/>
                </c:ext>
              </c:extLst>
            </c:dLbl>
            <c:dLbl>
              <c:idx val="1"/>
              <c:layout>
                <c:manualLayout>
                  <c:x val="-3.036458542538157E-2"/>
                  <c:y val="0.1312485941992863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79E-4270-A145-BE4B1763305F}"/>
                </c:ext>
              </c:extLst>
            </c:dLbl>
            <c:dLbl>
              <c:idx val="2"/>
              <c:layout>
                <c:manualLayout>
                  <c:x val="-5.4656253765686773E-2"/>
                  <c:y val="0.131248594199286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79E-4270-A145-BE4B1763305F}"/>
                </c:ext>
              </c:extLst>
            </c:dLbl>
            <c:dLbl>
              <c:idx val="3"/>
              <c:layout>
                <c:manualLayout>
                  <c:x val="9.1093756276144633E-3"/>
                  <c:y val="4.63230332468069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79E-4270-A145-BE4B1763305F}"/>
                </c:ext>
              </c:extLst>
            </c:dLbl>
            <c:dLbl>
              <c:idx val="4"/>
              <c:layout>
                <c:manualLayout>
                  <c:x val="-9.1093756276144633E-3"/>
                  <c:y val="-0.1003665720347483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579E-4270-A145-BE4B1763305F}"/>
                </c:ext>
              </c:extLst>
            </c:dLbl>
            <c:dLbl>
              <c:idx val="5"/>
              <c:layout>
                <c:manualLayout>
                  <c:x val="0"/>
                  <c:y val="-6.176404432907590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79E-4270-A145-BE4B1763305F}"/>
                </c:ext>
              </c:extLst>
            </c:dLbl>
            <c:dLbl>
              <c:idx val="6"/>
              <c:layout>
                <c:manualLayout>
                  <c:x val="1.2145834170152506E-2"/>
                  <c:y val="-4.6323033246806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79E-4270-A145-BE4B1763305F}"/>
                </c:ext>
              </c:extLst>
            </c:dLbl>
            <c:dLbl>
              <c:idx val="7"/>
              <c:layout>
                <c:manualLayout>
                  <c:x val="0"/>
                  <c:y val="-6.66164663315833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CEE-4DC5-9E5C-FBE9D6982F70}"/>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700" b="1" i="0" u="none" strike="noStrike" kern="1200" baseline="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'17</c:v>
                </c:pt>
                <c:pt idx="1">
                  <c:v>'18</c:v>
                </c:pt>
                <c:pt idx="2">
                  <c:v>'19</c:v>
                </c:pt>
                <c:pt idx="3">
                  <c:v>'20</c:v>
                </c:pt>
                <c:pt idx="4">
                  <c:v>'21</c:v>
                </c:pt>
                <c:pt idx="5">
                  <c:v>'22</c:v>
                </c:pt>
                <c:pt idx="6">
                  <c:v>'23(E)</c:v>
                </c:pt>
                <c:pt idx="7">
                  <c:v>'24(F)</c:v>
                </c:pt>
              </c:strCache>
            </c:strRef>
          </c:cat>
          <c:val>
            <c:numRef>
              <c:f>Sheet1!$D$2:$D$9</c:f>
              <c:numCache>
                <c:formatCode>0.0%</c:formatCode>
                <c:ptCount val="8"/>
                <c:pt idx="0">
                  <c:v>-3.4351145038167941E-2</c:v>
                </c:pt>
                <c:pt idx="1">
                  <c:v>-3.1620553359683792E-2</c:v>
                </c:pt>
                <c:pt idx="2">
                  <c:v>-2.0408163265306121E-2</c:v>
                </c:pt>
                <c:pt idx="3">
                  <c:v>-0.21249999999999999</c:v>
                </c:pt>
                <c:pt idx="4">
                  <c:v>8.2000000000000003E-2</c:v>
                </c:pt>
                <c:pt idx="5">
                  <c:v>0.127</c:v>
                </c:pt>
                <c:pt idx="6">
                  <c:v>0.17399999999999999</c:v>
                </c:pt>
                <c:pt idx="7">
                  <c:v>1.9E-2</c:v>
                </c:pt>
              </c:numCache>
            </c:numRef>
          </c:val>
          <c:smooth val="0"/>
          <c:extLst>
            <c:ext xmlns:c16="http://schemas.microsoft.com/office/drawing/2014/chart" uri="{C3380CC4-5D6E-409C-BE32-E72D297353CC}">
              <c16:uniqueId val="{00000002-579E-4270-A145-BE4B1763305F}"/>
            </c:ext>
          </c:extLst>
        </c:ser>
        <c:dLbls>
          <c:showLegendKey val="0"/>
          <c:showVal val="0"/>
          <c:showCatName val="0"/>
          <c:showSerName val="0"/>
          <c:showPercent val="0"/>
          <c:showBubbleSize val="0"/>
        </c:dLbls>
        <c:marker val="1"/>
        <c:smooth val="0"/>
        <c:axId val="282400671"/>
        <c:axId val="1297858463"/>
      </c:lineChart>
      <c:catAx>
        <c:axId val="282400671"/>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700" b="0"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1297858463"/>
        <c:crosses val="autoZero"/>
        <c:auto val="1"/>
        <c:lblAlgn val="ctr"/>
        <c:lblOffset val="100"/>
        <c:noMultiLvlLbl val="0"/>
      </c:catAx>
      <c:valAx>
        <c:axId val="1297858463"/>
        <c:scaling>
          <c:orientation val="minMax"/>
        </c:scaling>
        <c:delete val="0"/>
        <c:axPos val="l"/>
        <c:numFmt formatCode="0.0%"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600" b="0" i="0" u="none" strike="noStrike" kern="120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282400671"/>
        <c:crosses val="autoZero"/>
        <c:crossBetween val="between"/>
      </c:valAx>
      <c:spPr>
        <a:noFill/>
        <a:ln>
          <a:noFill/>
        </a:ln>
        <a:effectLst/>
      </c:spPr>
    </c:plotArea>
    <c:legend>
      <c:legendPos val="b"/>
      <c:layout>
        <c:manualLayout>
          <c:xMode val="edge"/>
          <c:yMode val="edge"/>
          <c:x val="0.25531016476899332"/>
          <c:y val="2.1719545037295514E-2"/>
          <c:w val="0.48937967046201331"/>
          <c:h val="0.11358383435564175"/>
        </c:manualLayout>
      </c:layout>
      <c:overlay val="0"/>
      <c:spPr>
        <a:noFill/>
        <a:ln>
          <a:noFill/>
        </a:ln>
        <a:effectLst/>
      </c:spPr>
      <c:txPr>
        <a:bodyPr rot="0" spcFirstLastPara="1" vertOverflow="ellipsis" vert="horz" wrap="square" anchor="ctr" anchorCtr="1"/>
        <a:lstStyle/>
        <a:p>
          <a:pPr>
            <a:defRPr lang="en-US" altLang="ko-KR" sz="800" b="0"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45227329933723E-2"/>
          <c:y val="0.2320716354110591"/>
          <c:w val="0.88238973775718543"/>
          <c:h val="0.48306773904986422"/>
        </c:manualLayout>
      </c:layout>
      <c:lineChart>
        <c:grouping val="standard"/>
        <c:varyColors val="0"/>
        <c:ser>
          <c:idx val="0"/>
          <c:order val="0"/>
          <c:tx>
            <c:strRef>
              <c:f>Sheet1!$B$1</c:f>
              <c:strCache>
                <c:ptCount val="1"/>
                <c:pt idx="0">
                  <c:v>계열 1</c:v>
                </c:pt>
              </c:strCache>
            </c:strRef>
          </c:tx>
          <c:spPr>
            <a:ln w="19050" cap="rnd">
              <a:solidFill>
                <a:schemeClr val="tx1">
                  <a:lumMod val="50000"/>
                  <a:lumOff val="50000"/>
                </a:schemeClr>
              </a:solidFill>
              <a:round/>
            </a:ln>
            <a:effectLst/>
          </c:spPr>
          <c:marker>
            <c:symbol val="circle"/>
            <c:size val="5"/>
            <c:spPr>
              <a:solidFill>
                <a:schemeClr val="bg1"/>
              </a:solidFill>
              <a:ln w="6350">
                <a:solidFill>
                  <a:schemeClr val="tx1">
                    <a:lumMod val="50000"/>
                    <a:lumOff val="50000"/>
                  </a:schemeClr>
                </a:solidFill>
              </a:ln>
              <a:effectLst/>
            </c:spPr>
          </c:marker>
          <c:dLbls>
            <c:dLbl>
              <c:idx val="0"/>
              <c:layout>
                <c:manualLayout>
                  <c:x val="-9.1609255409398974E-2"/>
                  <c:y val="-0.1175866378347567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E3A-4211-BDBF-E07C7F2C4925}"/>
                </c:ext>
              </c:extLst>
            </c:dLbl>
            <c:dLbl>
              <c:idx val="1"/>
              <c:layout>
                <c:manualLayout>
                  <c:x val="-7.976964024350458E-2"/>
                  <c:y val="-0.11758663783475665"/>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E3A-4211-BDBF-E07C7F2C4925}"/>
                </c:ext>
              </c:extLst>
            </c:dLbl>
            <c:dLbl>
              <c:idx val="2"/>
              <c:layout>
                <c:manualLayout>
                  <c:x val="-9.4495045074440412E-2"/>
                  <c:y val="-7.691667220407996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E3A-4211-BDBF-E07C7F2C4925}"/>
                </c:ext>
              </c:extLst>
            </c:dLbl>
            <c:dLbl>
              <c:idx val="3"/>
              <c:layout>
                <c:manualLayout>
                  <c:x val="-7.9769640243504525E-2"/>
                  <c:y val="-0.10741914642708748"/>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E3A-4211-BDBF-E07C7F2C4925}"/>
                </c:ext>
              </c:extLst>
            </c:dLbl>
            <c:dLbl>
              <c:idx val="4"/>
              <c:layout>
                <c:manualLayout>
                  <c:x val="-7.9769640243504525E-2"/>
                  <c:y val="-8.344549366376274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E3A-4211-BDBF-E07C7F2C4925}"/>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ln>
                      <a:solidFill>
                        <a:schemeClr val="accent2">
                          <a:alpha val="0"/>
                        </a:schemeClr>
                      </a:solidFill>
                    </a:ln>
                    <a:solidFill>
                      <a:schemeClr val="tx1">
                        <a:lumMod val="50000"/>
                        <a:lumOff val="50000"/>
                      </a:schemeClr>
                    </a:solidFill>
                    <a:latin typeface="KoPub돋움체 Medium" panose="02020603020101020101" pitchFamily="18" charset="-127"/>
                    <a:ea typeface="KoPub돋움체 Medium" panose="02020603020101020101" pitchFamily="18" charset="-127"/>
                    <a:cs typeface="+mn-cs"/>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c:v>
                </c:pt>
                <c:pt idx="1">
                  <c:v>’21</c:v>
                </c:pt>
                <c:pt idx="2">
                  <c:v>’22</c:v>
                </c:pt>
                <c:pt idx="3">
                  <c:v>’23(E)</c:v>
                </c:pt>
                <c:pt idx="4">
                  <c:v>’24(F)</c:v>
                </c:pt>
              </c:strCache>
            </c:strRef>
          </c:cat>
          <c:val>
            <c:numRef>
              <c:f>Sheet1!$B$2:$B$6</c:f>
              <c:numCache>
                <c:formatCode>General</c:formatCode>
                <c:ptCount val="5"/>
                <c:pt idx="0">
                  <c:v>61</c:v>
                </c:pt>
                <c:pt idx="1">
                  <c:v>127</c:v>
                </c:pt>
                <c:pt idx="2">
                  <c:v>349</c:v>
                </c:pt>
                <c:pt idx="3">
                  <c:v>170</c:v>
                </c:pt>
                <c:pt idx="4">
                  <c:v>118</c:v>
                </c:pt>
              </c:numCache>
            </c:numRef>
          </c:val>
          <c:smooth val="0"/>
          <c:extLst>
            <c:ext xmlns:c16="http://schemas.microsoft.com/office/drawing/2014/chart" uri="{C3380CC4-5D6E-409C-BE32-E72D297353CC}">
              <c16:uniqueId val="{00000005-5E3A-4211-BDBF-E07C7F2C4925}"/>
            </c:ext>
          </c:extLst>
        </c:ser>
        <c:dLbls>
          <c:showLegendKey val="0"/>
          <c:showVal val="0"/>
          <c:showCatName val="0"/>
          <c:showSerName val="0"/>
          <c:showPercent val="0"/>
          <c:showBubbleSize val="0"/>
        </c:dLbls>
        <c:marker val="1"/>
        <c:smooth val="0"/>
        <c:axId val="406343552"/>
        <c:axId val="1257592688"/>
      </c:lineChart>
      <c:catAx>
        <c:axId val="406343552"/>
        <c:scaling>
          <c:orientation val="minMax"/>
        </c:scaling>
        <c:delete val="0"/>
        <c:axPos val="b"/>
        <c:numFmt formatCode="General" sourceLinked="1"/>
        <c:majorTickMark val="none"/>
        <c:minorTickMark val="none"/>
        <c:tickLblPos val="nextTo"/>
        <c:spPr>
          <a:noFill/>
          <a:ln w="3175" cap="flat" cmpd="sng" algn="ctr">
            <a:solidFill>
              <a:schemeClr val="bg1">
                <a:lumMod val="75000"/>
              </a:schemeClr>
            </a:solidFill>
            <a:round/>
          </a:ln>
          <a:effectLst/>
        </c:spPr>
        <c:txPr>
          <a:bodyPr rot="-60000000" spcFirstLastPara="1" vertOverflow="ellipsis" vert="horz" wrap="square" anchor="ctr" anchorCtr="1"/>
          <a:lstStyle/>
          <a:p>
            <a:pPr>
              <a:defRPr sz="700" b="0" i="0" u="none" strike="noStrike" kern="1200" baseline="0">
                <a:ln>
                  <a:solidFill>
                    <a:sysClr val="window" lastClr="FFFFFF">
                      <a:lumMod val="6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defRPr>
            </a:pPr>
            <a:endParaRPr lang="ko-KR"/>
          </a:p>
        </c:txPr>
        <c:crossAx val="1257592688"/>
        <c:crosses val="autoZero"/>
        <c:auto val="1"/>
        <c:lblAlgn val="ctr"/>
        <c:lblOffset val="100"/>
        <c:noMultiLvlLbl val="0"/>
      </c:catAx>
      <c:valAx>
        <c:axId val="1257592688"/>
        <c:scaling>
          <c:orientation val="minMax"/>
          <c:min val="50"/>
        </c:scaling>
        <c:delete val="1"/>
        <c:axPos val="l"/>
        <c:numFmt formatCode="General" sourceLinked="1"/>
        <c:majorTickMark val="none"/>
        <c:minorTickMark val="none"/>
        <c:tickLblPos val="nextTo"/>
        <c:crossAx val="406343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444313488274803E-2"/>
          <c:y val="0.22202518815863528"/>
          <c:w val="0.900149160506027"/>
          <c:h val="0.47035295605802357"/>
        </c:manualLayout>
      </c:layout>
      <c:lineChart>
        <c:grouping val="standard"/>
        <c:varyColors val="0"/>
        <c:ser>
          <c:idx val="0"/>
          <c:order val="0"/>
          <c:tx>
            <c:strRef>
              <c:f>Sheet1!$B$1</c:f>
              <c:strCache>
                <c:ptCount val="1"/>
                <c:pt idx="0">
                  <c:v>계열 1</c:v>
                </c:pt>
              </c:strCache>
            </c:strRef>
          </c:tx>
          <c:spPr>
            <a:ln w="19050" cap="rnd">
              <a:solidFill>
                <a:schemeClr val="accent1"/>
              </a:solidFill>
              <a:round/>
            </a:ln>
            <a:effectLst/>
          </c:spPr>
          <c:marker>
            <c:symbol val="circle"/>
            <c:size val="5"/>
            <c:spPr>
              <a:solidFill>
                <a:schemeClr val="bg1"/>
              </a:solidFill>
              <a:ln w="3175">
                <a:solidFill>
                  <a:schemeClr val="accent1"/>
                </a:solidFill>
              </a:ln>
              <a:effectLst/>
            </c:spPr>
          </c:marker>
          <c:dLbls>
            <c:dLbl>
              <c:idx val="0"/>
              <c:layout>
                <c:manualLayout>
                  <c:x val="-7.9769640243504511E-2"/>
                  <c:y val="9.593068172629584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EAB-4B77-B569-A42E9B2616FB}"/>
                </c:ext>
              </c:extLst>
            </c:dLbl>
            <c:dLbl>
              <c:idx val="1"/>
              <c:layout>
                <c:manualLayout>
                  <c:x val="-9.1475943207137325E-2"/>
                  <c:y val="8.04760947866387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EAB-4B77-B569-A42E9B2616FB}"/>
                </c:ext>
              </c:extLst>
            </c:dLbl>
            <c:dLbl>
              <c:idx val="2"/>
              <c:layout>
                <c:manualLayout>
                  <c:x val="-9.1475943207137325E-2"/>
                  <c:y val="7.030860337896963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EAB-4B77-B569-A42E9B2616FB}"/>
                </c:ext>
              </c:extLst>
            </c:dLbl>
            <c:dLbl>
              <c:idx val="3"/>
              <c:layout>
                <c:manualLayout>
                  <c:x val="-9.7395750790084556E-2"/>
                  <c:y val="9.064358619430797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EAB-4B77-B569-A42E9B2616FB}"/>
                </c:ext>
              </c:extLst>
            </c:dLbl>
            <c:dLbl>
              <c:idx val="4"/>
              <c:layout>
                <c:manualLayout>
                  <c:x val="-5.9224178918026872E-2"/>
                  <c:y val="7.030860337896963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EAB-4B77-B569-A42E9B2616FB}"/>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ln>
                      <a:solidFill>
                        <a:schemeClr val="accent2">
                          <a:alpha val="0"/>
                        </a:schemeClr>
                      </a:solidFill>
                    </a:ln>
                    <a:solidFill>
                      <a:schemeClr val="accent1"/>
                    </a:solidFill>
                    <a:latin typeface="KoPub돋움체 Medium" panose="02020603020101020101" pitchFamily="18" charset="-127"/>
                    <a:ea typeface="KoPub돋움체 Medium" panose="02020603020101020101" pitchFamily="18" charset="-127"/>
                    <a:cs typeface="+mn-cs"/>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c:v>
                </c:pt>
                <c:pt idx="1">
                  <c:v>’21</c:v>
                </c:pt>
                <c:pt idx="2">
                  <c:v>’22</c:v>
                </c:pt>
                <c:pt idx="3">
                  <c:v>’23(E)</c:v>
                </c:pt>
                <c:pt idx="4">
                  <c:v>’24(F)</c:v>
                </c:pt>
              </c:strCache>
            </c:strRef>
          </c:cat>
          <c:val>
            <c:numRef>
              <c:f>Sheet1!$B$2:$B$6</c:f>
              <c:numCache>
                <c:formatCode>General</c:formatCode>
                <c:ptCount val="5"/>
                <c:pt idx="0">
                  <c:v>107</c:v>
                </c:pt>
                <c:pt idx="1">
                  <c:v>165</c:v>
                </c:pt>
                <c:pt idx="2">
                  <c:v>120</c:v>
                </c:pt>
                <c:pt idx="3">
                  <c:v>114</c:v>
                </c:pt>
                <c:pt idx="4">
                  <c:v>108</c:v>
                </c:pt>
              </c:numCache>
            </c:numRef>
          </c:val>
          <c:smooth val="0"/>
          <c:extLst>
            <c:ext xmlns:c16="http://schemas.microsoft.com/office/drawing/2014/chart" uri="{C3380CC4-5D6E-409C-BE32-E72D297353CC}">
              <c16:uniqueId val="{00000005-EEAB-4B77-B569-A42E9B2616FB}"/>
            </c:ext>
          </c:extLst>
        </c:ser>
        <c:dLbls>
          <c:showLegendKey val="0"/>
          <c:showVal val="0"/>
          <c:showCatName val="0"/>
          <c:showSerName val="0"/>
          <c:showPercent val="0"/>
          <c:showBubbleSize val="0"/>
        </c:dLbls>
        <c:marker val="1"/>
        <c:smooth val="0"/>
        <c:axId val="406343552"/>
        <c:axId val="1257592688"/>
      </c:lineChart>
      <c:catAx>
        <c:axId val="406343552"/>
        <c:scaling>
          <c:orientation val="minMax"/>
        </c:scaling>
        <c:delete val="0"/>
        <c:axPos val="b"/>
        <c:numFmt formatCode="General" sourceLinked="1"/>
        <c:majorTickMark val="none"/>
        <c:minorTickMark val="none"/>
        <c:tickLblPos val="nextTo"/>
        <c:spPr>
          <a:noFill/>
          <a:ln w="3175" cap="flat" cmpd="sng" algn="ctr">
            <a:solidFill>
              <a:schemeClr val="bg1">
                <a:lumMod val="75000"/>
              </a:schemeClr>
            </a:solidFill>
            <a:round/>
          </a:ln>
          <a:effectLst/>
        </c:spPr>
        <c:txPr>
          <a:bodyPr rot="-60000000" spcFirstLastPara="1" vertOverflow="ellipsis" vert="horz" wrap="square" anchor="ctr" anchorCtr="1"/>
          <a:lstStyle/>
          <a:p>
            <a:pPr>
              <a:defRPr sz="700" b="0" i="0" u="none" strike="noStrike" kern="1200" baseline="0">
                <a:ln>
                  <a:solidFill>
                    <a:sysClr val="window" lastClr="FFFFFF">
                      <a:lumMod val="6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cs typeface="+mn-cs"/>
              </a:defRPr>
            </a:pPr>
            <a:endParaRPr lang="ko-KR"/>
          </a:p>
        </c:txPr>
        <c:crossAx val="1257592688"/>
        <c:crosses val="autoZero"/>
        <c:auto val="1"/>
        <c:lblAlgn val="ctr"/>
        <c:lblOffset val="100"/>
        <c:noMultiLvlLbl val="0"/>
      </c:catAx>
      <c:valAx>
        <c:axId val="1257592688"/>
        <c:scaling>
          <c:orientation val="minMax"/>
          <c:min val="50"/>
        </c:scaling>
        <c:delete val="1"/>
        <c:axPos val="l"/>
        <c:numFmt formatCode="General" sourceLinked="1"/>
        <c:majorTickMark val="none"/>
        <c:minorTickMark val="none"/>
        <c:tickLblPos val="nextTo"/>
        <c:crossAx val="406343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963802062604554E-2"/>
          <c:y val="0.17684713460478974"/>
          <c:w val="0.90432005034545992"/>
          <c:h val="0.67215672846679297"/>
        </c:manualLayout>
      </c:layout>
      <c:barChart>
        <c:barDir val="col"/>
        <c:grouping val="clustered"/>
        <c:varyColors val="0"/>
        <c:ser>
          <c:idx val="0"/>
          <c:order val="0"/>
          <c:tx>
            <c:strRef>
              <c:f>Sheet1!$B$1</c:f>
              <c:strCache>
                <c:ptCount val="1"/>
                <c:pt idx="0">
                  <c:v>’23(E)</c:v>
                </c:pt>
              </c:strCache>
            </c:strRef>
          </c:tx>
          <c:spPr>
            <a:solidFill>
              <a:schemeClr val="bg1">
                <a:lumMod val="75000"/>
              </a:schemeClr>
            </a:solidFill>
            <a:ln>
              <a:noFill/>
            </a:ln>
            <a:effectLst/>
          </c:spPr>
          <c:invertIfNegative val="0"/>
          <c:dLbls>
            <c:dLbl>
              <c:idx val="3"/>
              <c:layout>
                <c:manualLayout>
                  <c:x val="-2.9993583262541393E-3"/>
                  <c:y val="-5.8675214359087798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6CE-46F7-B1C4-6BCC11AE0F71}"/>
                </c:ext>
              </c:extLst>
            </c:dLbl>
            <c:dLbl>
              <c:idx val="7"/>
              <c:layout>
                <c:manualLayout>
                  <c:x val="-5.9987166525083879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6CE-46F7-B1C4-6BCC11AE0F71}"/>
                </c:ext>
              </c:extLst>
            </c:dLbl>
            <c:dLbl>
              <c:idx val="8"/>
              <c:layout>
                <c:manualLayout>
                  <c:x val="-2.999358326254249E-3"/>
                  <c:y val="-5.8675214359087798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6CE-46F7-B1C4-6BCC11AE0F71}"/>
                </c:ext>
              </c:extLst>
            </c:dLbl>
            <c:dLbl>
              <c:idx val="9"/>
              <c:layout>
                <c:manualLayout>
                  <c:x val="-5.998716652508498E-3"/>
                  <c:y val="-5.8675214359087798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6CE-46F7-B1C4-6BCC11AE0F71}"/>
                </c:ext>
              </c:extLst>
            </c:dLbl>
            <c:numFmt formatCode="#,##0.0_ " sourceLinked="0"/>
            <c:spPr>
              <a:noFill/>
              <a:ln>
                <a:noFill/>
              </a:ln>
              <a:effectLst/>
            </c:spPr>
            <c:txPr>
              <a:bodyPr rot="0" spcFirstLastPara="1" vertOverflow="ellipsis" vert="horz" wrap="square" lIns="38100" tIns="19050" rIns="38100" bIns="19050" anchor="ctr" anchorCtr="0">
                <a:spAutoFit/>
              </a:bodyPr>
              <a:lstStyle/>
              <a:p>
                <a:pPr algn="ctr">
                  <a:defRPr lang="en-US" altLang="ko-KR" sz="800" b="1" i="0" u="none" strike="noStrike" kern="1200" baseline="0">
                    <a:ln>
                      <a:solidFill>
                        <a:srgbClr val="D9D9D9">
                          <a:alpha val="0"/>
                        </a:srgbClr>
                      </a:solidFill>
                    </a:ln>
                    <a:solidFill>
                      <a:schemeClr val="bg1">
                        <a:lumMod val="65000"/>
                      </a:schemeClr>
                    </a:solidFill>
                    <a:latin typeface="KoPub돋움체 Medium" panose="02020603020101020101" pitchFamily="18" charset="-127"/>
                    <a:ea typeface="KoPub돋움체 Mediu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EU 및 영국</c:v>
                </c:pt>
                <c:pt idx="1">
                  <c:v>기타 유럽</c:v>
                </c:pt>
                <c:pt idx="2">
                  <c:v>CIS2)</c:v>
                </c:pt>
                <c:pt idx="3">
                  <c:v>북미</c:v>
                </c:pt>
                <c:pt idx="4">
                  <c:v>중남미</c:v>
                </c:pt>
                <c:pt idx="5">
                  <c:v>아프리카</c:v>
                </c:pt>
                <c:pt idx="6">
                  <c:v>중동</c:v>
                </c:pt>
                <c:pt idx="7">
                  <c:v>아시아 및 오세아니아</c:v>
                </c:pt>
                <c:pt idx="8">
                  <c:v>한국</c:v>
                </c:pt>
                <c:pt idx="9">
                  <c:v>전 세계</c:v>
                </c:pt>
              </c:strCache>
            </c:strRef>
          </c:cat>
          <c:val>
            <c:numRef>
              <c:f>Sheet1!$B$2:$B$11</c:f>
              <c:numCache>
                <c:formatCode>General</c:formatCode>
                <c:ptCount val="10"/>
                <c:pt idx="0">
                  <c:v>-5.0999999999999996</c:v>
                </c:pt>
                <c:pt idx="1">
                  <c:v>14.9</c:v>
                </c:pt>
                <c:pt idx="2">
                  <c:v>5.8</c:v>
                </c:pt>
                <c:pt idx="3">
                  <c:v>0.9</c:v>
                </c:pt>
                <c:pt idx="4">
                  <c:v>-1.6</c:v>
                </c:pt>
                <c:pt idx="5">
                  <c:v>-4.0999999999999996</c:v>
                </c:pt>
                <c:pt idx="6">
                  <c:v>-1.7</c:v>
                </c:pt>
                <c:pt idx="7">
                  <c:v>2.6</c:v>
                </c:pt>
                <c:pt idx="8">
                  <c:v>3.3</c:v>
                </c:pt>
                <c:pt idx="9">
                  <c:v>1.8</c:v>
                </c:pt>
              </c:numCache>
            </c:numRef>
          </c:val>
          <c:extLst>
            <c:ext xmlns:c16="http://schemas.microsoft.com/office/drawing/2014/chart" uri="{C3380CC4-5D6E-409C-BE32-E72D297353CC}">
              <c16:uniqueId val="{00000000-C334-465B-B35B-C124DD80F42A}"/>
            </c:ext>
          </c:extLst>
        </c:ser>
        <c:ser>
          <c:idx val="1"/>
          <c:order val="1"/>
          <c:tx>
            <c:strRef>
              <c:f>Sheet1!$C$1</c:f>
              <c:strCache>
                <c:ptCount val="1"/>
                <c:pt idx="0">
                  <c:v>’24(F)</c:v>
                </c:pt>
              </c:strCache>
            </c:strRef>
          </c:tx>
          <c:spPr>
            <a:solidFill>
              <a:srgbClr val="1E49E2"/>
            </a:solidFill>
            <a:ln>
              <a:noFill/>
            </a:ln>
            <a:effectLst/>
          </c:spPr>
          <c:invertIfNegative val="0"/>
          <c:dLbls>
            <c:dLbl>
              <c:idx val="3"/>
              <c:layout>
                <c:manualLayout>
                  <c:x val="2.9993583262540842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6CE-46F7-B1C4-6BCC11AE0F71}"/>
                </c:ext>
              </c:extLst>
            </c:dLbl>
            <c:dLbl>
              <c:idx val="7"/>
              <c:layout>
                <c:manualLayout>
                  <c:x val="2.9993583262541393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6CE-46F7-B1C4-6BCC11AE0F71}"/>
                </c:ext>
              </c:extLst>
            </c:dLbl>
            <c:dLbl>
              <c:idx val="8"/>
              <c:layout>
                <c:manualLayout>
                  <c:x val="2.9993583262541393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6CE-46F7-B1C4-6BCC11AE0F71}"/>
                </c:ext>
              </c:extLst>
            </c:dLbl>
            <c:dLbl>
              <c:idx val="9"/>
              <c:layout>
                <c:manualLayout>
                  <c:x val="2.9993583262540291E-3"/>
                  <c:y val="-5.8675214359087798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6CE-46F7-B1C4-6BCC11AE0F71}"/>
                </c:ext>
              </c:extLst>
            </c:dLbl>
            <c:numFmt formatCode="#,##0.0_ " sourceLinked="0"/>
            <c:spPr>
              <a:noFill/>
              <a:ln>
                <a:noFill/>
              </a:ln>
              <a:effectLst/>
            </c:spPr>
            <c:txPr>
              <a:bodyPr rot="0" spcFirstLastPara="1" vertOverflow="ellipsis" vert="horz" wrap="square" lIns="38100" tIns="19050" rIns="38100" bIns="19050" anchor="ctr" anchorCtr="0">
                <a:spAutoFit/>
              </a:bodyPr>
              <a:lstStyle/>
              <a:p>
                <a:pPr algn="ctr">
                  <a:defRPr lang="en-US" altLang="ko-KR" sz="800" b="1" i="0" u="none" strike="noStrike" kern="1200" baseline="0">
                    <a:ln>
                      <a:solidFill>
                        <a:srgbClr val="D9D9D9">
                          <a:alpha val="0"/>
                        </a:srgbClr>
                      </a:solidFill>
                    </a:ln>
                    <a:solidFill>
                      <a:srgbClr val="1E49E2"/>
                    </a:solidFill>
                    <a:latin typeface="KoPub돋움체 Medium" panose="02020603020101020101" pitchFamily="18" charset="-127"/>
                    <a:ea typeface="KoPub돋움체 Mediu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EU 및 영국</c:v>
                </c:pt>
                <c:pt idx="1">
                  <c:v>기타 유럽</c:v>
                </c:pt>
                <c:pt idx="2">
                  <c:v>CIS2)</c:v>
                </c:pt>
                <c:pt idx="3">
                  <c:v>북미</c:v>
                </c:pt>
                <c:pt idx="4">
                  <c:v>중남미</c:v>
                </c:pt>
                <c:pt idx="5">
                  <c:v>아프리카</c:v>
                </c:pt>
                <c:pt idx="6">
                  <c:v>중동</c:v>
                </c:pt>
                <c:pt idx="7">
                  <c:v>아시아 및 오세아니아</c:v>
                </c:pt>
                <c:pt idx="8">
                  <c:v>한국</c:v>
                </c:pt>
                <c:pt idx="9">
                  <c:v>전 세계</c:v>
                </c:pt>
              </c:strCache>
            </c:strRef>
          </c:cat>
          <c:val>
            <c:numRef>
              <c:f>Sheet1!$C$2:$C$11</c:f>
              <c:numCache>
                <c:formatCode>General</c:formatCode>
                <c:ptCount val="10"/>
                <c:pt idx="0">
                  <c:v>5.8</c:v>
                </c:pt>
                <c:pt idx="1">
                  <c:v>5.0999999999999996</c:v>
                </c:pt>
                <c:pt idx="2">
                  <c:v>1</c:v>
                </c:pt>
                <c:pt idx="3">
                  <c:v>1.5</c:v>
                </c:pt>
                <c:pt idx="4">
                  <c:v>2.2000000000000002</c:v>
                </c:pt>
                <c:pt idx="5">
                  <c:v>5.4</c:v>
                </c:pt>
                <c:pt idx="6">
                  <c:v>3.2</c:v>
                </c:pt>
                <c:pt idx="7">
                  <c:v>1.3</c:v>
                </c:pt>
                <c:pt idx="8">
                  <c:v>1.1000000000000001</c:v>
                </c:pt>
                <c:pt idx="9">
                  <c:v>1.9</c:v>
                </c:pt>
              </c:numCache>
            </c:numRef>
          </c:val>
          <c:extLst>
            <c:ext xmlns:c16="http://schemas.microsoft.com/office/drawing/2014/chart" uri="{C3380CC4-5D6E-409C-BE32-E72D297353CC}">
              <c16:uniqueId val="{00000001-C334-465B-B35B-C124DD80F42A}"/>
            </c:ext>
          </c:extLst>
        </c:ser>
        <c:dLbls>
          <c:showLegendKey val="0"/>
          <c:showVal val="0"/>
          <c:showCatName val="0"/>
          <c:showSerName val="0"/>
          <c:showPercent val="0"/>
          <c:showBubbleSize val="0"/>
        </c:dLbls>
        <c:gapWidth val="100"/>
        <c:axId val="481970703"/>
        <c:axId val="481970287"/>
      </c:barChart>
      <c:catAx>
        <c:axId val="481970703"/>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700" b="1" i="0" u="none" strike="noStrike" kern="1200" spc="-40" baseline="0">
                <a:ln>
                  <a:solidFill>
                    <a:srgbClr val="D9D9D9">
                      <a:alpha val="0"/>
                    </a:srgb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481970287"/>
        <c:crosses val="autoZero"/>
        <c:auto val="1"/>
        <c:lblAlgn val="ctr"/>
        <c:lblOffset val="100"/>
        <c:noMultiLvlLbl val="0"/>
      </c:catAx>
      <c:valAx>
        <c:axId val="481970287"/>
        <c:scaling>
          <c:orientation val="minMax"/>
        </c:scaling>
        <c:delete val="0"/>
        <c:axPos val="l"/>
        <c:numFmt formatCode="General" sourceLinked="1"/>
        <c:majorTickMark val="none"/>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700" b="0" i="0" u="none" strike="noStrike" kern="1200" baseline="0">
                <a:ln>
                  <a:solidFill>
                    <a:srgbClr val="D9D9D9">
                      <a:alpha val="0"/>
                    </a:srgb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481970703"/>
        <c:crosses val="autoZero"/>
        <c:crossBetween val="between"/>
      </c:valAx>
      <c:spPr>
        <a:noFill/>
        <a:ln>
          <a:noFill/>
        </a:ln>
        <a:effectLst/>
      </c:spPr>
    </c:plotArea>
    <c:legend>
      <c:legendPos val="b"/>
      <c:layout>
        <c:manualLayout>
          <c:xMode val="edge"/>
          <c:yMode val="edge"/>
          <c:x val="0.2879242291235804"/>
          <c:y val="4.745234535600823E-2"/>
          <c:w val="0.42348955739154071"/>
          <c:h val="4.9871986544571111E-2"/>
        </c:manualLayout>
      </c:layout>
      <c:overlay val="0"/>
      <c:spPr>
        <a:noFill/>
        <a:ln>
          <a:noFill/>
        </a:ln>
        <a:effectLst/>
      </c:spPr>
      <c:txPr>
        <a:bodyPr rot="0" spcFirstLastPara="1" vertOverflow="ellipsis" vert="horz" wrap="square" anchor="ctr" anchorCtr="1"/>
        <a:lstStyle/>
        <a:p>
          <a:pPr algn="ctr">
            <a:defRPr lang="en-US" altLang="ko-KR" sz="800" b="0" i="0" u="none" strike="noStrike" kern="1200" baseline="0">
              <a:ln>
                <a:solidFill>
                  <a:srgbClr val="D9D9D9">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768256786758237"/>
          <c:y val="0.20268035101012108"/>
          <c:w val="0.86735503856305007"/>
          <c:h val="0.6863541569045003"/>
        </c:manualLayout>
      </c:layout>
      <c:barChart>
        <c:barDir val="col"/>
        <c:grouping val="clustered"/>
        <c:varyColors val="0"/>
        <c:ser>
          <c:idx val="0"/>
          <c:order val="0"/>
          <c:tx>
            <c:strRef>
              <c:f>Sheet1!$B$1</c:f>
              <c:strCache>
                <c:ptCount val="1"/>
                <c:pt idx="0">
                  <c:v>에틸렌 증설</c:v>
                </c:pt>
              </c:strCache>
            </c:strRef>
          </c:tx>
          <c:spPr>
            <a:solidFill>
              <a:srgbClr val="1E49E2"/>
            </a:solidFill>
            <a:ln>
              <a:noFill/>
            </a:ln>
            <a:effectLst/>
          </c:spPr>
          <c:invertIfNegative val="0"/>
          <c:dPt>
            <c:idx val="0"/>
            <c:invertIfNegative val="0"/>
            <c:bubble3D val="0"/>
            <c:spPr>
              <a:solidFill>
                <a:srgbClr val="1E49E2"/>
              </a:solidFill>
              <a:ln>
                <a:noFill/>
              </a:ln>
              <a:effectLst/>
            </c:spPr>
            <c:extLst>
              <c:ext xmlns:c16="http://schemas.microsoft.com/office/drawing/2014/chart" uri="{C3380CC4-5D6E-409C-BE32-E72D297353CC}">
                <c16:uniqueId val="{00000001-0960-4D4F-B1F1-D128D7008311}"/>
              </c:ext>
            </c:extLst>
          </c:dPt>
          <c:dPt>
            <c:idx val="1"/>
            <c:invertIfNegative val="0"/>
            <c:bubble3D val="0"/>
            <c:spPr>
              <a:solidFill>
                <a:srgbClr val="1E49E2"/>
              </a:solidFill>
              <a:ln>
                <a:noFill/>
              </a:ln>
              <a:effectLst/>
            </c:spPr>
            <c:extLst>
              <c:ext xmlns:c16="http://schemas.microsoft.com/office/drawing/2014/chart" uri="{C3380CC4-5D6E-409C-BE32-E72D297353CC}">
                <c16:uniqueId val="{00000003-0960-4D4F-B1F1-D128D7008311}"/>
              </c:ext>
            </c:extLst>
          </c:dPt>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ln>
                      <a:solidFill>
                        <a:schemeClr val="bg1">
                          <a:lumMod val="75000"/>
                          <a:alpha val="0"/>
                        </a:schemeClr>
                      </a:solidFill>
                    </a:ln>
                    <a:solidFill>
                      <a:srgbClr val="1E49E2"/>
                    </a:solidFill>
                    <a:latin typeface="KoPub돋움체 Medium" panose="02020603020101020101" pitchFamily="18" charset="-127"/>
                    <a:ea typeface="KoPub돋움체 Mediu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Sheet1!$A$11:$A$12</c:f>
              <c:strCache>
                <c:ptCount val="2"/>
                <c:pt idx="0">
                  <c:v>’23(E)</c:v>
                </c:pt>
                <c:pt idx="1">
                  <c:v>’24(F)</c:v>
                </c:pt>
              </c:strCache>
            </c:strRef>
          </c:cat>
          <c:val>
            <c:numRef>
              <c:f>Sheet1!$B$11:$B$12</c:f>
              <c:numCache>
                <c:formatCode>General</c:formatCode>
                <c:ptCount val="2"/>
                <c:pt idx="0">
                  <c:v>988</c:v>
                </c:pt>
                <c:pt idx="1">
                  <c:v>492</c:v>
                </c:pt>
              </c:numCache>
            </c:numRef>
          </c:val>
          <c:extLst>
            <c:ext xmlns:c16="http://schemas.microsoft.com/office/drawing/2014/chart" uri="{C3380CC4-5D6E-409C-BE32-E72D297353CC}">
              <c16:uniqueId val="{00000004-A925-4298-9EFA-5AE57EDC9BF3}"/>
            </c:ext>
          </c:extLst>
        </c:ser>
        <c:ser>
          <c:idx val="1"/>
          <c:order val="1"/>
          <c:tx>
            <c:strRef>
              <c:f>Sheet1!$C$1</c:f>
              <c:strCache>
                <c:ptCount val="1"/>
                <c:pt idx="0">
                  <c:v>에틸렌 수요</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ln>
                      <a:solidFill>
                        <a:schemeClr val="bg1">
                          <a:lumMod val="75000"/>
                          <a:alpha val="0"/>
                        </a:schemeClr>
                      </a:solidFill>
                    </a:ln>
                    <a:solidFill>
                      <a:srgbClr val="00338D"/>
                    </a:solidFill>
                    <a:latin typeface="KoPub돋움체 Medium" panose="02020603020101020101" pitchFamily="18" charset="-127"/>
                    <a:ea typeface="KoPub돋움체 Mediu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Sheet1!$A$11:$A$12</c:f>
              <c:strCache>
                <c:ptCount val="2"/>
                <c:pt idx="0">
                  <c:v>’23(E)</c:v>
                </c:pt>
                <c:pt idx="1">
                  <c:v>’24(F)</c:v>
                </c:pt>
              </c:strCache>
            </c:strRef>
          </c:cat>
          <c:val>
            <c:numRef>
              <c:f>Sheet1!$C$11:$C$12</c:f>
              <c:numCache>
                <c:formatCode>General</c:formatCode>
                <c:ptCount val="2"/>
                <c:pt idx="0">
                  <c:v>348</c:v>
                </c:pt>
                <c:pt idx="1">
                  <c:v>364</c:v>
                </c:pt>
              </c:numCache>
            </c:numRef>
          </c:val>
          <c:extLst>
            <c:ext xmlns:c16="http://schemas.microsoft.com/office/drawing/2014/chart" uri="{C3380CC4-5D6E-409C-BE32-E72D297353CC}">
              <c16:uniqueId val="{00000005-A925-4298-9EFA-5AE57EDC9BF3}"/>
            </c:ext>
          </c:extLst>
        </c:ser>
        <c:dLbls>
          <c:dLblPos val="outEnd"/>
          <c:showLegendKey val="0"/>
          <c:showVal val="1"/>
          <c:showCatName val="0"/>
          <c:showSerName val="0"/>
          <c:showPercent val="0"/>
          <c:showBubbleSize val="0"/>
        </c:dLbls>
        <c:gapWidth val="150"/>
        <c:axId val="2112024640"/>
        <c:axId val="2112005088"/>
      </c:barChart>
      <c:catAx>
        <c:axId val="2112024640"/>
        <c:scaling>
          <c:orientation val="minMax"/>
        </c:scaling>
        <c:delete val="0"/>
        <c:axPos val="b"/>
        <c:numFmt formatCode="General" sourceLinked="1"/>
        <c:majorTickMark val="none"/>
        <c:minorTickMark val="none"/>
        <c:tickLblPos val="nextTo"/>
        <c:spPr>
          <a:noFill/>
          <a:ln w="3175" cap="flat" cmpd="sng" algn="ctr">
            <a:solidFill>
              <a:schemeClr val="bg1">
                <a:lumMod val="75000"/>
              </a:schemeClr>
            </a:solidFill>
            <a:round/>
          </a:ln>
          <a:effectLst/>
        </c:spPr>
        <c:txPr>
          <a:bodyPr rot="0" spcFirstLastPara="1" vertOverflow="ellipsis" wrap="square" anchor="ctr" anchorCtr="1"/>
          <a:lstStyle/>
          <a:p>
            <a:pPr>
              <a:defRPr sz="700" b="0" i="0" u="none" strike="noStrike" kern="1200" baseline="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crossAx val="2112005088"/>
        <c:crosses val="autoZero"/>
        <c:auto val="1"/>
        <c:lblAlgn val="ctr"/>
        <c:lblOffset val="100"/>
        <c:noMultiLvlLbl val="0"/>
      </c:catAx>
      <c:valAx>
        <c:axId val="2112005088"/>
        <c:scaling>
          <c:orientation val="minMax"/>
        </c:scaling>
        <c:delete val="0"/>
        <c:axPos val="l"/>
        <c:majorGridlines>
          <c:spPr>
            <a:ln w="9525" cap="flat" cmpd="sng" algn="ctr">
              <a:noFill/>
              <a:round/>
            </a:ln>
            <a:effectLst/>
          </c:spPr>
        </c:majorGridlines>
        <c:numFmt formatCode="#,##0_);[Red]\(#,##0\)"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defRPr sz="700" b="0" i="0" u="none" strike="noStrike" kern="1200" baseline="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crossAx val="2112024640"/>
        <c:crosses val="autoZero"/>
        <c:crossBetween val="between"/>
      </c:valAx>
      <c:spPr>
        <a:noFill/>
        <a:ln>
          <a:noFill/>
        </a:ln>
        <a:effectLst/>
      </c:spPr>
    </c:plotArea>
    <c:legend>
      <c:legendPos val="r"/>
      <c:layout>
        <c:manualLayout>
          <c:xMode val="edge"/>
          <c:yMode val="edge"/>
          <c:x val="0.20305448517997668"/>
          <c:y val="2.104971704101893E-2"/>
          <c:w val="0.68581308850726286"/>
          <c:h val="8.780247660749714E-2"/>
        </c:manualLayout>
      </c:layout>
      <c:overlay val="0"/>
      <c:spPr>
        <a:noFill/>
        <a:ln>
          <a:noFill/>
        </a:ln>
        <a:effectLst/>
      </c:spPr>
      <c:txPr>
        <a:bodyPr rot="0" spcFirstLastPara="1" vertOverflow="ellipsis" vert="horz" wrap="square" anchor="ctr" anchorCtr="1"/>
        <a:lstStyle/>
        <a:p>
          <a:pPr>
            <a:defRPr sz="700" b="0" i="0" u="none" strike="noStrike" kern="1200" baseline="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defRPr>
      </a:pPr>
      <a:endParaRPr lang="ko-KR"/>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768256786758237"/>
          <c:y val="0.20268035101012108"/>
          <c:w val="0.86735503856305007"/>
          <c:h val="0.6863541569045003"/>
        </c:manualLayout>
      </c:layout>
      <c:barChart>
        <c:barDir val="col"/>
        <c:grouping val="clustered"/>
        <c:varyColors val="0"/>
        <c:ser>
          <c:idx val="0"/>
          <c:order val="0"/>
          <c:tx>
            <c:strRef>
              <c:f>Sheet1!$B$1</c:f>
              <c:strCache>
                <c:ptCount val="1"/>
                <c:pt idx="0">
                  <c:v>폴리에틸렌</c:v>
                </c:pt>
              </c:strCache>
            </c:strRef>
          </c:tx>
          <c:spPr>
            <a:solidFill>
              <a:schemeClr val="accent5">
                <a:lumMod val="75000"/>
              </a:schemeClr>
            </a:solidFill>
            <a:ln>
              <a:noFill/>
            </a:ln>
            <a:effectLst/>
          </c:spPr>
          <c:invertIfNegative val="0"/>
          <c:dPt>
            <c:idx val="0"/>
            <c:invertIfNegative val="0"/>
            <c:bubble3D val="0"/>
            <c:spPr>
              <a:solidFill>
                <a:schemeClr val="accent5">
                  <a:lumMod val="75000"/>
                </a:schemeClr>
              </a:solidFill>
              <a:ln>
                <a:noFill/>
              </a:ln>
              <a:effectLst/>
            </c:spPr>
            <c:extLst>
              <c:ext xmlns:c16="http://schemas.microsoft.com/office/drawing/2014/chart" uri="{C3380CC4-5D6E-409C-BE32-E72D297353CC}">
                <c16:uniqueId val="{00000001-0545-4CEE-AE8E-56A94210A324}"/>
              </c:ext>
            </c:extLst>
          </c:dPt>
          <c:dPt>
            <c:idx val="1"/>
            <c:invertIfNegative val="0"/>
            <c:bubble3D val="0"/>
            <c:spPr>
              <a:solidFill>
                <a:schemeClr val="accent5">
                  <a:lumMod val="75000"/>
                </a:schemeClr>
              </a:solidFill>
              <a:ln>
                <a:noFill/>
              </a:ln>
              <a:effectLst/>
            </c:spPr>
            <c:extLst>
              <c:ext xmlns:c16="http://schemas.microsoft.com/office/drawing/2014/chart" uri="{C3380CC4-5D6E-409C-BE32-E72D297353CC}">
                <c16:uniqueId val="{00000003-0545-4CEE-AE8E-56A94210A324}"/>
              </c:ext>
            </c:extLst>
          </c:dPt>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ln>
                      <a:solidFill>
                        <a:schemeClr val="bg1">
                          <a:lumMod val="75000"/>
                          <a:alpha val="0"/>
                        </a:schemeClr>
                      </a:solidFill>
                    </a:ln>
                    <a:solidFill>
                      <a:schemeClr val="accent5">
                        <a:lumMod val="75000"/>
                      </a:schemeClr>
                    </a:solidFill>
                    <a:latin typeface="KoPub돋움체 Medium" panose="02020603020101020101" pitchFamily="18" charset="-127"/>
                    <a:ea typeface="KoPub돋움체 Mediu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Sheet1!$A$11:$A$12</c:f>
              <c:strCache>
                <c:ptCount val="2"/>
                <c:pt idx="0">
                  <c:v>’23(E)</c:v>
                </c:pt>
                <c:pt idx="1">
                  <c:v>’24(F)</c:v>
                </c:pt>
              </c:strCache>
            </c:strRef>
          </c:cat>
          <c:val>
            <c:numRef>
              <c:f>Sheet1!$B$11:$B$12</c:f>
              <c:numCache>
                <c:formatCode>General</c:formatCode>
                <c:ptCount val="2"/>
                <c:pt idx="0">
                  <c:v>700</c:v>
                </c:pt>
                <c:pt idx="1">
                  <c:v>201</c:v>
                </c:pt>
              </c:numCache>
            </c:numRef>
          </c:val>
          <c:extLst>
            <c:ext xmlns:c16="http://schemas.microsoft.com/office/drawing/2014/chart" uri="{C3380CC4-5D6E-409C-BE32-E72D297353CC}">
              <c16:uniqueId val="{00000004-0545-4CEE-AE8E-56A94210A324}"/>
            </c:ext>
          </c:extLst>
        </c:ser>
        <c:ser>
          <c:idx val="1"/>
          <c:order val="1"/>
          <c:tx>
            <c:strRef>
              <c:f>Sheet1!$C$1</c:f>
              <c:strCache>
                <c:ptCount val="1"/>
                <c:pt idx="0">
                  <c:v>MEG</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ln>
                      <a:solidFill>
                        <a:schemeClr val="bg1">
                          <a:lumMod val="75000"/>
                          <a:alpha val="0"/>
                        </a:schemeClr>
                      </a:solidFill>
                    </a:ln>
                    <a:solidFill>
                      <a:schemeClr val="accent5">
                        <a:lumMod val="60000"/>
                        <a:lumOff val="40000"/>
                      </a:schemeClr>
                    </a:solidFill>
                    <a:latin typeface="KoPub돋움체 Medium" panose="02020603020101020101" pitchFamily="18" charset="-127"/>
                    <a:ea typeface="KoPub돋움체 Mediu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Sheet1!$A$11:$A$12</c:f>
              <c:strCache>
                <c:ptCount val="2"/>
                <c:pt idx="0">
                  <c:v>’23(E)</c:v>
                </c:pt>
                <c:pt idx="1">
                  <c:v>’24(F)</c:v>
                </c:pt>
              </c:strCache>
            </c:strRef>
          </c:cat>
          <c:val>
            <c:numRef>
              <c:f>Sheet1!$C$11:$C$12</c:f>
              <c:numCache>
                <c:formatCode>General</c:formatCode>
                <c:ptCount val="2"/>
                <c:pt idx="0">
                  <c:v>572</c:v>
                </c:pt>
                <c:pt idx="1">
                  <c:v>214</c:v>
                </c:pt>
              </c:numCache>
            </c:numRef>
          </c:val>
          <c:extLst>
            <c:ext xmlns:c16="http://schemas.microsoft.com/office/drawing/2014/chart" uri="{C3380CC4-5D6E-409C-BE32-E72D297353CC}">
              <c16:uniqueId val="{00000005-0545-4CEE-AE8E-56A94210A324}"/>
            </c:ext>
          </c:extLst>
        </c:ser>
        <c:dLbls>
          <c:dLblPos val="outEnd"/>
          <c:showLegendKey val="0"/>
          <c:showVal val="1"/>
          <c:showCatName val="0"/>
          <c:showSerName val="0"/>
          <c:showPercent val="0"/>
          <c:showBubbleSize val="0"/>
        </c:dLbls>
        <c:gapWidth val="150"/>
        <c:axId val="2112024640"/>
        <c:axId val="2112005088"/>
      </c:barChart>
      <c:catAx>
        <c:axId val="2112024640"/>
        <c:scaling>
          <c:orientation val="minMax"/>
        </c:scaling>
        <c:delete val="0"/>
        <c:axPos val="b"/>
        <c:numFmt formatCode="General" sourceLinked="1"/>
        <c:majorTickMark val="none"/>
        <c:minorTickMark val="none"/>
        <c:tickLblPos val="nextTo"/>
        <c:spPr>
          <a:noFill/>
          <a:ln w="3175" cap="flat" cmpd="sng" algn="ctr">
            <a:solidFill>
              <a:schemeClr val="bg1">
                <a:lumMod val="75000"/>
              </a:schemeClr>
            </a:solidFill>
            <a:round/>
          </a:ln>
          <a:effectLst/>
        </c:spPr>
        <c:txPr>
          <a:bodyPr rot="0" spcFirstLastPara="1" vertOverflow="ellipsis" wrap="square" anchor="ctr" anchorCtr="1"/>
          <a:lstStyle/>
          <a:p>
            <a:pPr>
              <a:defRPr sz="700" b="0" i="0" u="none" strike="noStrike" kern="1200" baseline="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crossAx val="2112005088"/>
        <c:crosses val="autoZero"/>
        <c:auto val="1"/>
        <c:lblAlgn val="ctr"/>
        <c:lblOffset val="100"/>
        <c:noMultiLvlLbl val="0"/>
      </c:catAx>
      <c:valAx>
        <c:axId val="2112005088"/>
        <c:scaling>
          <c:orientation val="minMax"/>
        </c:scaling>
        <c:delete val="0"/>
        <c:axPos val="l"/>
        <c:majorGridlines>
          <c:spPr>
            <a:ln w="9525" cap="flat" cmpd="sng" algn="ctr">
              <a:noFill/>
              <a:round/>
            </a:ln>
            <a:effectLst/>
          </c:spPr>
        </c:majorGridlines>
        <c:numFmt formatCode="#,##0_);[Red]\(#,##0\)"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defRPr sz="700" b="0" i="0" u="none" strike="noStrike" kern="1200" baseline="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crossAx val="2112024640"/>
        <c:crosses val="autoZero"/>
        <c:crossBetween val="between"/>
      </c:valAx>
      <c:spPr>
        <a:noFill/>
        <a:ln>
          <a:noFill/>
        </a:ln>
        <a:effectLst/>
      </c:spPr>
    </c:plotArea>
    <c:legend>
      <c:legendPos val="r"/>
      <c:layout>
        <c:manualLayout>
          <c:xMode val="edge"/>
          <c:yMode val="edge"/>
          <c:x val="0.20944904567478473"/>
          <c:y val="2.104971704101893E-2"/>
          <c:w val="0.59628924157994989"/>
          <c:h val="8.780247660749714E-2"/>
        </c:manualLayout>
      </c:layout>
      <c:overlay val="0"/>
      <c:spPr>
        <a:noFill/>
        <a:ln>
          <a:noFill/>
        </a:ln>
        <a:effectLst/>
      </c:spPr>
      <c:txPr>
        <a:bodyPr rot="0" spcFirstLastPara="1" vertOverflow="ellipsis" vert="horz" wrap="square" anchor="ctr" anchorCtr="1"/>
        <a:lstStyle/>
        <a:p>
          <a:pPr>
            <a:defRPr sz="700" b="0" i="0" u="none" strike="noStrike" kern="1200" baseline="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7990232670436758E-3"/>
          <c:y val="0.38171822326247579"/>
          <c:w val="0.95026191427385232"/>
          <c:h val="0.36342269010477873"/>
        </c:manualLayout>
      </c:layout>
      <c:barChart>
        <c:barDir val="col"/>
        <c:grouping val="clustered"/>
        <c:varyColors val="0"/>
        <c:ser>
          <c:idx val="0"/>
          <c:order val="0"/>
          <c:tx>
            <c:strRef>
              <c:f>Sheet1!$A$2</c:f>
              <c:strCache>
                <c:ptCount val="1"/>
                <c:pt idx="0">
                  <c:v>'22</c:v>
                </c:pt>
              </c:strCache>
            </c:strRef>
          </c:tx>
          <c:spPr>
            <a:solidFill>
              <a:schemeClr val="accent3">
                <a:lumMod val="10000"/>
                <a:lumOff val="90000"/>
              </a:schemeClr>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8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Sheet1!$B$1:$F$1</c:f>
              <c:strCache>
                <c:ptCount val="5"/>
                <c:pt idx="0">
                  <c:v>미국</c:v>
                </c:pt>
                <c:pt idx="1">
                  <c:v>중국</c:v>
                </c:pt>
                <c:pt idx="2">
                  <c:v>일본</c:v>
                </c:pt>
                <c:pt idx="3">
                  <c:v>유로</c:v>
                </c:pt>
                <c:pt idx="4">
                  <c:v>아시아</c:v>
                </c:pt>
              </c:strCache>
            </c:strRef>
          </c:cat>
          <c:val>
            <c:numRef>
              <c:f>Sheet1!$B$2:$F$2</c:f>
              <c:numCache>
                <c:formatCode>0.0_ </c:formatCode>
                <c:ptCount val="5"/>
                <c:pt idx="0">
                  <c:v>2.1</c:v>
                </c:pt>
                <c:pt idx="1">
                  <c:v>3</c:v>
                </c:pt>
                <c:pt idx="2">
                  <c:v>1</c:v>
                </c:pt>
                <c:pt idx="3">
                  <c:v>3.3</c:v>
                </c:pt>
                <c:pt idx="4">
                  <c:v>3.9</c:v>
                </c:pt>
              </c:numCache>
            </c:numRef>
          </c:val>
          <c:extLst>
            <c:ext xmlns:c16="http://schemas.microsoft.com/office/drawing/2014/chart" uri="{C3380CC4-5D6E-409C-BE32-E72D297353CC}">
              <c16:uniqueId val="{00000000-534A-4F64-B5C6-62F93B84596F}"/>
            </c:ext>
          </c:extLst>
        </c:ser>
        <c:ser>
          <c:idx val="1"/>
          <c:order val="1"/>
          <c:tx>
            <c:strRef>
              <c:f>Sheet1!$A$3</c:f>
              <c:strCache>
                <c:ptCount val="1"/>
                <c:pt idx="0">
                  <c:v>'23(E)</c:v>
                </c:pt>
              </c:strCache>
            </c:strRef>
          </c:tx>
          <c:spPr>
            <a:solidFill>
              <a:schemeClr val="accent3">
                <a:lumMod val="25000"/>
                <a:lumOff val="75000"/>
              </a:schemeClr>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800" b="0" i="0" u="none" strike="noStrike" kern="1200" baseline="0">
                    <a:ln>
                      <a:solidFill>
                        <a:schemeClr val="bg1">
                          <a:lumMod val="75000"/>
                          <a:alpha val="0"/>
                        </a:schemeClr>
                      </a:solidFill>
                    </a:ln>
                    <a:solidFill>
                      <a:schemeClr val="accent3">
                        <a:lumMod val="50000"/>
                        <a:lumOff val="50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Sheet1!$B$1:$F$1</c:f>
              <c:strCache>
                <c:ptCount val="5"/>
                <c:pt idx="0">
                  <c:v>미국</c:v>
                </c:pt>
                <c:pt idx="1">
                  <c:v>중국</c:v>
                </c:pt>
                <c:pt idx="2">
                  <c:v>일본</c:v>
                </c:pt>
                <c:pt idx="3">
                  <c:v>유로</c:v>
                </c:pt>
                <c:pt idx="4">
                  <c:v>아시아</c:v>
                </c:pt>
              </c:strCache>
            </c:strRef>
          </c:cat>
          <c:val>
            <c:numRef>
              <c:f>Sheet1!$B$3:$F$3</c:f>
              <c:numCache>
                <c:formatCode>0.0_ </c:formatCode>
                <c:ptCount val="5"/>
                <c:pt idx="0">
                  <c:v>2.1</c:v>
                </c:pt>
                <c:pt idx="1">
                  <c:v>5</c:v>
                </c:pt>
                <c:pt idx="2">
                  <c:v>2</c:v>
                </c:pt>
                <c:pt idx="3">
                  <c:v>0.7</c:v>
                </c:pt>
                <c:pt idx="4">
                  <c:v>4.5999999999999996</c:v>
                </c:pt>
              </c:numCache>
            </c:numRef>
          </c:val>
          <c:extLst>
            <c:ext xmlns:c16="http://schemas.microsoft.com/office/drawing/2014/chart" uri="{C3380CC4-5D6E-409C-BE32-E72D297353CC}">
              <c16:uniqueId val="{00000001-534A-4F64-B5C6-62F93B84596F}"/>
            </c:ext>
          </c:extLst>
        </c:ser>
        <c:ser>
          <c:idx val="2"/>
          <c:order val="2"/>
          <c:tx>
            <c:strRef>
              <c:f>Sheet1!$A$4</c:f>
              <c:strCache>
                <c:ptCount val="1"/>
                <c:pt idx="0">
                  <c:v>'24(F)</c:v>
                </c:pt>
              </c:strCache>
            </c:strRef>
          </c:tx>
          <c:spPr>
            <a:solidFill>
              <a:schemeClr val="accent3">
                <a:lumMod val="75000"/>
                <a:lumOff val="25000"/>
              </a:schemeClr>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800" b="0" i="0" u="none" strike="noStrike" kern="1200" baseline="0">
                    <a:ln>
                      <a:solidFill>
                        <a:schemeClr val="bg1">
                          <a:lumMod val="75000"/>
                          <a:alpha val="0"/>
                        </a:schemeClr>
                      </a:solidFill>
                    </a:ln>
                    <a:solidFill>
                      <a:schemeClr val="accent3">
                        <a:lumMod val="75000"/>
                        <a:lumOff val="2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Sheet1!$B$1:$F$1</c:f>
              <c:strCache>
                <c:ptCount val="5"/>
                <c:pt idx="0">
                  <c:v>미국</c:v>
                </c:pt>
                <c:pt idx="1">
                  <c:v>중국</c:v>
                </c:pt>
                <c:pt idx="2">
                  <c:v>일본</c:v>
                </c:pt>
                <c:pt idx="3">
                  <c:v>유로</c:v>
                </c:pt>
                <c:pt idx="4">
                  <c:v>아시아</c:v>
                </c:pt>
              </c:strCache>
            </c:strRef>
          </c:cat>
          <c:val>
            <c:numRef>
              <c:f>Sheet1!$B$4:$F$4</c:f>
              <c:numCache>
                <c:formatCode>0.0_ </c:formatCode>
                <c:ptCount val="5"/>
                <c:pt idx="0">
                  <c:v>1.5</c:v>
                </c:pt>
                <c:pt idx="1">
                  <c:v>4.2</c:v>
                </c:pt>
                <c:pt idx="2">
                  <c:v>1</c:v>
                </c:pt>
                <c:pt idx="3">
                  <c:v>1.2</c:v>
                </c:pt>
                <c:pt idx="4">
                  <c:v>4.2</c:v>
                </c:pt>
              </c:numCache>
            </c:numRef>
          </c:val>
          <c:extLst>
            <c:ext xmlns:c16="http://schemas.microsoft.com/office/drawing/2014/chart" uri="{C3380CC4-5D6E-409C-BE32-E72D297353CC}">
              <c16:uniqueId val="{00000002-534A-4F64-B5C6-62F93B84596F}"/>
            </c:ext>
          </c:extLst>
        </c:ser>
        <c:dLbls>
          <c:showLegendKey val="0"/>
          <c:showVal val="0"/>
          <c:showCatName val="0"/>
          <c:showSerName val="0"/>
          <c:showPercent val="0"/>
          <c:showBubbleSize val="0"/>
        </c:dLbls>
        <c:gapWidth val="150"/>
        <c:axId val="1606606896"/>
        <c:axId val="37092048"/>
      </c:barChart>
      <c:catAx>
        <c:axId val="1606606896"/>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0" spcFirstLastPara="1" vertOverflow="ellipsis" wrap="square" anchor="ctr" anchorCtr="1"/>
          <a:lstStyle/>
          <a:p>
            <a:pPr algn="ctr">
              <a:defRPr lang="en-US" altLang="ko-KR" sz="8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crossAx val="37092048"/>
        <c:crosses val="autoZero"/>
        <c:auto val="1"/>
        <c:lblAlgn val="ctr"/>
        <c:lblOffset val="0"/>
        <c:noMultiLvlLbl val="0"/>
      </c:catAx>
      <c:valAx>
        <c:axId val="37092048"/>
        <c:scaling>
          <c:orientation val="minMax"/>
          <c:min val="0"/>
        </c:scaling>
        <c:delete val="1"/>
        <c:axPos val="l"/>
        <c:numFmt formatCode="#,##0_ " sourceLinked="0"/>
        <c:majorTickMark val="out"/>
        <c:minorTickMark val="none"/>
        <c:tickLblPos val="nextTo"/>
        <c:crossAx val="1606606896"/>
        <c:crosses val="autoZero"/>
        <c:crossBetween val="between"/>
      </c:valAx>
      <c:spPr>
        <a:noFill/>
        <a:ln>
          <a:noFill/>
        </a:ln>
        <a:effectLst/>
      </c:spPr>
    </c:plotArea>
    <c:legend>
      <c:legendPos val="r"/>
      <c:layout>
        <c:manualLayout>
          <c:xMode val="edge"/>
          <c:yMode val="edge"/>
          <c:x val="0.13261109480617497"/>
          <c:y val="0.12316487921608357"/>
          <c:w val="0.72366076806301782"/>
          <c:h val="0.21209594849847119"/>
        </c:manualLayout>
      </c:layout>
      <c:overlay val="0"/>
      <c:spPr>
        <a:noFill/>
        <a:ln>
          <a:noFill/>
        </a:ln>
        <a:effectLst/>
      </c:spPr>
      <c:txPr>
        <a:bodyPr rot="0" spcFirstLastPara="1" vertOverflow="ellipsis" vert="horz" wrap="square" anchor="ctr" anchorCtr="1"/>
        <a:lstStyle/>
        <a:p>
          <a:pPr algn="ctr">
            <a:defRPr lang="en-US" altLang="ko-KR" sz="800" b="0" i="0" u="none" strike="noStrike" kern="1200" baseline="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0" vert="horz"/>
    <a:lstStyle/>
    <a:p>
      <a:pPr algn="ctr">
        <a:defRPr lang="en-US" altLang="ko-KR" sz="8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582781686439172E-2"/>
          <c:y val="0.17223788920167044"/>
          <c:w val="0.90769864380675336"/>
          <c:h val="0.62485014527182281"/>
        </c:manualLayout>
      </c:layout>
      <c:barChart>
        <c:barDir val="col"/>
        <c:grouping val="clustered"/>
        <c:varyColors val="0"/>
        <c:ser>
          <c:idx val="0"/>
          <c:order val="0"/>
          <c:tx>
            <c:strRef>
              <c:f>Sheet1!$B$1</c:f>
              <c:strCache>
                <c:ptCount val="1"/>
                <c:pt idx="0">
                  <c:v>’23(E)</c:v>
                </c:pt>
              </c:strCache>
            </c:strRef>
          </c:tx>
          <c:spPr>
            <a:solidFill>
              <a:schemeClr val="bg1">
                <a:lumMod val="75000"/>
              </a:schemeClr>
            </a:solidFill>
            <a:ln>
              <a:noFill/>
            </a:ln>
            <a:effectLst/>
          </c:spPr>
          <c:invertIfNegative val="0"/>
          <c:dLbls>
            <c:dLbl>
              <c:idx val="2"/>
              <c:layout>
                <c:manualLayout>
                  <c:x val="0"/>
                  <c:y val="2.551359930088731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63E-4D78-9D4D-7AC28A8235E7}"/>
                </c:ext>
              </c:extLst>
            </c:dLbl>
            <c:dLbl>
              <c:idx val="4"/>
              <c:layout>
                <c:manualLayout>
                  <c:x val="-3.06278713629414E-3"/>
                  <c:y val="2.378897652544470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63E-4D78-9D4D-7AC28A8235E7}"/>
                </c:ext>
              </c:extLst>
            </c:dLbl>
            <c:numFmt formatCode="#,##0.0_ " sourceLinked="0"/>
            <c:spPr>
              <a:noFill/>
              <a:ln>
                <a:noFill/>
              </a:ln>
              <a:effectLst/>
            </c:spPr>
            <c:txPr>
              <a:bodyPr rot="0" spcFirstLastPara="1" vertOverflow="ellipsis" vert="horz" wrap="square" anchor="ctr" anchorCtr="1"/>
              <a:lstStyle/>
              <a:p>
                <a:pPr>
                  <a:defRPr sz="800" b="1" i="0" u="none" strike="noStrike" kern="1200" baseline="0">
                    <a:ln>
                      <a:solidFill>
                        <a:schemeClr val="bg1">
                          <a:lumMod val="75000"/>
                          <a:alpha val="0"/>
                        </a:schemeClr>
                      </a:solidFill>
                    </a:ln>
                    <a:solidFill>
                      <a:schemeClr val="bg1">
                        <a:lumMod val="65000"/>
                      </a:schemeClr>
                    </a:solidFill>
                    <a:latin typeface="KoPub돋움체 Medium" panose="00000600000000000000" pitchFamily="2" charset="-127"/>
                    <a:ea typeface="KoPub돋움체 Medium" panose="00000600000000000000" pitchFamily="2"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석탄</c:v>
                </c:pt>
                <c:pt idx="1">
                  <c:v>석유</c:v>
                </c:pt>
                <c:pt idx="2">
                  <c:v>가스</c:v>
                </c:pt>
                <c:pt idx="3">
                  <c:v>원자력</c:v>
                </c:pt>
                <c:pt idx="4">
                  <c:v>신재생 </c:v>
                </c:pt>
                <c:pt idx="5">
                  <c:v>합계</c:v>
                </c:pt>
              </c:strCache>
            </c:strRef>
          </c:cat>
          <c:val>
            <c:numRef>
              <c:f>Sheet1!$B$2:$B$7</c:f>
              <c:numCache>
                <c:formatCode>General</c:formatCode>
                <c:ptCount val="6"/>
                <c:pt idx="0">
                  <c:v>-2.2000000000000002</c:v>
                </c:pt>
                <c:pt idx="1">
                  <c:v>-1.8</c:v>
                </c:pt>
                <c:pt idx="2">
                  <c:v>-3.9</c:v>
                </c:pt>
                <c:pt idx="3">
                  <c:v>2.7</c:v>
                </c:pt>
                <c:pt idx="4">
                  <c:v>7.2</c:v>
                </c:pt>
                <c:pt idx="5">
                  <c:v>-1.1000000000000001</c:v>
                </c:pt>
              </c:numCache>
            </c:numRef>
          </c:val>
          <c:extLst>
            <c:ext xmlns:c16="http://schemas.microsoft.com/office/drawing/2014/chart" uri="{C3380CC4-5D6E-409C-BE32-E72D297353CC}">
              <c16:uniqueId val="{00000002-F63E-4D78-9D4D-7AC28A8235E7}"/>
            </c:ext>
          </c:extLst>
        </c:ser>
        <c:ser>
          <c:idx val="1"/>
          <c:order val="1"/>
          <c:tx>
            <c:strRef>
              <c:f>Sheet1!$C$1</c:f>
              <c:strCache>
                <c:ptCount val="1"/>
                <c:pt idx="0">
                  <c:v>’24(F)</c:v>
                </c:pt>
              </c:strCache>
            </c:strRef>
          </c:tx>
          <c:spPr>
            <a:solidFill>
              <a:schemeClr val="accent1"/>
            </a:solidFill>
            <a:ln>
              <a:noFill/>
            </a:ln>
            <a:effectLst/>
          </c:spPr>
          <c:invertIfNegative val="0"/>
          <c:dLbls>
            <c:dLbl>
              <c:idx val="4"/>
              <c:layout>
                <c:manualLayout>
                  <c:x val="8.9206295763589582E-3"/>
                  <c:y val="1.863524467684969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8F9-4EA4-8747-D3A2DC8EF385}"/>
                </c:ext>
              </c:extLst>
            </c:dLbl>
            <c:dLbl>
              <c:idx val="5"/>
              <c:layout>
                <c:manualLayout>
                  <c:x val="1.1533970380854774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63E-4D78-9D4D-7AC28A8235E7}"/>
                </c:ext>
              </c:extLst>
            </c:dLbl>
            <c:numFmt formatCode="#,##0.0_ " sourceLinked="0"/>
            <c:spPr>
              <a:noFill/>
              <a:ln>
                <a:noFill/>
              </a:ln>
              <a:effectLst/>
            </c:spPr>
            <c:txPr>
              <a:bodyPr rot="0" spcFirstLastPara="1" vertOverflow="ellipsis" vert="horz" wrap="square" anchor="ctr" anchorCtr="1"/>
              <a:lstStyle/>
              <a:p>
                <a:pPr>
                  <a:defRPr sz="800" b="1" i="0" u="none" strike="noStrike" kern="1200" baseline="0">
                    <a:ln>
                      <a:solidFill>
                        <a:schemeClr val="bg1">
                          <a:lumMod val="75000"/>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석탄</c:v>
                </c:pt>
                <c:pt idx="1">
                  <c:v>석유</c:v>
                </c:pt>
                <c:pt idx="2">
                  <c:v>가스</c:v>
                </c:pt>
                <c:pt idx="3">
                  <c:v>원자력</c:v>
                </c:pt>
                <c:pt idx="4">
                  <c:v>신재생 </c:v>
                </c:pt>
                <c:pt idx="5">
                  <c:v>합계</c:v>
                </c:pt>
              </c:strCache>
            </c:strRef>
          </c:cat>
          <c:val>
            <c:numRef>
              <c:f>Sheet1!$C$2:$C$7</c:f>
              <c:numCache>
                <c:formatCode>General</c:formatCode>
                <c:ptCount val="6"/>
                <c:pt idx="0">
                  <c:v>-0.3</c:v>
                </c:pt>
                <c:pt idx="1">
                  <c:v>2.2000000000000002</c:v>
                </c:pt>
                <c:pt idx="2">
                  <c:v>4.8</c:v>
                </c:pt>
                <c:pt idx="3">
                  <c:v>5.0999999999999996</c:v>
                </c:pt>
                <c:pt idx="4">
                  <c:v>6.2</c:v>
                </c:pt>
                <c:pt idx="5">
                  <c:v>2.6</c:v>
                </c:pt>
              </c:numCache>
            </c:numRef>
          </c:val>
          <c:extLst>
            <c:ext xmlns:c16="http://schemas.microsoft.com/office/drawing/2014/chart" uri="{C3380CC4-5D6E-409C-BE32-E72D297353CC}">
              <c16:uniqueId val="{00000006-F63E-4D78-9D4D-7AC28A8235E7}"/>
            </c:ext>
          </c:extLst>
        </c:ser>
        <c:dLbls>
          <c:showLegendKey val="0"/>
          <c:showVal val="0"/>
          <c:showCatName val="0"/>
          <c:showSerName val="0"/>
          <c:showPercent val="0"/>
          <c:showBubbleSize val="0"/>
        </c:dLbls>
        <c:gapWidth val="120"/>
        <c:axId val="1673791072"/>
        <c:axId val="1816253072"/>
      </c:barChart>
      <c:catAx>
        <c:axId val="1673791072"/>
        <c:scaling>
          <c:orientation val="minMax"/>
        </c:scaling>
        <c:delete val="0"/>
        <c:axPos val="b"/>
        <c:numFmt formatCode="General" sourceLinked="1"/>
        <c:majorTickMark val="none"/>
        <c:minorTickMark val="none"/>
        <c:tickLblPos val="low"/>
        <c:spPr>
          <a:noFill/>
          <a:ln w="3175" cap="flat" cmpd="sng" algn="ctr">
            <a:solidFill>
              <a:schemeClr val="bg1">
                <a:lumMod val="75000"/>
              </a:schemeClr>
            </a:solidFill>
            <a:round/>
          </a:ln>
          <a:effectLst/>
        </c:spPr>
        <c:txPr>
          <a:bodyPr rot="-60000000" spcFirstLastPara="1" vertOverflow="ellipsis" vert="horz" wrap="square" anchor="ctr" anchorCtr="1"/>
          <a:lstStyle/>
          <a:p>
            <a:pPr>
              <a:defRPr sz="800" b="0"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1816253072"/>
        <c:crosses val="autoZero"/>
        <c:auto val="1"/>
        <c:lblAlgn val="ctr"/>
        <c:lblOffset val="100"/>
        <c:noMultiLvlLbl val="0"/>
      </c:catAx>
      <c:valAx>
        <c:axId val="1816253072"/>
        <c:scaling>
          <c:orientation val="minMax"/>
          <c:min val="-5"/>
        </c:scaling>
        <c:delete val="0"/>
        <c:axPos val="l"/>
        <c:numFmt formatCode="General" sourceLinked="1"/>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defRPr sz="700" b="0"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1673791072"/>
        <c:crosses val="autoZero"/>
        <c:crossBetween val="between"/>
        <c:majorUnit val="5"/>
      </c:valAx>
      <c:spPr>
        <a:noFill/>
        <a:ln>
          <a:noFill/>
        </a:ln>
        <a:effectLst/>
      </c:spPr>
    </c:plotArea>
    <c:legend>
      <c:legendPos val="b"/>
      <c:layout>
        <c:manualLayout>
          <c:xMode val="edge"/>
          <c:yMode val="edge"/>
          <c:x val="0.25695042307432053"/>
          <c:y val="1.488276551344863E-2"/>
          <c:w val="0.50163111721637021"/>
          <c:h val="0.10523556133685233"/>
        </c:manualLayout>
      </c:layout>
      <c:overlay val="0"/>
      <c:spPr>
        <a:noFill/>
        <a:ln>
          <a:noFill/>
        </a:ln>
        <a:effectLst/>
      </c:spPr>
      <c:txPr>
        <a:bodyPr rot="0" spcFirstLastPara="1" vertOverflow="ellipsis" vert="horz" wrap="square" anchor="ctr" anchorCtr="1"/>
        <a:lstStyle/>
        <a:p>
          <a:pPr>
            <a:defRPr sz="800" b="0"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768256786758237"/>
          <c:y val="0.11936402637358454"/>
          <c:w val="0.86735503856305007"/>
          <c:h val="0.72474137596000021"/>
        </c:manualLayout>
      </c:layout>
      <c:barChart>
        <c:barDir val="col"/>
        <c:grouping val="clustered"/>
        <c:varyColors val="0"/>
        <c:ser>
          <c:idx val="0"/>
          <c:order val="0"/>
          <c:tx>
            <c:strRef>
              <c:f>Sheet1!$B$1</c:f>
              <c:strCache>
                <c:ptCount val="1"/>
                <c:pt idx="0">
                  <c:v>바이오시밀러</c:v>
                </c:pt>
              </c:strCache>
            </c:strRef>
          </c:tx>
          <c:spPr>
            <a:solidFill>
              <a:srgbClr val="BFBFBF"/>
            </a:solidFill>
            <a:ln>
              <a:noFill/>
            </a:ln>
            <a:effectLst/>
          </c:spPr>
          <c:invertIfNegative val="0"/>
          <c:dPt>
            <c:idx val="3"/>
            <c:invertIfNegative val="0"/>
            <c:bubble3D val="0"/>
            <c:spPr>
              <a:solidFill>
                <a:srgbClr val="1E49E2"/>
              </a:solidFill>
              <a:ln>
                <a:noFill/>
              </a:ln>
              <a:effectLst/>
            </c:spPr>
            <c:extLst>
              <c:ext xmlns:c16="http://schemas.microsoft.com/office/drawing/2014/chart" uri="{C3380CC4-5D6E-409C-BE32-E72D297353CC}">
                <c16:uniqueId val="{00000001-826D-4033-8FE6-FB03C75FAB88}"/>
              </c:ext>
            </c:extLst>
          </c:dPt>
          <c:dPt>
            <c:idx val="4"/>
            <c:invertIfNegative val="0"/>
            <c:bubble3D val="0"/>
            <c:spPr>
              <a:solidFill>
                <a:srgbClr val="1E49E2"/>
              </a:solidFill>
              <a:ln>
                <a:noFill/>
              </a:ln>
              <a:effectLst/>
            </c:spPr>
            <c:extLst>
              <c:ext xmlns:c16="http://schemas.microsoft.com/office/drawing/2014/chart" uri="{C3380CC4-5D6E-409C-BE32-E72D297353CC}">
                <c16:uniqueId val="{00000003-826D-4033-8FE6-FB03C75FAB88}"/>
              </c:ext>
            </c:extLst>
          </c:dPt>
          <c:dLbls>
            <c:dLbl>
              <c:idx val="3"/>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ko-KR" altLang="en-US" sz="700" b="1" i="0" u="none" strike="noStrike" kern="1200" baseline="0">
                      <a:ln>
                        <a:solidFill>
                          <a:schemeClr val="tx2">
                            <a:alpha val="0"/>
                          </a:schemeClr>
                        </a:solidFill>
                      </a:ln>
                      <a:solidFill>
                        <a:srgbClr val="1E49E2"/>
                      </a:solidFill>
                      <a:latin typeface="KoPub돋움체 Medium" panose="02020603020101020101" pitchFamily="18" charset="-127"/>
                      <a:ea typeface="KoPub돋움체 Medium" panose="02020603020101020101" pitchFamily="18" charset="-127"/>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01-826D-4033-8FE6-FB03C75FAB88}"/>
                </c:ext>
              </c:extLst>
            </c:dLbl>
            <c:dLbl>
              <c:idx val="4"/>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ko-KR" altLang="en-US" sz="700" b="1" i="0" u="none" strike="noStrike" kern="1200" baseline="0">
                      <a:ln>
                        <a:solidFill>
                          <a:schemeClr val="tx2">
                            <a:alpha val="0"/>
                          </a:schemeClr>
                        </a:solidFill>
                      </a:ln>
                      <a:solidFill>
                        <a:srgbClr val="1E49E2"/>
                      </a:solidFill>
                      <a:latin typeface="KoPub돋움체 Medium" panose="02020603020101020101" pitchFamily="18" charset="-127"/>
                      <a:ea typeface="KoPub돋움체 Medium" panose="02020603020101020101" pitchFamily="18" charset="-127"/>
                      <a:cs typeface="+mn-cs"/>
                    </a:defRPr>
                  </a:pPr>
                  <a:endParaRPr lang="ko-KR"/>
                </a:p>
              </c:txPr>
              <c:showLegendKey val="0"/>
              <c:showVal val="1"/>
              <c:showCatName val="0"/>
              <c:showSerName val="0"/>
              <c:showPercent val="0"/>
              <c:showBubbleSize val="0"/>
              <c:extLst>
                <c:ext xmlns:c16="http://schemas.microsoft.com/office/drawing/2014/chart" uri="{C3380CC4-5D6E-409C-BE32-E72D297353CC}">
                  <c16:uniqueId val="{00000003-826D-4033-8FE6-FB03C75FAB88}"/>
                </c:ext>
              </c:extLst>
            </c:dLbl>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ko-KR" altLang="en-US" sz="700" b="1" i="0" u="none" strike="noStrike" kern="1200" baseline="0">
                    <a:ln>
                      <a:solidFill>
                        <a:schemeClr val="tx2">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Sheet1!$A$8:$A$12</c:f>
              <c:strCache>
                <c:ptCount val="5"/>
                <c:pt idx="0">
                  <c:v>’20</c:v>
                </c:pt>
                <c:pt idx="1">
                  <c:v>’21</c:v>
                </c:pt>
                <c:pt idx="2">
                  <c:v>’22</c:v>
                </c:pt>
                <c:pt idx="3">
                  <c:v>’23(E)</c:v>
                </c:pt>
                <c:pt idx="4">
                  <c:v>’24(F)</c:v>
                </c:pt>
              </c:strCache>
            </c:strRef>
          </c:cat>
          <c:val>
            <c:numRef>
              <c:f>Sheet1!$B$8:$B$12</c:f>
              <c:numCache>
                <c:formatCode>General</c:formatCode>
                <c:ptCount val="5"/>
                <c:pt idx="0">
                  <c:v>7.2</c:v>
                </c:pt>
                <c:pt idx="1">
                  <c:v>9.4</c:v>
                </c:pt>
                <c:pt idx="2">
                  <c:v>10.199999999999999</c:v>
                </c:pt>
                <c:pt idx="3">
                  <c:v>11.4</c:v>
                </c:pt>
                <c:pt idx="4">
                  <c:v>18.100000000000001</c:v>
                </c:pt>
              </c:numCache>
            </c:numRef>
          </c:val>
          <c:extLst>
            <c:ext xmlns:c16="http://schemas.microsoft.com/office/drawing/2014/chart" uri="{C3380CC4-5D6E-409C-BE32-E72D297353CC}">
              <c16:uniqueId val="{00000004-826D-4033-8FE6-FB03C75FAB88}"/>
            </c:ext>
          </c:extLst>
        </c:ser>
        <c:dLbls>
          <c:showLegendKey val="0"/>
          <c:showVal val="0"/>
          <c:showCatName val="0"/>
          <c:showSerName val="0"/>
          <c:showPercent val="0"/>
          <c:showBubbleSize val="0"/>
        </c:dLbls>
        <c:gapWidth val="100"/>
        <c:axId val="2112024640"/>
        <c:axId val="2112005088"/>
      </c:barChart>
      <c:catAx>
        <c:axId val="2112024640"/>
        <c:scaling>
          <c:orientation val="minMax"/>
        </c:scaling>
        <c:delete val="0"/>
        <c:axPos val="b"/>
        <c:numFmt formatCode="General" sourceLinked="1"/>
        <c:majorTickMark val="none"/>
        <c:minorTickMark val="none"/>
        <c:tickLblPos val="nextTo"/>
        <c:spPr>
          <a:noFill/>
          <a:ln w="3175" cap="flat" cmpd="sng" algn="ctr">
            <a:solidFill>
              <a:schemeClr val="bg1">
                <a:lumMod val="75000"/>
              </a:schemeClr>
            </a:solidFill>
            <a:round/>
          </a:ln>
          <a:effectLst/>
        </c:spPr>
        <c:txPr>
          <a:bodyPr rot="0" spcFirstLastPara="1" vertOverflow="ellipsis" wrap="square" anchor="ctr" anchorCtr="1"/>
          <a:lstStyle/>
          <a:p>
            <a:pPr>
              <a:defRPr sz="700" b="0" i="0" u="none" strike="noStrike" kern="1200" baseline="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crossAx val="2112005088"/>
        <c:crosses val="autoZero"/>
        <c:auto val="1"/>
        <c:lblAlgn val="ctr"/>
        <c:lblOffset val="100"/>
        <c:noMultiLvlLbl val="0"/>
      </c:catAx>
      <c:valAx>
        <c:axId val="2112005088"/>
        <c:scaling>
          <c:orientation val="minMax"/>
        </c:scaling>
        <c:delete val="0"/>
        <c:axPos val="l"/>
        <c:majorGridlines>
          <c:spPr>
            <a:ln w="9525" cap="flat" cmpd="sng" algn="ctr">
              <a:noFill/>
              <a:round/>
            </a:ln>
            <a:effectLst/>
          </c:spPr>
        </c:majorGridlines>
        <c:numFmt formatCode="#,##0_);[Red]\(#,##0\)"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defRPr sz="700" b="0" i="0" u="none" strike="noStrike" kern="1200" baseline="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crossAx val="21120246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defRPr>
      </a:pPr>
      <a:endParaRPr lang="ko-KR"/>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768256786758237"/>
          <c:y val="0.23000428755180796"/>
          <c:w val="0.86735503856305007"/>
          <c:h val="0.62954051736458483"/>
        </c:manualLayout>
      </c:layout>
      <c:barChart>
        <c:barDir val="col"/>
        <c:grouping val="clustered"/>
        <c:varyColors val="0"/>
        <c:ser>
          <c:idx val="0"/>
          <c:order val="0"/>
          <c:tx>
            <c:strRef>
              <c:f>Sheet1!$B$1</c:f>
              <c:strCache>
                <c:ptCount val="1"/>
                <c:pt idx="0">
                  <c:v>의약품 시장 규모(좌)</c:v>
                </c:pt>
              </c:strCache>
            </c:strRef>
          </c:tx>
          <c:spPr>
            <a:solidFill>
              <a:srgbClr val="BFBFBF"/>
            </a:solidFill>
            <a:ln>
              <a:noFill/>
            </a:ln>
            <a:effectLst/>
          </c:spPr>
          <c:invertIfNegative val="0"/>
          <c:dPt>
            <c:idx val="4"/>
            <c:invertIfNegative val="0"/>
            <c:bubble3D val="0"/>
            <c:spPr>
              <a:solidFill>
                <a:srgbClr val="1E49E2"/>
              </a:solidFill>
              <a:ln>
                <a:noFill/>
              </a:ln>
              <a:effectLst/>
            </c:spPr>
            <c:extLst>
              <c:ext xmlns:c16="http://schemas.microsoft.com/office/drawing/2014/chart" uri="{C3380CC4-5D6E-409C-BE32-E72D297353CC}">
                <c16:uniqueId val="{00000001-143A-47A8-B03B-02D8D3D4A7CF}"/>
              </c:ext>
            </c:extLst>
          </c:dPt>
          <c:dPt>
            <c:idx val="5"/>
            <c:invertIfNegative val="0"/>
            <c:bubble3D val="0"/>
            <c:spPr>
              <a:solidFill>
                <a:srgbClr val="1E49E2"/>
              </a:solidFill>
              <a:ln>
                <a:noFill/>
              </a:ln>
              <a:effectLst/>
            </c:spPr>
            <c:extLst>
              <c:ext xmlns:c16="http://schemas.microsoft.com/office/drawing/2014/chart" uri="{C3380CC4-5D6E-409C-BE32-E72D297353CC}">
                <c16:uniqueId val="{00000003-143A-47A8-B03B-02D8D3D4A7CF}"/>
              </c:ext>
            </c:extLst>
          </c:dPt>
          <c:dLbls>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ko-KR" altLang="en-US" sz="700" b="1" i="0" u="none" strike="noStrike" kern="1200" baseline="0">
                    <a:ln>
                      <a:solidFill>
                        <a:schemeClr val="tx2">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Sheet1!$A$7:$A$12</c:f>
              <c:strCache>
                <c:ptCount val="6"/>
                <c:pt idx="0">
                  <c:v>’19</c:v>
                </c:pt>
                <c:pt idx="1">
                  <c:v>’20</c:v>
                </c:pt>
                <c:pt idx="2">
                  <c:v>’21</c:v>
                </c:pt>
                <c:pt idx="3">
                  <c:v>’22</c:v>
                </c:pt>
                <c:pt idx="4">
                  <c:v>’23(E)</c:v>
                </c:pt>
                <c:pt idx="5">
                  <c:v>’24(F)</c:v>
                </c:pt>
              </c:strCache>
            </c:strRef>
          </c:cat>
          <c:val>
            <c:numRef>
              <c:f>Sheet1!$B$7:$B$12</c:f>
              <c:numCache>
                <c:formatCode>General</c:formatCode>
                <c:ptCount val="6"/>
                <c:pt idx="0">
                  <c:v>1278</c:v>
                </c:pt>
                <c:pt idx="1">
                  <c:v>1312</c:v>
                </c:pt>
                <c:pt idx="2">
                  <c:v>1450</c:v>
                </c:pt>
                <c:pt idx="3">
                  <c:v>1482</c:v>
                </c:pt>
                <c:pt idx="4">
                  <c:v>1557</c:v>
                </c:pt>
                <c:pt idx="5">
                  <c:v>1651</c:v>
                </c:pt>
              </c:numCache>
            </c:numRef>
          </c:val>
          <c:extLst>
            <c:ext xmlns:c16="http://schemas.microsoft.com/office/drawing/2014/chart" uri="{C3380CC4-5D6E-409C-BE32-E72D297353CC}">
              <c16:uniqueId val="{00000004-84D9-4917-9FE0-B29AA809544B}"/>
            </c:ext>
          </c:extLst>
        </c:ser>
        <c:dLbls>
          <c:showLegendKey val="0"/>
          <c:showVal val="0"/>
          <c:showCatName val="0"/>
          <c:showSerName val="0"/>
          <c:showPercent val="0"/>
          <c:showBubbleSize val="0"/>
        </c:dLbls>
        <c:gapWidth val="150"/>
        <c:axId val="2112024640"/>
        <c:axId val="2112005088"/>
      </c:barChart>
      <c:lineChart>
        <c:grouping val="standard"/>
        <c:varyColors val="0"/>
        <c:ser>
          <c:idx val="1"/>
          <c:order val="1"/>
          <c:tx>
            <c:strRef>
              <c:f>Sheet1!$C$1</c:f>
              <c:strCache>
                <c:ptCount val="1"/>
                <c:pt idx="0">
                  <c:v>전년대비 증감률(우)</c:v>
                </c:pt>
              </c:strCache>
            </c:strRef>
          </c:tx>
          <c:spPr>
            <a:ln w="28575" cap="rnd">
              <a:solidFill>
                <a:schemeClr val="accent2"/>
              </a:solidFill>
              <a:round/>
            </a:ln>
            <a:effectLst/>
          </c:spPr>
          <c:marker>
            <c:symbol val="circle"/>
            <c:size val="5"/>
            <c:spPr>
              <a:solidFill>
                <a:srgbClr val="00338D"/>
              </a:solidFill>
              <a:ln w="9525">
                <a:solidFill>
                  <a:schemeClr val="bg1"/>
                </a:solidFill>
              </a:ln>
              <a:effectLst/>
            </c:spPr>
          </c:marker>
          <c:cat>
            <c:strRef>
              <c:f>Sheet1!$A$7:$A$12</c:f>
              <c:strCache>
                <c:ptCount val="6"/>
                <c:pt idx="0">
                  <c:v>’19</c:v>
                </c:pt>
                <c:pt idx="1">
                  <c:v>’20</c:v>
                </c:pt>
                <c:pt idx="2">
                  <c:v>’21</c:v>
                </c:pt>
                <c:pt idx="3">
                  <c:v>’22</c:v>
                </c:pt>
                <c:pt idx="4">
                  <c:v>’23(E)</c:v>
                </c:pt>
                <c:pt idx="5">
                  <c:v>’24(F)</c:v>
                </c:pt>
              </c:strCache>
            </c:strRef>
          </c:cat>
          <c:val>
            <c:numRef>
              <c:f>Sheet1!$C$7:$C$12</c:f>
              <c:numCache>
                <c:formatCode>0.0</c:formatCode>
                <c:ptCount val="6"/>
                <c:pt idx="0">
                  <c:v>6.0756972111553829</c:v>
                </c:pt>
                <c:pt idx="1">
                  <c:v>2.6604068857589982</c:v>
                </c:pt>
                <c:pt idx="2">
                  <c:v>10.518292682926829</c:v>
                </c:pt>
                <c:pt idx="3">
                  <c:v>2.2068965517241379</c:v>
                </c:pt>
                <c:pt idx="4">
                  <c:v>5.0607287449392713</c:v>
                </c:pt>
                <c:pt idx="5">
                  <c:v>6.0372511239563265</c:v>
                </c:pt>
              </c:numCache>
            </c:numRef>
          </c:val>
          <c:smooth val="0"/>
          <c:extLst>
            <c:ext xmlns:c16="http://schemas.microsoft.com/office/drawing/2014/chart" uri="{C3380CC4-5D6E-409C-BE32-E72D297353CC}">
              <c16:uniqueId val="{0000000A-84D9-4917-9FE0-B29AA809544B}"/>
            </c:ext>
          </c:extLst>
        </c:ser>
        <c:dLbls>
          <c:showLegendKey val="0"/>
          <c:showVal val="0"/>
          <c:showCatName val="0"/>
          <c:showSerName val="0"/>
          <c:showPercent val="0"/>
          <c:showBubbleSize val="0"/>
        </c:dLbls>
        <c:marker val="1"/>
        <c:smooth val="0"/>
        <c:axId val="2002930784"/>
        <c:axId val="2136821744"/>
      </c:lineChart>
      <c:catAx>
        <c:axId val="2112024640"/>
        <c:scaling>
          <c:orientation val="minMax"/>
        </c:scaling>
        <c:delete val="0"/>
        <c:axPos val="b"/>
        <c:numFmt formatCode="General" sourceLinked="1"/>
        <c:majorTickMark val="none"/>
        <c:minorTickMark val="none"/>
        <c:tickLblPos val="nextTo"/>
        <c:spPr>
          <a:noFill/>
          <a:ln w="3175" cap="flat" cmpd="sng" algn="ctr">
            <a:solidFill>
              <a:schemeClr val="bg1">
                <a:lumMod val="75000"/>
              </a:schemeClr>
            </a:solidFill>
            <a:round/>
          </a:ln>
          <a:effectLst/>
        </c:spPr>
        <c:txPr>
          <a:bodyPr rot="0" spcFirstLastPara="1" vertOverflow="ellipsis" wrap="square" anchor="ctr" anchorCtr="1"/>
          <a:lstStyle/>
          <a:p>
            <a:pPr>
              <a:defRPr sz="700" b="0" i="0" u="none" strike="noStrike" kern="1200" baseline="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crossAx val="2112005088"/>
        <c:crosses val="autoZero"/>
        <c:auto val="1"/>
        <c:lblAlgn val="ctr"/>
        <c:lblOffset val="100"/>
        <c:noMultiLvlLbl val="0"/>
      </c:catAx>
      <c:valAx>
        <c:axId val="2112005088"/>
        <c:scaling>
          <c:orientation val="minMax"/>
          <c:max val="2500"/>
        </c:scaling>
        <c:delete val="0"/>
        <c:axPos val="l"/>
        <c:majorGridlines>
          <c:spPr>
            <a:ln w="9525" cap="flat" cmpd="sng" algn="ctr">
              <a:noFill/>
              <a:round/>
            </a:ln>
            <a:effectLst/>
          </c:spPr>
        </c:majorGridlines>
        <c:numFmt formatCode="#,##0_);[Red]\(#,##0\)"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defRPr sz="700" b="0" i="0" u="none" strike="noStrike" kern="1200" baseline="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crossAx val="2112024640"/>
        <c:crosses val="autoZero"/>
        <c:crossBetween val="between"/>
        <c:majorUnit val="500"/>
      </c:valAx>
      <c:valAx>
        <c:axId val="2136821744"/>
        <c:scaling>
          <c:orientation val="minMax"/>
          <c:max val="20"/>
        </c:scaling>
        <c:delete val="0"/>
        <c:axPos val="r"/>
        <c:numFmt formatCode="#,##0_);[Red]\(#,##0\)"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defRPr sz="700" b="0" i="0" u="none" strike="noStrike" kern="1200" baseline="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crossAx val="2002930784"/>
        <c:crosses val="max"/>
        <c:crossBetween val="between"/>
      </c:valAx>
      <c:catAx>
        <c:axId val="2002930784"/>
        <c:scaling>
          <c:orientation val="minMax"/>
        </c:scaling>
        <c:delete val="1"/>
        <c:axPos val="b"/>
        <c:numFmt formatCode="General" sourceLinked="1"/>
        <c:majorTickMark val="out"/>
        <c:minorTickMark val="none"/>
        <c:tickLblPos val="nextTo"/>
        <c:crossAx val="2136821744"/>
        <c:crosses val="autoZero"/>
        <c:auto val="1"/>
        <c:lblAlgn val="ctr"/>
        <c:lblOffset val="100"/>
        <c:noMultiLvlLbl val="0"/>
      </c:catAx>
      <c:spPr>
        <a:noFill/>
        <a:ln>
          <a:noFill/>
        </a:ln>
        <a:effectLst/>
      </c:spPr>
    </c:plotArea>
    <c:legend>
      <c:legendPos val="t"/>
      <c:layout>
        <c:manualLayout>
          <c:xMode val="edge"/>
          <c:yMode val="edge"/>
          <c:x val="0.20015454731828863"/>
          <c:y val="3.6301271973703017E-2"/>
          <c:w val="0.60253199366040588"/>
          <c:h val="0.12363298556524224"/>
        </c:manualLayout>
      </c:layout>
      <c:overlay val="0"/>
      <c:spPr>
        <a:noFill/>
        <a:ln>
          <a:noFill/>
        </a:ln>
        <a:effectLst/>
      </c:spPr>
      <c:txPr>
        <a:bodyPr rot="0" spcFirstLastPara="1" vertOverflow="ellipsis" vert="horz" wrap="square" anchor="ctr" anchorCtr="1"/>
        <a:lstStyle/>
        <a:p>
          <a:pPr>
            <a:defRPr sz="700" b="0" i="0" u="none" strike="noStrike" kern="1200" baseline="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n>
            <a:solidFill>
              <a:schemeClr val="bg1">
                <a:lumMod val="75000"/>
                <a:alpha val="0"/>
              </a:scheme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defRPr>
      </a:pPr>
      <a:endParaRPr lang="ko-KR"/>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099386324276369E-2"/>
          <c:y val="0.26350186415042665"/>
          <c:w val="0.90853666941358668"/>
          <c:h val="0.42202415407820509"/>
        </c:manualLayout>
      </c:layout>
      <c:barChart>
        <c:barDir val="col"/>
        <c:grouping val="stacked"/>
        <c:varyColors val="0"/>
        <c:ser>
          <c:idx val="0"/>
          <c:order val="0"/>
          <c:tx>
            <c:strRef>
              <c:f>Sheet1!$B$1</c:f>
              <c:strCache>
                <c:ptCount val="1"/>
                <c:pt idx="0">
                  <c:v>1~10월</c:v>
                </c:pt>
              </c:strCache>
            </c:strRef>
          </c:tx>
          <c:spPr>
            <a:solidFill>
              <a:schemeClr val="accent1"/>
            </a:solidFill>
            <a:ln>
              <a:solidFill>
                <a:schemeClr val="accent1"/>
              </a:solidFill>
            </a:ln>
            <a:effectLst/>
          </c:spPr>
          <c:invertIfNegative val="0"/>
          <c:cat>
            <c:strRef>
              <c:f>Sheet1!$A$11:$A$19</c:f>
              <c:strCache>
                <c:ptCount val="9"/>
                <c:pt idx="0">
                  <c:v>'15</c:v>
                </c:pt>
                <c:pt idx="1">
                  <c:v>'16</c:v>
                </c:pt>
                <c:pt idx="2">
                  <c:v>'17</c:v>
                </c:pt>
                <c:pt idx="3">
                  <c:v>'18</c:v>
                </c:pt>
                <c:pt idx="4">
                  <c:v>'19</c:v>
                </c:pt>
                <c:pt idx="5">
                  <c:v>'20</c:v>
                </c:pt>
                <c:pt idx="6">
                  <c:v>'21</c:v>
                </c:pt>
                <c:pt idx="7">
                  <c:v>'22</c:v>
                </c:pt>
                <c:pt idx="8">
                  <c:v>'23</c:v>
                </c:pt>
              </c:strCache>
            </c:strRef>
          </c:cat>
          <c:val>
            <c:numRef>
              <c:f>Sheet1!$B$11:$B$19</c:f>
              <c:numCache>
                <c:formatCode>General</c:formatCode>
                <c:ptCount val="9"/>
                <c:pt idx="0">
                  <c:v>377</c:v>
                </c:pt>
                <c:pt idx="1">
                  <c:v>215</c:v>
                </c:pt>
                <c:pt idx="2">
                  <c:v>226</c:v>
                </c:pt>
                <c:pt idx="3">
                  <c:v>242</c:v>
                </c:pt>
                <c:pt idx="4">
                  <c:v>177</c:v>
                </c:pt>
                <c:pt idx="5">
                  <c:v>204</c:v>
                </c:pt>
                <c:pt idx="6">
                  <c:v>182</c:v>
                </c:pt>
                <c:pt idx="7">
                  <c:v>247</c:v>
                </c:pt>
                <c:pt idx="8">
                  <c:v>256</c:v>
                </c:pt>
              </c:numCache>
            </c:numRef>
          </c:val>
          <c:extLst>
            <c:ext xmlns:c16="http://schemas.microsoft.com/office/drawing/2014/chart" uri="{C3380CC4-5D6E-409C-BE32-E72D297353CC}">
              <c16:uniqueId val="{00000000-D2BA-496E-AD26-92DBA6F21766}"/>
            </c:ext>
          </c:extLst>
        </c:ser>
        <c:ser>
          <c:idx val="1"/>
          <c:order val="1"/>
          <c:tx>
            <c:strRef>
              <c:f>Sheet1!$C$1</c:f>
              <c:strCache>
                <c:ptCount val="1"/>
                <c:pt idx="0">
                  <c:v>11~12월</c:v>
                </c:pt>
              </c:strCache>
            </c:strRef>
          </c:tx>
          <c:spPr>
            <a:pattFill prst="ltUpDiag">
              <a:fgClr>
                <a:srgbClr val="7DE0FF"/>
              </a:fgClr>
              <a:bgClr>
                <a:srgbClr val="DEF7FF"/>
              </a:bgClr>
            </a:pattFill>
            <a:ln>
              <a:solidFill>
                <a:srgbClr val="7DE0FF"/>
              </a:solidFill>
            </a:ln>
            <a:effectLst/>
          </c:spPr>
          <c:invertIfNegative val="0"/>
          <c:cat>
            <c:strRef>
              <c:f>Sheet1!$A$11:$A$19</c:f>
              <c:strCache>
                <c:ptCount val="9"/>
                <c:pt idx="0">
                  <c:v>'15</c:v>
                </c:pt>
                <c:pt idx="1">
                  <c:v>'16</c:v>
                </c:pt>
                <c:pt idx="2">
                  <c:v>'17</c:v>
                </c:pt>
                <c:pt idx="3">
                  <c:v>'18</c:v>
                </c:pt>
                <c:pt idx="4">
                  <c:v>'19</c:v>
                </c:pt>
                <c:pt idx="5">
                  <c:v>'20</c:v>
                </c:pt>
                <c:pt idx="6">
                  <c:v>'21</c:v>
                </c:pt>
                <c:pt idx="7">
                  <c:v>'22</c:v>
                </c:pt>
                <c:pt idx="8">
                  <c:v>'23</c:v>
                </c:pt>
              </c:strCache>
            </c:strRef>
          </c:cat>
          <c:val>
            <c:numRef>
              <c:f>Sheet1!$C$11:$C$19</c:f>
              <c:numCache>
                <c:formatCode>General</c:formatCode>
                <c:ptCount val="9"/>
                <c:pt idx="0">
                  <c:v>84</c:v>
                </c:pt>
                <c:pt idx="1">
                  <c:v>67</c:v>
                </c:pt>
                <c:pt idx="2">
                  <c:v>64</c:v>
                </c:pt>
                <c:pt idx="3">
                  <c:v>79</c:v>
                </c:pt>
                <c:pt idx="4">
                  <c:v>46</c:v>
                </c:pt>
                <c:pt idx="5">
                  <c:v>147</c:v>
                </c:pt>
                <c:pt idx="6">
                  <c:v>124</c:v>
                </c:pt>
                <c:pt idx="7">
                  <c:v>63</c:v>
                </c:pt>
              </c:numCache>
            </c:numRef>
          </c:val>
          <c:extLst>
            <c:ext xmlns:c16="http://schemas.microsoft.com/office/drawing/2014/chart" uri="{C3380CC4-5D6E-409C-BE32-E72D297353CC}">
              <c16:uniqueId val="{00000001-D2BA-496E-AD26-92DBA6F21766}"/>
            </c:ext>
          </c:extLst>
        </c:ser>
        <c:dLbls>
          <c:showLegendKey val="0"/>
          <c:showVal val="0"/>
          <c:showCatName val="0"/>
          <c:showSerName val="0"/>
          <c:showPercent val="0"/>
          <c:showBubbleSize val="0"/>
        </c:dLbls>
        <c:gapWidth val="150"/>
        <c:overlap val="100"/>
        <c:axId val="1768567584"/>
        <c:axId val="1768562592"/>
      </c:barChart>
      <c:catAx>
        <c:axId val="1768567584"/>
        <c:scaling>
          <c:orientation val="minMax"/>
        </c:scaling>
        <c:delete val="0"/>
        <c:axPos val="b"/>
        <c:numFmt formatCode="General" sourceLinked="1"/>
        <c:majorTickMark val="none"/>
        <c:minorTickMark val="none"/>
        <c:tickLblPos val="nextTo"/>
        <c:spPr>
          <a:noFill/>
          <a:ln w="9525" cap="flat" cmpd="sng" algn="ctr">
            <a:solidFill>
              <a:schemeClr val="bg1">
                <a:lumMod val="75000"/>
              </a:schemeClr>
            </a:solidFill>
            <a:round/>
          </a:ln>
          <a:effectLst/>
        </c:spPr>
        <c:txPr>
          <a:bodyPr rot="-60000000" spcFirstLastPara="1" vertOverflow="ellipsis" vert="horz" wrap="square" anchor="ctr" anchorCtr="1"/>
          <a:lstStyle/>
          <a:p>
            <a:pPr>
              <a:defRPr sz="700" b="0" i="0" u="none" strike="noStrike" kern="1200" baseline="0">
                <a:gradFill>
                  <a:gsLst>
                    <a:gs pos="0">
                      <a:schemeClr val="tx1">
                        <a:lumMod val="65000"/>
                        <a:lumOff val="35000"/>
                      </a:schemeClr>
                    </a:gs>
                    <a:gs pos="100000">
                      <a:schemeClr val="tx1">
                        <a:lumMod val="65000"/>
                        <a:lumOff val="35000"/>
                      </a:schemeClr>
                    </a:gs>
                  </a:gsLst>
                  <a:lin ang="5400000" scaled="1"/>
                </a:gradFill>
                <a:latin typeface="KoPub돋움체 Medium" panose="02020603020101020101" pitchFamily="18" charset="-127"/>
                <a:ea typeface="KoPub돋움체 Medium" panose="02020603020101020101" pitchFamily="18" charset="-127"/>
                <a:cs typeface="+mn-cs"/>
              </a:defRPr>
            </a:pPr>
            <a:endParaRPr lang="ko-KR"/>
          </a:p>
        </c:txPr>
        <c:crossAx val="1768562592"/>
        <c:crosses val="autoZero"/>
        <c:auto val="1"/>
        <c:lblAlgn val="ctr"/>
        <c:lblOffset val="100"/>
        <c:noMultiLvlLbl val="0"/>
      </c:catAx>
      <c:valAx>
        <c:axId val="1768562592"/>
        <c:scaling>
          <c:orientation val="minMax"/>
        </c:scaling>
        <c:delete val="0"/>
        <c:axPos val="l"/>
        <c:numFmt formatCode="#,##0_);[Red]\(#,##0\)" sourceLinked="0"/>
        <c:majorTickMark val="none"/>
        <c:minorTickMark val="none"/>
        <c:tickLblPos val="nextTo"/>
        <c:spPr>
          <a:noFill/>
          <a:ln>
            <a:solidFill>
              <a:schemeClr val="bg1">
                <a:lumMod val="75000"/>
              </a:schemeClr>
            </a:solidFill>
          </a:ln>
          <a:effectLst/>
        </c:spPr>
        <c:txPr>
          <a:bodyPr rot="-60000000" spcFirstLastPara="1" vertOverflow="ellipsis" vert="horz" wrap="square" anchor="ctr" anchorCtr="1"/>
          <a:lstStyle/>
          <a:p>
            <a:pPr>
              <a:defRPr sz="700" b="0" i="0" u="none" strike="noStrike" kern="1200" baseline="0">
                <a:gradFill>
                  <a:gsLst>
                    <a:gs pos="0">
                      <a:schemeClr val="tx1">
                        <a:lumMod val="65000"/>
                        <a:lumOff val="35000"/>
                      </a:schemeClr>
                    </a:gs>
                    <a:gs pos="100000">
                      <a:schemeClr val="tx1">
                        <a:lumMod val="65000"/>
                        <a:lumOff val="35000"/>
                      </a:schemeClr>
                    </a:gs>
                  </a:gsLst>
                  <a:lin ang="5400000" scaled="1"/>
                </a:gradFill>
                <a:latin typeface="KoPub돋움체 Medium" panose="02020603020101020101" pitchFamily="18" charset="-127"/>
                <a:ea typeface="KoPub돋움체 Medium" panose="02020603020101020101" pitchFamily="18" charset="-127"/>
                <a:cs typeface="+mn-cs"/>
              </a:defRPr>
            </a:pPr>
            <a:endParaRPr lang="ko-KR"/>
          </a:p>
        </c:txPr>
        <c:crossAx val="1768567584"/>
        <c:crosses val="autoZero"/>
        <c:crossBetween val="between"/>
      </c:valAx>
      <c:spPr>
        <a:noFill/>
        <a:ln>
          <a:noFill/>
        </a:ln>
        <a:effectLst/>
      </c:spPr>
    </c:plotArea>
    <c:legend>
      <c:legendPos val="t"/>
      <c:layout>
        <c:manualLayout>
          <c:xMode val="edge"/>
          <c:yMode val="edge"/>
          <c:x val="0.38921543434319567"/>
          <c:y val="9.1228223050733526E-2"/>
          <c:w val="0.21844315598469208"/>
          <c:h val="0.14719734267794493"/>
        </c:manualLayout>
      </c:layout>
      <c:overlay val="0"/>
      <c:spPr>
        <a:noFill/>
        <a:ln>
          <a:noFill/>
        </a:ln>
        <a:effectLst/>
      </c:spPr>
      <c:txPr>
        <a:bodyPr rot="0" spcFirstLastPara="1" vertOverflow="ellipsis" vert="horz" wrap="square" anchor="ctr" anchorCtr="1"/>
        <a:lstStyle/>
        <a:p>
          <a:pPr algn="ctr">
            <a:defRPr lang="en-US" altLang="ko-KR" sz="700" b="0" i="0" u="none" strike="noStrike" kern="1200" baseline="0">
              <a:gradFill>
                <a:gsLst>
                  <a:gs pos="0">
                    <a:schemeClr val="tx1">
                      <a:lumMod val="65000"/>
                      <a:lumOff val="35000"/>
                    </a:schemeClr>
                  </a:gs>
                  <a:gs pos="100000">
                    <a:schemeClr val="tx1">
                      <a:lumMod val="65000"/>
                      <a:lumOff val="35000"/>
                    </a:schemeClr>
                  </a:gs>
                </a:gsLst>
                <a:lin ang="5400000" scaled="1"/>
              </a:gradFill>
              <a:latin typeface="KoPub돋움체 Medium" panose="02020603020101020101" pitchFamily="18" charset="-127"/>
              <a:ea typeface="KoPub돋움체 Mediu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3337444635562"/>
          <c:y val="0.13021149854087069"/>
          <c:w val="0.85090471461428541"/>
          <c:h val="0.75544871987725259"/>
        </c:manualLayout>
      </c:layout>
      <c:barChart>
        <c:barDir val="col"/>
        <c:grouping val="clustered"/>
        <c:varyColors val="0"/>
        <c:ser>
          <c:idx val="1"/>
          <c:order val="0"/>
          <c:tx>
            <c:strRef>
              <c:f>Sheet1!$B$5</c:f>
              <c:strCache>
                <c:ptCount val="1"/>
                <c:pt idx="0">
                  <c:v>항공화물(좌)</c:v>
                </c:pt>
              </c:strCache>
            </c:strRef>
          </c:tx>
          <c:spPr>
            <a:solidFill>
              <a:srgbClr val="00B0F0"/>
            </a:solidFill>
            <a:ln>
              <a:noFill/>
            </a:ln>
            <a:effectLst/>
          </c:spPr>
          <c:invertIfNegative val="0"/>
          <c:cat>
            <c:strRef>
              <c:f>Sheet1!$C$4:$O$4</c:f>
              <c:strCache>
                <c:ptCount val="13"/>
                <c:pt idx="0">
                  <c:v>'22.9</c:v>
                </c:pt>
                <c:pt idx="1">
                  <c:v>'22.10</c:v>
                </c:pt>
                <c:pt idx="2">
                  <c:v>'22.11</c:v>
                </c:pt>
                <c:pt idx="3">
                  <c:v>'22.12</c:v>
                </c:pt>
                <c:pt idx="4">
                  <c:v>'23.1</c:v>
                </c:pt>
                <c:pt idx="5">
                  <c:v>'23.2</c:v>
                </c:pt>
                <c:pt idx="6">
                  <c:v>'23.3</c:v>
                </c:pt>
                <c:pt idx="7">
                  <c:v>'23.4</c:v>
                </c:pt>
                <c:pt idx="8">
                  <c:v>'23.5</c:v>
                </c:pt>
                <c:pt idx="9">
                  <c:v>'23.6</c:v>
                </c:pt>
                <c:pt idx="10">
                  <c:v>'23.7</c:v>
                </c:pt>
                <c:pt idx="11">
                  <c:v>'23.8</c:v>
                </c:pt>
                <c:pt idx="12">
                  <c:v>'23.9</c:v>
                </c:pt>
              </c:strCache>
            </c:strRef>
          </c:cat>
          <c:val>
            <c:numRef>
              <c:f>Sheet1!$C$5:$O$5</c:f>
              <c:numCache>
                <c:formatCode>#,##0</c:formatCode>
                <c:ptCount val="13"/>
                <c:pt idx="0">
                  <c:v>234</c:v>
                </c:pt>
                <c:pt idx="1">
                  <c:v>243</c:v>
                </c:pt>
                <c:pt idx="2">
                  <c:v>240</c:v>
                </c:pt>
                <c:pt idx="3">
                  <c:v>239</c:v>
                </c:pt>
                <c:pt idx="4" formatCode="General">
                  <c:v>210</c:v>
                </c:pt>
                <c:pt idx="5" formatCode="#,##0_ ">
                  <c:v>213</c:v>
                </c:pt>
                <c:pt idx="6" formatCode="#,##0_ ">
                  <c:v>244</c:v>
                </c:pt>
                <c:pt idx="7" formatCode="#,##0_ ">
                  <c:v>228</c:v>
                </c:pt>
                <c:pt idx="8" formatCode="#,##0_ ">
                  <c:v>222</c:v>
                </c:pt>
                <c:pt idx="9" formatCode="#,##0_ ">
                  <c:v>233</c:v>
                </c:pt>
                <c:pt idx="10" formatCode="#,##0_ ">
                  <c:v>240</c:v>
                </c:pt>
                <c:pt idx="11" formatCode="#,##0_ ">
                  <c:v>233</c:v>
                </c:pt>
                <c:pt idx="12" formatCode="#,##0_ ">
                  <c:v>242</c:v>
                </c:pt>
              </c:numCache>
            </c:numRef>
          </c:val>
          <c:extLst>
            <c:ext xmlns:c16="http://schemas.microsoft.com/office/drawing/2014/chart" uri="{C3380CC4-5D6E-409C-BE32-E72D297353CC}">
              <c16:uniqueId val="{00000003-792E-4536-98F7-FA4F7B3CA0E4}"/>
            </c:ext>
          </c:extLst>
        </c:ser>
        <c:dLbls>
          <c:showLegendKey val="0"/>
          <c:showVal val="0"/>
          <c:showCatName val="0"/>
          <c:showSerName val="0"/>
          <c:showPercent val="0"/>
          <c:showBubbleSize val="0"/>
        </c:dLbls>
        <c:gapWidth val="100"/>
        <c:axId val="1766207136"/>
        <c:axId val="1766192992"/>
      </c:barChart>
      <c:lineChart>
        <c:grouping val="standard"/>
        <c:varyColors val="0"/>
        <c:ser>
          <c:idx val="0"/>
          <c:order val="1"/>
          <c:tx>
            <c:strRef>
              <c:f>Sheet1!$B$6</c:f>
              <c:strCache>
                <c:ptCount val="1"/>
                <c:pt idx="0">
                  <c:v>증감률(우)</c:v>
                </c:pt>
              </c:strCache>
            </c:strRef>
          </c:tx>
          <c:spPr>
            <a:ln w="15875" cap="rnd">
              <a:solidFill>
                <a:schemeClr val="accent1"/>
              </a:solidFill>
              <a:round/>
            </a:ln>
            <a:effectLst/>
          </c:spPr>
          <c:marker>
            <c:symbol val="circle"/>
            <c:size val="3"/>
            <c:spPr>
              <a:solidFill>
                <a:schemeClr val="bg1"/>
              </a:solidFill>
              <a:ln w="9525">
                <a:solidFill>
                  <a:schemeClr val="accent1"/>
                </a:solidFill>
              </a:ln>
              <a:effectLst/>
            </c:spPr>
          </c:marker>
          <c:cat>
            <c:strRef>
              <c:f>Sheet1!$C$4:$O$4</c:f>
              <c:strCache>
                <c:ptCount val="13"/>
                <c:pt idx="0">
                  <c:v>'22.9</c:v>
                </c:pt>
                <c:pt idx="1">
                  <c:v>'22.10</c:v>
                </c:pt>
                <c:pt idx="2">
                  <c:v>'22.11</c:v>
                </c:pt>
                <c:pt idx="3">
                  <c:v>'22.12</c:v>
                </c:pt>
                <c:pt idx="4">
                  <c:v>'23.1</c:v>
                </c:pt>
                <c:pt idx="5">
                  <c:v>'23.2</c:v>
                </c:pt>
                <c:pt idx="6">
                  <c:v>'23.3</c:v>
                </c:pt>
                <c:pt idx="7">
                  <c:v>'23.4</c:v>
                </c:pt>
                <c:pt idx="8">
                  <c:v>'23.5</c:v>
                </c:pt>
                <c:pt idx="9">
                  <c:v>'23.6</c:v>
                </c:pt>
                <c:pt idx="10">
                  <c:v>'23.7</c:v>
                </c:pt>
                <c:pt idx="11">
                  <c:v>'23.8</c:v>
                </c:pt>
                <c:pt idx="12">
                  <c:v>'23.9</c:v>
                </c:pt>
              </c:strCache>
            </c:strRef>
          </c:cat>
          <c:val>
            <c:numRef>
              <c:f>Sheet1!$C$6:$O$6</c:f>
              <c:numCache>
                <c:formatCode>0.0</c:formatCode>
                <c:ptCount val="13"/>
                <c:pt idx="0">
                  <c:v>-20</c:v>
                </c:pt>
                <c:pt idx="1">
                  <c:v>-17.8</c:v>
                </c:pt>
                <c:pt idx="2">
                  <c:v>-16.899999999999999</c:v>
                </c:pt>
                <c:pt idx="3">
                  <c:v>-19.100000000000001</c:v>
                </c:pt>
                <c:pt idx="4" formatCode="General">
                  <c:v>-24.2</c:v>
                </c:pt>
                <c:pt idx="5" formatCode="#,##0.0_ ">
                  <c:v>-12.4</c:v>
                </c:pt>
                <c:pt idx="6" formatCode="#,##0.0_ ">
                  <c:v>-15.3</c:v>
                </c:pt>
                <c:pt idx="7" formatCode="#,##0.0_ ">
                  <c:v>-14.4</c:v>
                </c:pt>
                <c:pt idx="8" formatCode="#,##0.0_ ">
                  <c:v>-15.4</c:v>
                </c:pt>
                <c:pt idx="9" formatCode="#,##0.0_ ">
                  <c:v>-7</c:v>
                </c:pt>
                <c:pt idx="10" formatCode="#,##0.0_ ">
                  <c:v>0.9</c:v>
                </c:pt>
                <c:pt idx="11" formatCode="#,##0.0_ ">
                  <c:v>-1.1000000000000001</c:v>
                </c:pt>
                <c:pt idx="12" formatCode="#,##0.0_ ">
                  <c:v>3.1</c:v>
                </c:pt>
              </c:numCache>
            </c:numRef>
          </c:val>
          <c:smooth val="1"/>
          <c:extLst>
            <c:ext xmlns:c16="http://schemas.microsoft.com/office/drawing/2014/chart" uri="{C3380CC4-5D6E-409C-BE32-E72D297353CC}">
              <c16:uniqueId val="{00000008-792E-4536-98F7-FA4F7B3CA0E4}"/>
            </c:ext>
          </c:extLst>
        </c:ser>
        <c:dLbls>
          <c:showLegendKey val="0"/>
          <c:showVal val="0"/>
          <c:showCatName val="0"/>
          <c:showSerName val="0"/>
          <c:showPercent val="0"/>
          <c:showBubbleSize val="0"/>
        </c:dLbls>
        <c:marker val="1"/>
        <c:smooth val="0"/>
        <c:axId val="448002992"/>
        <c:axId val="451126992"/>
      </c:lineChart>
      <c:catAx>
        <c:axId val="1766207136"/>
        <c:scaling>
          <c:orientation val="minMax"/>
        </c:scaling>
        <c:delete val="0"/>
        <c:axPos val="b"/>
        <c:numFmt formatCode="General" sourceLinked="1"/>
        <c:majorTickMark val="none"/>
        <c:minorTickMark val="none"/>
        <c:tickLblPos val="nextTo"/>
        <c:spPr>
          <a:noFill/>
          <a:ln w="3175" cap="flat" cmpd="sng" algn="ctr">
            <a:solidFill>
              <a:schemeClr val="bg1">
                <a:lumMod val="75000"/>
              </a:schemeClr>
            </a:solidFill>
            <a:round/>
          </a:ln>
          <a:effectLst/>
        </c:spPr>
        <c:txPr>
          <a:bodyPr rot="-60000000" spcFirstLastPara="1" vertOverflow="ellipsis" vert="horz" wrap="square" anchor="ctr" anchorCtr="1"/>
          <a:lstStyle/>
          <a:p>
            <a:pPr>
              <a:defRPr sz="650" b="0" i="0" u="none" strike="noStrike" kern="1200" baseline="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crossAx val="1766192992"/>
        <c:crosses val="autoZero"/>
        <c:auto val="1"/>
        <c:lblAlgn val="ctr"/>
        <c:lblOffset val="100"/>
        <c:noMultiLvlLbl val="0"/>
      </c:catAx>
      <c:valAx>
        <c:axId val="1766192992"/>
        <c:scaling>
          <c:orientation val="minMax"/>
          <c:min val="-300"/>
        </c:scaling>
        <c:delete val="0"/>
        <c:axPos val="l"/>
        <c:numFmt formatCode="#,##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defRPr sz="600" b="0" i="0" u="none" strike="noStrike" kern="1200" baseline="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crossAx val="1766207136"/>
        <c:crosses val="autoZero"/>
        <c:crossBetween val="between"/>
      </c:valAx>
      <c:valAx>
        <c:axId val="451126992"/>
        <c:scaling>
          <c:orientation val="minMax"/>
          <c:max val="30"/>
        </c:scaling>
        <c:delete val="0"/>
        <c:axPos val="r"/>
        <c:numFmt formatCode="#,##0_ " sourceLinked="0"/>
        <c:majorTickMark val="none"/>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600" b="0" i="0" u="none" strike="noStrike" kern="1200" baseline="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crossAx val="448002992"/>
        <c:crosses val="max"/>
        <c:crossBetween val="between"/>
      </c:valAx>
      <c:catAx>
        <c:axId val="448002992"/>
        <c:scaling>
          <c:orientation val="minMax"/>
        </c:scaling>
        <c:delete val="1"/>
        <c:axPos val="b"/>
        <c:numFmt formatCode="General" sourceLinked="1"/>
        <c:majorTickMark val="out"/>
        <c:minorTickMark val="none"/>
        <c:tickLblPos val="nextTo"/>
        <c:crossAx val="451126992"/>
        <c:crosses val="autoZero"/>
        <c:auto val="1"/>
        <c:lblAlgn val="ctr"/>
        <c:lblOffset val="100"/>
        <c:noMultiLvlLbl val="0"/>
      </c:catAx>
      <c:spPr>
        <a:noFill/>
        <a:ln>
          <a:noFill/>
        </a:ln>
        <a:effectLst/>
      </c:spPr>
    </c:plotArea>
    <c:legend>
      <c:legendPos val="t"/>
      <c:layout>
        <c:manualLayout>
          <c:xMode val="edge"/>
          <c:yMode val="edge"/>
          <c:x val="7.9575144780215934E-2"/>
          <c:y val="1.6063058455428866E-2"/>
          <c:w val="0.8093508928696368"/>
          <c:h val="8.9498480700382077E-2"/>
        </c:manualLayout>
      </c:layout>
      <c:overlay val="0"/>
      <c:spPr>
        <a:noFill/>
        <a:ln>
          <a:noFill/>
        </a:ln>
        <a:effectLst/>
      </c:spPr>
      <c:txPr>
        <a:bodyPr rot="0" spcFirstLastPara="1" vertOverflow="ellipsis" vert="horz" wrap="square" anchor="ctr" anchorCtr="1"/>
        <a:lstStyle/>
        <a:p>
          <a:pPr>
            <a:defRPr sz="700" b="0" i="0" u="none" strike="noStrike" kern="1200" baseline="0">
              <a:ln>
                <a:solidFill>
                  <a:srgbClr val="A39ACB">
                    <a:alpha val="0"/>
                  </a:srgb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n>
            <a:solidFill>
              <a:srgbClr val="A39ACB">
                <a:alpha val="0"/>
              </a:srgbClr>
            </a:solidFill>
          </a:ln>
          <a:latin typeface="KoPub돋움체 Medium" panose="02020603020101020101" pitchFamily="18" charset="-127"/>
          <a:ea typeface="KoPub돋움체 Medium" panose="02020603020101020101" pitchFamily="18" charset="-127"/>
        </a:defRPr>
      </a:pPr>
      <a:endParaRPr lang="ko-KR"/>
    </a:p>
  </c:txPr>
  <c:externalData r:id="rId3">
    <c:autoUpdate val="0"/>
  </c:externalData>
  <c:userShapes r:id="rId4"/>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3337444635562"/>
          <c:y val="0.21761098542760912"/>
          <c:w val="0.86378104958352153"/>
          <c:h val="0.41989811173858843"/>
        </c:manualLayout>
      </c:layout>
      <c:lineChart>
        <c:grouping val="standard"/>
        <c:varyColors val="0"/>
        <c:ser>
          <c:idx val="1"/>
          <c:order val="0"/>
          <c:tx>
            <c:strRef>
              <c:f>Sheet1!$B$5</c:f>
              <c:strCache>
                <c:ptCount val="1"/>
                <c:pt idx="0">
                  <c:v>국제선</c:v>
                </c:pt>
              </c:strCache>
            </c:strRef>
          </c:tx>
          <c:spPr>
            <a:ln w="15875" cap="rnd">
              <a:solidFill>
                <a:schemeClr val="tx2">
                  <a:lumMod val="50000"/>
                </a:schemeClr>
              </a:solidFill>
              <a:round/>
            </a:ln>
            <a:effectLst/>
          </c:spPr>
          <c:marker>
            <c:symbol val="none"/>
          </c:marker>
          <c:cat>
            <c:strRef>
              <c:f>Sheet1!$L$4:$BH$4</c:f>
              <c:strCache>
                <c:ptCount val="49"/>
                <c:pt idx="0">
                  <c:v>'19.10</c:v>
                </c:pt>
                <c:pt idx="1">
                  <c:v>'19.11</c:v>
                </c:pt>
                <c:pt idx="2">
                  <c:v>'19.12</c:v>
                </c:pt>
                <c:pt idx="3">
                  <c:v>'20.1</c:v>
                </c:pt>
                <c:pt idx="4">
                  <c:v>'20.2</c:v>
                </c:pt>
                <c:pt idx="5">
                  <c:v>'20.3</c:v>
                </c:pt>
                <c:pt idx="6">
                  <c:v>'20.4</c:v>
                </c:pt>
                <c:pt idx="7">
                  <c:v>'20.5</c:v>
                </c:pt>
                <c:pt idx="8">
                  <c:v>'20.6</c:v>
                </c:pt>
                <c:pt idx="9">
                  <c:v>'20.7</c:v>
                </c:pt>
                <c:pt idx="10">
                  <c:v>'20.8</c:v>
                </c:pt>
                <c:pt idx="11">
                  <c:v>'20.9</c:v>
                </c:pt>
                <c:pt idx="12">
                  <c:v>'20.10</c:v>
                </c:pt>
                <c:pt idx="13">
                  <c:v>'20.11</c:v>
                </c:pt>
                <c:pt idx="14">
                  <c:v>'20.12</c:v>
                </c:pt>
                <c:pt idx="15">
                  <c:v>'21.1</c:v>
                </c:pt>
                <c:pt idx="16">
                  <c:v>'21.2</c:v>
                </c:pt>
                <c:pt idx="17">
                  <c:v>'21.3</c:v>
                </c:pt>
                <c:pt idx="18">
                  <c:v>'21.4</c:v>
                </c:pt>
                <c:pt idx="19">
                  <c:v>'21.5</c:v>
                </c:pt>
                <c:pt idx="20">
                  <c:v>'21.6</c:v>
                </c:pt>
                <c:pt idx="21">
                  <c:v>'21.7</c:v>
                </c:pt>
                <c:pt idx="22">
                  <c:v>'21.8</c:v>
                </c:pt>
                <c:pt idx="23">
                  <c:v>'21.9</c:v>
                </c:pt>
                <c:pt idx="24">
                  <c:v>'21.10</c:v>
                </c:pt>
                <c:pt idx="25">
                  <c:v>'21.11</c:v>
                </c:pt>
                <c:pt idx="26">
                  <c:v>'21.12</c:v>
                </c:pt>
                <c:pt idx="27">
                  <c:v>'22.1</c:v>
                </c:pt>
                <c:pt idx="28">
                  <c:v>'22.2</c:v>
                </c:pt>
                <c:pt idx="29">
                  <c:v>'22.3</c:v>
                </c:pt>
                <c:pt idx="30">
                  <c:v>'22.4</c:v>
                </c:pt>
                <c:pt idx="31">
                  <c:v>'22.5</c:v>
                </c:pt>
                <c:pt idx="32">
                  <c:v>'22.6</c:v>
                </c:pt>
                <c:pt idx="33">
                  <c:v>'22.7</c:v>
                </c:pt>
                <c:pt idx="34">
                  <c:v>'22.8</c:v>
                </c:pt>
                <c:pt idx="35">
                  <c:v>'22.9</c:v>
                </c:pt>
                <c:pt idx="36">
                  <c:v>'22.10</c:v>
                </c:pt>
                <c:pt idx="37">
                  <c:v>'22.11</c:v>
                </c:pt>
                <c:pt idx="38">
                  <c:v>'22.12</c:v>
                </c:pt>
                <c:pt idx="39">
                  <c:v>'23.1</c:v>
                </c:pt>
                <c:pt idx="40">
                  <c:v>'23.2</c:v>
                </c:pt>
                <c:pt idx="41">
                  <c:v>'23.3</c:v>
                </c:pt>
                <c:pt idx="42">
                  <c:v>'23.4</c:v>
                </c:pt>
                <c:pt idx="43">
                  <c:v>'23.5</c:v>
                </c:pt>
                <c:pt idx="44">
                  <c:v>'23.6</c:v>
                </c:pt>
                <c:pt idx="45">
                  <c:v>'23.7</c:v>
                </c:pt>
                <c:pt idx="46">
                  <c:v>'23.8</c:v>
                </c:pt>
                <c:pt idx="47">
                  <c:v>'23.9</c:v>
                </c:pt>
                <c:pt idx="48">
                  <c:v>'23.10</c:v>
                </c:pt>
              </c:strCache>
            </c:strRef>
          </c:cat>
          <c:val>
            <c:numRef>
              <c:f>Sheet1!$L$5:$BH$5</c:f>
              <c:numCache>
                <c:formatCode>#,##0_ </c:formatCode>
                <c:ptCount val="49"/>
                <c:pt idx="0">
                  <c:v>42977</c:v>
                </c:pt>
                <c:pt idx="1">
                  <c:v>41202</c:v>
                </c:pt>
                <c:pt idx="2">
                  <c:v>44181</c:v>
                </c:pt>
                <c:pt idx="3">
                  <c:v>46017</c:v>
                </c:pt>
                <c:pt idx="4">
                  <c:v>33006</c:v>
                </c:pt>
                <c:pt idx="5">
                  <c:v>10527</c:v>
                </c:pt>
                <c:pt idx="6">
                  <c:v>6668</c:v>
                </c:pt>
                <c:pt idx="7">
                  <c:v>7751</c:v>
                </c:pt>
                <c:pt idx="8">
                  <c:v>7586</c:v>
                </c:pt>
                <c:pt idx="9">
                  <c:v>8159</c:v>
                </c:pt>
                <c:pt idx="10">
                  <c:v>8458</c:v>
                </c:pt>
                <c:pt idx="11">
                  <c:v>9111</c:v>
                </c:pt>
                <c:pt idx="12">
                  <c:v>9452</c:v>
                </c:pt>
                <c:pt idx="13">
                  <c:v>9990</c:v>
                </c:pt>
                <c:pt idx="14">
                  <c:v>10489</c:v>
                </c:pt>
                <c:pt idx="15">
                  <c:v>10182</c:v>
                </c:pt>
                <c:pt idx="16">
                  <c:v>9037</c:v>
                </c:pt>
                <c:pt idx="17">
                  <c:v>11172</c:v>
                </c:pt>
                <c:pt idx="18">
                  <c:v>11012</c:v>
                </c:pt>
                <c:pt idx="19">
                  <c:v>10994</c:v>
                </c:pt>
                <c:pt idx="20">
                  <c:v>10845</c:v>
                </c:pt>
                <c:pt idx="21">
                  <c:v>11021</c:v>
                </c:pt>
                <c:pt idx="22">
                  <c:v>10590</c:v>
                </c:pt>
                <c:pt idx="23">
                  <c:v>11073</c:v>
                </c:pt>
                <c:pt idx="24">
                  <c:v>11681</c:v>
                </c:pt>
                <c:pt idx="25">
                  <c:v>11880</c:v>
                </c:pt>
                <c:pt idx="26">
                  <c:v>11963</c:v>
                </c:pt>
                <c:pt idx="27" formatCode="General">
                  <c:v>11327</c:v>
                </c:pt>
                <c:pt idx="28" formatCode="General">
                  <c:v>9670</c:v>
                </c:pt>
                <c:pt idx="29" formatCode="General">
                  <c:v>11387</c:v>
                </c:pt>
                <c:pt idx="30" formatCode="General">
                  <c:v>10726</c:v>
                </c:pt>
                <c:pt idx="31" formatCode="General">
                  <c:v>12097</c:v>
                </c:pt>
                <c:pt idx="32" formatCode="General">
                  <c:v>13219</c:v>
                </c:pt>
                <c:pt idx="33" formatCode="General">
                  <c:v>15816</c:v>
                </c:pt>
                <c:pt idx="34" formatCode="General">
                  <c:v>17361</c:v>
                </c:pt>
                <c:pt idx="35" formatCode="General">
                  <c:v>15875</c:v>
                </c:pt>
                <c:pt idx="36" formatCode="General">
                  <c:v>18210</c:v>
                </c:pt>
                <c:pt idx="37">
                  <c:v>21807</c:v>
                </c:pt>
                <c:pt idx="38">
                  <c:v>25267</c:v>
                </c:pt>
                <c:pt idx="39">
                  <c:v>27238</c:v>
                </c:pt>
                <c:pt idx="40">
                  <c:v>25851</c:v>
                </c:pt>
                <c:pt idx="41">
                  <c:v>28802</c:v>
                </c:pt>
                <c:pt idx="42">
                  <c:v>30410</c:v>
                </c:pt>
                <c:pt idx="43">
                  <c:v>33561</c:v>
                </c:pt>
                <c:pt idx="44">
                  <c:v>33498</c:v>
                </c:pt>
                <c:pt idx="45">
                  <c:v>37409</c:v>
                </c:pt>
                <c:pt idx="46">
                  <c:v>38287</c:v>
                </c:pt>
                <c:pt idx="47">
                  <c:v>36950</c:v>
                </c:pt>
                <c:pt idx="48">
                  <c:v>39176</c:v>
                </c:pt>
              </c:numCache>
            </c:numRef>
          </c:val>
          <c:smooth val="1"/>
          <c:extLst>
            <c:ext xmlns:c16="http://schemas.microsoft.com/office/drawing/2014/chart" uri="{C3380CC4-5D6E-409C-BE32-E72D297353CC}">
              <c16:uniqueId val="{00000000-EEC8-472C-9630-465526B44CBD}"/>
            </c:ext>
          </c:extLst>
        </c:ser>
        <c:ser>
          <c:idx val="0"/>
          <c:order val="1"/>
          <c:tx>
            <c:strRef>
              <c:f>Sheet1!$B$6</c:f>
              <c:strCache>
                <c:ptCount val="1"/>
                <c:pt idx="0">
                  <c:v>국내선</c:v>
                </c:pt>
              </c:strCache>
            </c:strRef>
          </c:tx>
          <c:spPr>
            <a:ln w="15875" cap="rnd">
              <a:solidFill>
                <a:schemeClr val="accent1"/>
              </a:solidFill>
              <a:round/>
            </a:ln>
            <a:effectLst/>
          </c:spPr>
          <c:marker>
            <c:symbol val="none"/>
          </c:marker>
          <c:cat>
            <c:strRef>
              <c:f>Sheet1!$L$4:$BH$4</c:f>
              <c:strCache>
                <c:ptCount val="49"/>
                <c:pt idx="0">
                  <c:v>'19.10</c:v>
                </c:pt>
                <c:pt idx="1">
                  <c:v>'19.11</c:v>
                </c:pt>
                <c:pt idx="2">
                  <c:v>'19.12</c:v>
                </c:pt>
                <c:pt idx="3">
                  <c:v>'20.1</c:v>
                </c:pt>
                <c:pt idx="4">
                  <c:v>'20.2</c:v>
                </c:pt>
                <c:pt idx="5">
                  <c:v>'20.3</c:v>
                </c:pt>
                <c:pt idx="6">
                  <c:v>'20.4</c:v>
                </c:pt>
                <c:pt idx="7">
                  <c:v>'20.5</c:v>
                </c:pt>
                <c:pt idx="8">
                  <c:v>'20.6</c:v>
                </c:pt>
                <c:pt idx="9">
                  <c:v>'20.7</c:v>
                </c:pt>
                <c:pt idx="10">
                  <c:v>'20.8</c:v>
                </c:pt>
                <c:pt idx="11">
                  <c:v>'20.9</c:v>
                </c:pt>
                <c:pt idx="12">
                  <c:v>'20.10</c:v>
                </c:pt>
                <c:pt idx="13">
                  <c:v>'20.11</c:v>
                </c:pt>
                <c:pt idx="14">
                  <c:v>'20.12</c:v>
                </c:pt>
                <c:pt idx="15">
                  <c:v>'21.1</c:v>
                </c:pt>
                <c:pt idx="16">
                  <c:v>'21.2</c:v>
                </c:pt>
                <c:pt idx="17">
                  <c:v>'21.3</c:v>
                </c:pt>
                <c:pt idx="18">
                  <c:v>'21.4</c:v>
                </c:pt>
                <c:pt idx="19">
                  <c:v>'21.5</c:v>
                </c:pt>
                <c:pt idx="20">
                  <c:v>'21.6</c:v>
                </c:pt>
                <c:pt idx="21">
                  <c:v>'21.7</c:v>
                </c:pt>
                <c:pt idx="22">
                  <c:v>'21.8</c:v>
                </c:pt>
                <c:pt idx="23">
                  <c:v>'21.9</c:v>
                </c:pt>
                <c:pt idx="24">
                  <c:v>'21.10</c:v>
                </c:pt>
                <c:pt idx="25">
                  <c:v>'21.11</c:v>
                </c:pt>
                <c:pt idx="26">
                  <c:v>'21.12</c:v>
                </c:pt>
                <c:pt idx="27">
                  <c:v>'22.1</c:v>
                </c:pt>
                <c:pt idx="28">
                  <c:v>'22.2</c:v>
                </c:pt>
                <c:pt idx="29">
                  <c:v>'22.3</c:v>
                </c:pt>
                <c:pt idx="30">
                  <c:v>'22.4</c:v>
                </c:pt>
                <c:pt idx="31">
                  <c:v>'22.5</c:v>
                </c:pt>
                <c:pt idx="32">
                  <c:v>'22.6</c:v>
                </c:pt>
                <c:pt idx="33">
                  <c:v>'22.7</c:v>
                </c:pt>
                <c:pt idx="34">
                  <c:v>'22.8</c:v>
                </c:pt>
                <c:pt idx="35">
                  <c:v>'22.9</c:v>
                </c:pt>
                <c:pt idx="36">
                  <c:v>'22.10</c:v>
                </c:pt>
                <c:pt idx="37">
                  <c:v>'22.11</c:v>
                </c:pt>
                <c:pt idx="38">
                  <c:v>'22.12</c:v>
                </c:pt>
                <c:pt idx="39">
                  <c:v>'23.1</c:v>
                </c:pt>
                <c:pt idx="40">
                  <c:v>'23.2</c:v>
                </c:pt>
                <c:pt idx="41">
                  <c:v>'23.3</c:v>
                </c:pt>
                <c:pt idx="42">
                  <c:v>'23.4</c:v>
                </c:pt>
                <c:pt idx="43">
                  <c:v>'23.5</c:v>
                </c:pt>
                <c:pt idx="44">
                  <c:v>'23.6</c:v>
                </c:pt>
                <c:pt idx="45">
                  <c:v>'23.7</c:v>
                </c:pt>
                <c:pt idx="46">
                  <c:v>'23.8</c:v>
                </c:pt>
                <c:pt idx="47">
                  <c:v>'23.9</c:v>
                </c:pt>
                <c:pt idx="48">
                  <c:v>'23.10</c:v>
                </c:pt>
              </c:strCache>
            </c:strRef>
          </c:cat>
          <c:val>
            <c:numRef>
              <c:f>Sheet1!$L$6:$BH$6</c:f>
              <c:numCache>
                <c:formatCode>#,##0_ </c:formatCode>
                <c:ptCount val="49"/>
                <c:pt idx="0">
                  <c:v>16836</c:v>
                </c:pt>
                <c:pt idx="1">
                  <c:v>16211</c:v>
                </c:pt>
                <c:pt idx="2">
                  <c:v>16468</c:v>
                </c:pt>
                <c:pt idx="3">
                  <c:v>16480</c:v>
                </c:pt>
                <c:pt idx="4">
                  <c:v>12815</c:v>
                </c:pt>
                <c:pt idx="5">
                  <c:v>7852</c:v>
                </c:pt>
                <c:pt idx="6">
                  <c:v>9389</c:v>
                </c:pt>
                <c:pt idx="7">
                  <c:v>13564</c:v>
                </c:pt>
                <c:pt idx="8">
                  <c:v>14756</c:v>
                </c:pt>
                <c:pt idx="9">
                  <c:v>16524</c:v>
                </c:pt>
                <c:pt idx="10">
                  <c:v>18173</c:v>
                </c:pt>
                <c:pt idx="11">
                  <c:v>12854</c:v>
                </c:pt>
                <c:pt idx="12">
                  <c:v>17958</c:v>
                </c:pt>
                <c:pt idx="13">
                  <c:v>18379</c:v>
                </c:pt>
                <c:pt idx="14">
                  <c:v>13639</c:v>
                </c:pt>
                <c:pt idx="15">
                  <c:v>9751</c:v>
                </c:pt>
                <c:pt idx="16">
                  <c:v>15029</c:v>
                </c:pt>
                <c:pt idx="17">
                  <c:v>17166</c:v>
                </c:pt>
                <c:pt idx="18">
                  <c:v>19213</c:v>
                </c:pt>
                <c:pt idx="19">
                  <c:v>19821</c:v>
                </c:pt>
                <c:pt idx="20">
                  <c:v>18660</c:v>
                </c:pt>
                <c:pt idx="21">
                  <c:v>19380</c:v>
                </c:pt>
                <c:pt idx="22">
                  <c:v>18043</c:v>
                </c:pt>
                <c:pt idx="23">
                  <c:v>17006</c:v>
                </c:pt>
                <c:pt idx="24">
                  <c:v>20059</c:v>
                </c:pt>
                <c:pt idx="25">
                  <c:v>19141</c:v>
                </c:pt>
                <c:pt idx="26">
                  <c:v>19421</c:v>
                </c:pt>
                <c:pt idx="27" formatCode="General">
                  <c:v>19099</c:v>
                </c:pt>
                <c:pt idx="28" formatCode="General">
                  <c:v>18185</c:v>
                </c:pt>
                <c:pt idx="29" formatCode="General">
                  <c:v>17336</c:v>
                </c:pt>
                <c:pt idx="30" formatCode="General">
                  <c:v>18491</c:v>
                </c:pt>
                <c:pt idx="31" formatCode="General">
                  <c:v>19559</c:v>
                </c:pt>
                <c:pt idx="32" formatCode="General">
                  <c:v>18544</c:v>
                </c:pt>
                <c:pt idx="33" formatCode="General">
                  <c:v>18840</c:v>
                </c:pt>
                <c:pt idx="34" formatCode="General">
                  <c:v>18609</c:v>
                </c:pt>
                <c:pt idx="35" formatCode="General">
                  <c:v>17263</c:v>
                </c:pt>
                <c:pt idx="36" formatCode="General">
                  <c:v>18652</c:v>
                </c:pt>
                <c:pt idx="37">
                  <c:v>16608</c:v>
                </c:pt>
                <c:pt idx="38">
                  <c:v>15259</c:v>
                </c:pt>
                <c:pt idx="39">
                  <c:v>15703</c:v>
                </c:pt>
                <c:pt idx="40">
                  <c:v>14635</c:v>
                </c:pt>
                <c:pt idx="41">
                  <c:v>16190</c:v>
                </c:pt>
                <c:pt idx="42">
                  <c:v>16010</c:v>
                </c:pt>
                <c:pt idx="43">
                  <c:v>16642</c:v>
                </c:pt>
                <c:pt idx="44">
                  <c:v>16287</c:v>
                </c:pt>
                <c:pt idx="45">
                  <c:v>15965</c:v>
                </c:pt>
                <c:pt idx="46">
                  <c:v>16028</c:v>
                </c:pt>
                <c:pt idx="47">
                  <c:v>15772</c:v>
                </c:pt>
                <c:pt idx="48">
                  <c:v>16789</c:v>
                </c:pt>
              </c:numCache>
            </c:numRef>
          </c:val>
          <c:smooth val="1"/>
          <c:extLst>
            <c:ext xmlns:c16="http://schemas.microsoft.com/office/drawing/2014/chart" uri="{C3380CC4-5D6E-409C-BE32-E72D297353CC}">
              <c16:uniqueId val="{00000001-EEC8-472C-9630-465526B44CBD}"/>
            </c:ext>
          </c:extLst>
        </c:ser>
        <c:dLbls>
          <c:showLegendKey val="0"/>
          <c:showVal val="0"/>
          <c:showCatName val="0"/>
          <c:showSerName val="0"/>
          <c:showPercent val="0"/>
          <c:showBubbleSize val="0"/>
        </c:dLbls>
        <c:smooth val="0"/>
        <c:axId val="1766207136"/>
        <c:axId val="1766192992"/>
      </c:lineChart>
      <c:catAx>
        <c:axId val="1766207136"/>
        <c:scaling>
          <c:orientation val="minMax"/>
        </c:scaling>
        <c:delete val="0"/>
        <c:axPos val="b"/>
        <c:numFmt formatCode="General" sourceLinked="1"/>
        <c:majorTickMark val="none"/>
        <c:minorTickMark val="none"/>
        <c:tickLblPos val="nextTo"/>
        <c:spPr>
          <a:noFill/>
          <a:ln w="3175" cap="flat" cmpd="sng" algn="ctr">
            <a:solidFill>
              <a:schemeClr val="bg1">
                <a:lumMod val="75000"/>
              </a:schemeClr>
            </a:solidFill>
            <a:round/>
          </a:ln>
          <a:effectLst/>
        </c:spPr>
        <c:txPr>
          <a:bodyPr rot="-60000000" spcFirstLastPara="1" vertOverflow="ellipsis" vert="horz" wrap="square" anchor="ctr" anchorCtr="1"/>
          <a:lstStyle/>
          <a:p>
            <a:pPr>
              <a:defRPr sz="600" b="0" i="0" u="none" strike="noStrike" kern="1200" baseline="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crossAx val="1766192992"/>
        <c:crosses val="autoZero"/>
        <c:auto val="1"/>
        <c:lblAlgn val="ctr"/>
        <c:lblOffset val="100"/>
        <c:noMultiLvlLbl val="0"/>
      </c:catAx>
      <c:valAx>
        <c:axId val="1766192992"/>
        <c:scaling>
          <c:orientation val="minMax"/>
        </c:scaling>
        <c:delete val="0"/>
        <c:axPos val="l"/>
        <c:numFmt formatCode="#,##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defRPr sz="600" b="0" i="0" u="none" strike="noStrike" kern="1200" baseline="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crossAx val="1766207136"/>
        <c:crosses val="autoZero"/>
        <c:crossBetween val="between"/>
        <c:dispUnits>
          <c:builtInUnit val="thousands"/>
        </c:dispUnits>
      </c:valAx>
      <c:spPr>
        <a:noFill/>
        <a:ln>
          <a:noFill/>
        </a:ln>
        <a:effectLst/>
      </c:spPr>
    </c:plotArea>
    <c:legend>
      <c:legendPos val="r"/>
      <c:layout>
        <c:manualLayout>
          <c:xMode val="edge"/>
          <c:yMode val="edge"/>
          <c:x val="0.17911993769819182"/>
          <c:y val="6.6789925843726103E-2"/>
          <c:w val="0.65352277047793539"/>
          <c:h val="0.15913411902760458"/>
        </c:manualLayout>
      </c:layout>
      <c:overlay val="0"/>
      <c:spPr>
        <a:noFill/>
        <a:ln>
          <a:noFill/>
        </a:ln>
        <a:effectLst/>
      </c:spPr>
      <c:txPr>
        <a:bodyPr rot="0" spcFirstLastPara="1" vertOverflow="ellipsis" vert="horz" wrap="square" anchor="ctr" anchorCtr="1"/>
        <a:lstStyle/>
        <a:p>
          <a:pPr>
            <a:defRPr sz="700" b="0" i="0" u="none" strike="noStrike" kern="1200" baseline="0">
              <a:ln>
                <a:solidFill>
                  <a:srgbClr val="A39ACB">
                    <a:alpha val="0"/>
                  </a:srgb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n>
            <a:solidFill>
              <a:srgbClr val="A39ACB">
                <a:alpha val="0"/>
              </a:srgbClr>
            </a:solidFill>
          </a:ln>
          <a:latin typeface="KoPub돋움체 Medium" panose="02020603020101020101" pitchFamily="18" charset="-127"/>
          <a:ea typeface="KoPub돋움체 Medium" panose="02020603020101020101" pitchFamily="18" charset="-127"/>
        </a:defRPr>
      </a:pPr>
      <a:endParaRPr lang="ko-KR"/>
    </a:p>
  </c:txPr>
  <c:externalData r:id="rId3">
    <c:autoUpdate val="0"/>
  </c:externalData>
  <c:userShapes r:id="rId4"/>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79617569337821E-2"/>
          <c:y val="0.16546525703375398"/>
          <c:w val="0.84640764861324358"/>
          <c:h val="0.65904089372558583"/>
        </c:manualLayout>
      </c:layout>
      <c:barChart>
        <c:barDir val="col"/>
        <c:grouping val="clustered"/>
        <c:varyColors val="0"/>
        <c:ser>
          <c:idx val="0"/>
          <c:order val="0"/>
          <c:tx>
            <c:strRef>
              <c:f>Sheet1!$B$1</c:f>
              <c:strCache>
                <c:ptCount val="1"/>
                <c:pt idx="0">
                  <c:v>계열 1</c:v>
                </c:pt>
              </c:strCache>
            </c:strRef>
          </c:tx>
          <c:spPr>
            <a:solidFill>
              <a:srgbClr val="1E49E2"/>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ko-KR" sz="700" b="0" i="0" u="none" strike="noStrike" kern="1200" baseline="0">
                    <a:ln>
                      <a:solidFill>
                        <a:srgbClr val="A39ACB">
                          <a:alpha val="0"/>
                        </a:srgbClr>
                      </a:solidFill>
                    </a:ln>
                    <a:solidFill>
                      <a:srgbClr val="1E49E2"/>
                    </a:solidFill>
                    <a:latin typeface="KoPub돋움체 Medium" panose="02020603020101020101" pitchFamily="18" charset="-127"/>
                    <a:ea typeface="KoPub돋움체 Medium" panose="02020603020101020101" pitchFamily="18"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'22</c:v>
                </c:pt>
                <c:pt idx="1">
                  <c:v>'23(E)</c:v>
                </c:pt>
                <c:pt idx="2">
                  <c:v>'24(F)</c:v>
                </c:pt>
                <c:pt idx="3">
                  <c:v>'25(F)</c:v>
                </c:pt>
              </c:strCache>
            </c:strRef>
          </c:cat>
          <c:val>
            <c:numRef>
              <c:f>Sheet1!$B$2:$B$5</c:f>
              <c:numCache>
                <c:formatCode>#,##0_ </c:formatCode>
                <c:ptCount val="4"/>
                <c:pt idx="0">
                  <c:v>74</c:v>
                </c:pt>
                <c:pt idx="1">
                  <c:v>95</c:v>
                </c:pt>
                <c:pt idx="2">
                  <c:v>106</c:v>
                </c:pt>
                <c:pt idx="3">
                  <c:v>118</c:v>
                </c:pt>
              </c:numCache>
            </c:numRef>
          </c:val>
          <c:extLst>
            <c:ext xmlns:c16="http://schemas.microsoft.com/office/drawing/2014/chart" uri="{C3380CC4-5D6E-409C-BE32-E72D297353CC}">
              <c16:uniqueId val="{00000000-83D4-4105-A302-9822CE2E0A6C}"/>
            </c:ext>
          </c:extLst>
        </c:ser>
        <c:dLbls>
          <c:showLegendKey val="0"/>
          <c:showVal val="0"/>
          <c:showCatName val="0"/>
          <c:showSerName val="0"/>
          <c:showPercent val="0"/>
          <c:showBubbleSize val="0"/>
        </c:dLbls>
        <c:gapWidth val="60"/>
        <c:axId val="335087024"/>
        <c:axId val="845877136"/>
      </c:barChart>
      <c:catAx>
        <c:axId val="335087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650" b="0" i="0" u="none" strike="noStrike" kern="1200" baseline="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crossAx val="845877136"/>
        <c:crosses val="autoZero"/>
        <c:auto val="1"/>
        <c:lblAlgn val="ctr"/>
        <c:lblOffset val="100"/>
        <c:noMultiLvlLbl val="0"/>
      </c:catAx>
      <c:valAx>
        <c:axId val="845877136"/>
        <c:scaling>
          <c:orientation val="minMax"/>
        </c:scaling>
        <c:delete val="1"/>
        <c:axPos val="l"/>
        <c:numFmt formatCode="#,##0_ " sourceLinked="1"/>
        <c:majorTickMark val="none"/>
        <c:minorTickMark val="none"/>
        <c:tickLblPos val="nextTo"/>
        <c:crossAx val="335087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595516050874922"/>
          <c:y val="0.14916668750735773"/>
          <c:w val="0.78637055165861791"/>
          <c:h val="0.73785074120680394"/>
        </c:manualLayout>
      </c:layout>
      <c:lineChart>
        <c:grouping val="standard"/>
        <c:varyColors val="0"/>
        <c:ser>
          <c:idx val="1"/>
          <c:order val="0"/>
          <c:tx>
            <c:strRef>
              <c:f>Sheet1!$B$5</c:f>
              <c:strCache>
                <c:ptCount val="1"/>
                <c:pt idx="0">
                  <c:v>CTK(수요)</c:v>
                </c:pt>
              </c:strCache>
            </c:strRef>
          </c:tx>
          <c:spPr>
            <a:ln w="15875" cap="rnd">
              <a:solidFill>
                <a:schemeClr val="tx2">
                  <a:lumMod val="50000"/>
                </a:schemeClr>
              </a:solidFill>
              <a:round/>
            </a:ln>
            <a:effectLst/>
          </c:spPr>
          <c:marker>
            <c:symbol val="none"/>
          </c:marker>
          <c:cat>
            <c:strRef>
              <c:f>Sheet1!$C$4:$AB$4</c:f>
              <c:strCache>
                <c:ptCount val="26"/>
                <c:pt idx="0">
                  <c:v>'21.6</c:v>
                </c:pt>
                <c:pt idx="1">
                  <c:v>'21.7</c:v>
                </c:pt>
                <c:pt idx="2">
                  <c:v>'21.8</c:v>
                </c:pt>
                <c:pt idx="3">
                  <c:v>'21.9</c:v>
                </c:pt>
                <c:pt idx="4">
                  <c:v>'21.10</c:v>
                </c:pt>
                <c:pt idx="5">
                  <c:v>'21.11</c:v>
                </c:pt>
                <c:pt idx="6">
                  <c:v>'21.12</c:v>
                </c:pt>
                <c:pt idx="7">
                  <c:v>'22.1</c:v>
                </c:pt>
                <c:pt idx="8">
                  <c:v>'22.2</c:v>
                </c:pt>
                <c:pt idx="9">
                  <c:v>'22.3</c:v>
                </c:pt>
                <c:pt idx="10">
                  <c:v>'22.4</c:v>
                </c:pt>
                <c:pt idx="11">
                  <c:v>'22.5</c:v>
                </c:pt>
                <c:pt idx="12">
                  <c:v>'22.6</c:v>
                </c:pt>
                <c:pt idx="13">
                  <c:v>'22.7</c:v>
                </c:pt>
                <c:pt idx="14">
                  <c:v>'22.8</c:v>
                </c:pt>
                <c:pt idx="15">
                  <c:v>'22.9</c:v>
                </c:pt>
                <c:pt idx="16">
                  <c:v>'22.10</c:v>
                </c:pt>
                <c:pt idx="17">
                  <c:v>'22.11</c:v>
                </c:pt>
                <c:pt idx="18">
                  <c:v>'22.12</c:v>
                </c:pt>
                <c:pt idx="19">
                  <c:v>'23.1</c:v>
                </c:pt>
                <c:pt idx="20">
                  <c:v>'23.2</c:v>
                </c:pt>
                <c:pt idx="21">
                  <c:v>'23.3</c:v>
                </c:pt>
                <c:pt idx="22">
                  <c:v>'23.4</c:v>
                </c:pt>
                <c:pt idx="23">
                  <c:v>'23.5</c:v>
                </c:pt>
                <c:pt idx="24">
                  <c:v>'23.6</c:v>
                </c:pt>
                <c:pt idx="25">
                  <c:v>'23.7</c:v>
                </c:pt>
              </c:strCache>
            </c:strRef>
          </c:cat>
          <c:val>
            <c:numRef>
              <c:f>Sheet1!$C$5:$AB$5</c:f>
              <c:numCache>
                <c:formatCode>@</c:formatCode>
                <c:ptCount val="26"/>
                <c:pt idx="0">
                  <c:v>28.4</c:v>
                </c:pt>
                <c:pt idx="1">
                  <c:v>26.3</c:v>
                </c:pt>
                <c:pt idx="2">
                  <c:v>22.3</c:v>
                </c:pt>
                <c:pt idx="3">
                  <c:v>18.7</c:v>
                </c:pt>
                <c:pt idx="4">
                  <c:v>17.100000000000001</c:v>
                </c:pt>
                <c:pt idx="5">
                  <c:v>10.8</c:v>
                </c:pt>
                <c:pt idx="6">
                  <c:v>10.199999999999999</c:v>
                </c:pt>
                <c:pt idx="7">
                  <c:v>3</c:v>
                </c:pt>
                <c:pt idx="8">
                  <c:v>1.8</c:v>
                </c:pt>
                <c:pt idx="9">
                  <c:v>-4.4000000000000004</c:v>
                </c:pt>
                <c:pt idx="10">
                  <c:v>-8.1999999999999993</c:v>
                </c:pt>
                <c:pt idx="11">
                  <c:v>-8.1</c:v>
                </c:pt>
                <c:pt idx="12">
                  <c:v>-6.4</c:v>
                </c:pt>
                <c:pt idx="13">
                  <c:v>-9.6999999999999993</c:v>
                </c:pt>
                <c:pt idx="14">
                  <c:v>-9.1999999999999993</c:v>
                </c:pt>
                <c:pt idx="15">
                  <c:v>-10.3</c:v>
                </c:pt>
                <c:pt idx="16">
                  <c:v>-13.6</c:v>
                </c:pt>
                <c:pt idx="17">
                  <c:v>-13.9</c:v>
                </c:pt>
                <c:pt idx="18">
                  <c:v>-15.8</c:v>
                </c:pt>
                <c:pt idx="19">
                  <c:v>-17.899999999999999</c:v>
                </c:pt>
                <c:pt idx="20">
                  <c:v>-10</c:v>
                </c:pt>
                <c:pt idx="21">
                  <c:v>-7.6</c:v>
                </c:pt>
                <c:pt idx="22">
                  <c:v>-6.8</c:v>
                </c:pt>
                <c:pt idx="23">
                  <c:v>-5.8</c:v>
                </c:pt>
                <c:pt idx="24">
                  <c:v>-3.7</c:v>
                </c:pt>
                <c:pt idx="25">
                  <c:v>-0.5</c:v>
                </c:pt>
              </c:numCache>
            </c:numRef>
          </c:val>
          <c:smooth val="1"/>
          <c:extLst>
            <c:ext xmlns:c16="http://schemas.microsoft.com/office/drawing/2014/chart" uri="{C3380CC4-5D6E-409C-BE32-E72D297353CC}">
              <c16:uniqueId val="{00000000-A923-401A-BBDF-CD0EE2BA56DC}"/>
            </c:ext>
          </c:extLst>
        </c:ser>
        <c:ser>
          <c:idx val="0"/>
          <c:order val="1"/>
          <c:tx>
            <c:strRef>
              <c:f>Sheet1!$B$6</c:f>
              <c:strCache>
                <c:ptCount val="1"/>
                <c:pt idx="0">
                  <c:v>ACTK(공급)</c:v>
                </c:pt>
              </c:strCache>
            </c:strRef>
          </c:tx>
          <c:spPr>
            <a:ln w="15875" cap="rnd">
              <a:solidFill>
                <a:schemeClr val="accent1"/>
              </a:solidFill>
              <a:round/>
            </a:ln>
            <a:effectLst/>
          </c:spPr>
          <c:marker>
            <c:symbol val="none"/>
          </c:marker>
          <c:cat>
            <c:strRef>
              <c:f>Sheet1!$C$4:$AB$4</c:f>
              <c:strCache>
                <c:ptCount val="26"/>
                <c:pt idx="0">
                  <c:v>'21.6</c:v>
                </c:pt>
                <c:pt idx="1">
                  <c:v>'21.7</c:v>
                </c:pt>
                <c:pt idx="2">
                  <c:v>'21.8</c:v>
                </c:pt>
                <c:pt idx="3">
                  <c:v>'21.9</c:v>
                </c:pt>
                <c:pt idx="4">
                  <c:v>'21.10</c:v>
                </c:pt>
                <c:pt idx="5">
                  <c:v>'21.11</c:v>
                </c:pt>
                <c:pt idx="6">
                  <c:v>'21.12</c:v>
                </c:pt>
                <c:pt idx="7">
                  <c:v>'22.1</c:v>
                </c:pt>
                <c:pt idx="8">
                  <c:v>'22.2</c:v>
                </c:pt>
                <c:pt idx="9">
                  <c:v>'22.3</c:v>
                </c:pt>
                <c:pt idx="10">
                  <c:v>'22.4</c:v>
                </c:pt>
                <c:pt idx="11">
                  <c:v>'22.5</c:v>
                </c:pt>
                <c:pt idx="12">
                  <c:v>'22.6</c:v>
                </c:pt>
                <c:pt idx="13">
                  <c:v>'22.7</c:v>
                </c:pt>
                <c:pt idx="14">
                  <c:v>'22.8</c:v>
                </c:pt>
                <c:pt idx="15">
                  <c:v>'22.9</c:v>
                </c:pt>
                <c:pt idx="16">
                  <c:v>'22.10</c:v>
                </c:pt>
                <c:pt idx="17">
                  <c:v>'22.11</c:v>
                </c:pt>
                <c:pt idx="18">
                  <c:v>'22.12</c:v>
                </c:pt>
                <c:pt idx="19">
                  <c:v>'23.1</c:v>
                </c:pt>
                <c:pt idx="20">
                  <c:v>'23.2</c:v>
                </c:pt>
                <c:pt idx="21">
                  <c:v>'23.3</c:v>
                </c:pt>
                <c:pt idx="22">
                  <c:v>'23.4</c:v>
                </c:pt>
                <c:pt idx="23">
                  <c:v>'23.5</c:v>
                </c:pt>
                <c:pt idx="24">
                  <c:v>'23.6</c:v>
                </c:pt>
                <c:pt idx="25">
                  <c:v>'23.7</c:v>
                </c:pt>
              </c:strCache>
            </c:strRef>
          </c:cat>
          <c:val>
            <c:numRef>
              <c:f>Sheet1!$C$6:$AB$6</c:f>
              <c:numCache>
                <c:formatCode>@</c:formatCode>
                <c:ptCount val="26"/>
                <c:pt idx="0">
                  <c:v>17.8</c:v>
                </c:pt>
                <c:pt idx="1">
                  <c:v>22.2</c:v>
                </c:pt>
                <c:pt idx="2">
                  <c:v>21</c:v>
                </c:pt>
                <c:pt idx="3">
                  <c:v>19</c:v>
                </c:pt>
                <c:pt idx="4">
                  <c:v>17.8</c:v>
                </c:pt>
                <c:pt idx="5">
                  <c:v>12.6</c:v>
                </c:pt>
                <c:pt idx="6">
                  <c:v>13.7</c:v>
                </c:pt>
                <c:pt idx="7">
                  <c:v>8.9</c:v>
                </c:pt>
                <c:pt idx="8">
                  <c:v>6.9</c:v>
                </c:pt>
                <c:pt idx="9">
                  <c:v>2.9</c:v>
                </c:pt>
                <c:pt idx="10">
                  <c:v>2.5</c:v>
                </c:pt>
                <c:pt idx="11">
                  <c:v>5.3</c:v>
                </c:pt>
                <c:pt idx="12">
                  <c:v>9.6999999999999993</c:v>
                </c:pt>
                <c:pt idx="13">
                  <c:v>6.8</c:v>
                </c:pt>
                <c:pt idx="14">
                  <c:v>6.4</c:v>
                </c:pt>
                <c:pt idx="15">
                  <c:v>4.7</c:v>
                </c:pt>
                <c:pt idx="16">
                  <c:v>1.6</c:v>
                </c:pt>
                <c:pt idx="17">
                  <c:v>0.1</c:v>
                </c:pt>
                <c:pt idx="18">
                  <c:v>-0.6</c:v>
                </c:pt>
                <c:pt idx="19">
                  <c:v>0.4</c:v>
                </c:pt>
                <c:pt idx="20">
                  <c:v>5.7</c:v>
                </c:pt>
                <c:pt idx="21">
                  <c:v>8.5</c:v>
                </c:pt>
                <c:pt idx="22">
                  <c:v>10.6</c:v>
                </c:pt>
                <c:pt idx="23">
                  <c:v>11.1</c:v>
                </c:pt>
                <c:pt idx="24">
                  <c:v>7.7</c:v>
                </c:pt>
                <c:pt idx="25">
                  <c:v>10.5</c:v>
                </c:pt>
              </c:numCache>
            </c:numRef>
          </c:val>
          <c:smooth val="1"/>
          <c:extLst>
            <c:ext xmlns:c16="http://schemas.microsoft.com/office/drawing/2014/chart" uri="{C3380CC4-5D6E-409C-BE32-E72D297353CC}">
              <c16:uniqueId val="{00000001-A923-401A-BBDF-CD0EE2BA56DC}"/>
            </c:ext>
          </c:extLst>
        </c:ser>
        <c:dLbls>
          <c:showLegendKey val="0"/>
          <c:showVal val="0"/>
          <c:showCatName val="0"/>
          <c:showSerName val="0"/>
          <c:showPercent val="0"/>
          <c:showBubbleSize val="0"/>
        </c:dLbls>
        <c:smooth val="0"/>
        <c:axId val="1766207136"/>
        <c:axId val="1766192992"/>
      </c:lineChart>
      <c:catAx>
        <c:axId val="1766207136"/>
        <c:scaling>
          <c:orientation val="minMax"/>
        </c:scaling>
        <c:delete val="0"/>
        <c:axPos val="b"/>
        <c:numFmt formatCode="General" sourceLinked="1"/>
        <c:majorTickMark val="none"/>
        <c:minorTickMark val="none"/>
        <c:tickLblPos val="low"/>
        <c:spPr>
          <a:noFill/>
          <a:ln w="3175" cap="flat" cmpd="sng" algn="ctr">
            <a:solidFill>
              <a:schemeClr val="bg1">
                <a:lumMod val="75000"/>
              </a:schemeClr>
            </a:solidFill>
            <a:round/>
          </a:ln>
          <a:effectLst/>
        </c:spPr>
        <c:txPr>
          <a:bodyPr rot="0" spcFirstLastPara="1" vertOverflow="ellipsis" wrap="square" anchor="ctr" anchorCtr="1"/>
          <a:lstStyle/>
          <a:p>
            <a:pPr>
              <a:defRPr sz="650" b="0" i="0" u="none" strike="noStrike" kern="1200" baseline="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crossAx val="1766192992"/>
        <c:crosses val="autoZero"/>
        <c:auto val="1"/>
        <c:lblAlgn val="ctr"/>
        <c:lblOffset val="100"/>
        <c:noMultiLvlLbl val="0"/>
      </c:catAx>
      <c:valAx>
        <c:axId val="1766192992"/>
        <c:scaling>
          <c:orientation val="minMax"/>
        </c:scaling>
        <c:delete val="0"/>
        <c:axPos val="l"/>
        <c:numFmt formatCode="#,##0.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defRPr sz="600" b="0" i="0" u="none" strike="noStrike" kern="1200" baseline="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crossAx val="1766207136"/>
        <c:crosses val="autoZero"/>
        <c:crossBetween val="between"/>
      </c:valAx>
      <c:spPr>
        <a:noFill/>
        <a:ln>
          <a:noFill/>
        </a:ln>
        <a:effectLst/>
      </c:spPr>
    </c:plotArea>
    <c:legend>
      <c:legendPos val="r"/>
      <c:layout>
        <c:manualLayout>
          <c:xMode val="edge"/>
          <c:yMode val="edge"/>
          <c:x val="0.17662991410616935"/>
          <c:y val="3.4956243698232491E-2"/>
          <c:w val="0.73441951749569634"/>
          <c:h val="8.9401685107120141E-2"/>
        </c:manualLayout>
      </c:layout>
      <c:overlay val="0"/>
      <c:spPr>
        <a:noFill/>
        <a:ln>
          <a:noFill/>
        </a:ln>
        <a:effectLst/>
      </c:spPr>
      <c:txPr>
        <a:bodyPr rot="0" spcFirstLastPara="1" vertOverflow="ellipsis" vert="horz" wrap="square" anchor="ctr" anchorCtr="1"/>
        <a:lstStyle/>
        <a:p>
          <a:pPr>
            <a:defRPr sz="650" b="0" i="0" u="none" strike="noStrike" kern="1200" baseline="0">
              <a:ln>
                <a:solidFill>
                  <a:srgbClr val="A39ACB">
                    <a:alpha val="0"/>
                  </a:srgbClr>
                </a:solidFill>
              </a:ln>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n>
            <a:solidFill>
              <a:srgbClr val="A39ACB">
                <a:alpha val="0"/>
              </a:srgbClr>
            </a:solidFill>
          </a:ln>
          <a:latin typeface="KoPub돋움체 Medium" panose="02020603020101020101" pitchFamily="18" charset="-127"/>
          <a:ea typeface="KoPub돋움체 Medium" panose="02020603020101020101" pitchFamily="18" charset="-127"/>
        </a:defRPr>
      </a:pPr>
      <a:endParaRPr lang="ko-KR"/>
    </a:p>
  </c:txPr>
  <c:externalData r:id="rId3">
    <c:autoUpdate val="0"/>
  </c:externalData>
  <c:userShapes r:id="rId4"/>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계열 1</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en-US" altLang="ko-KR" sz="650" b="0" i="0" u="none" strike="noStrike" kern="1200" baseline="0">
                    <a:ln>
                      <a:solidFill>
                        <a:srgbClr val="A39ACB">
                          <a:alpha val="0"/>
                        </a:srgbClr>
                      </a:solidFill>
                    </a:ln>
                    <a:solidFill>
                      <a:schemeClr val="accent1"/>
                    </a:solidFill>
                    <a:latin typeface="KoPub돋움체 Medium" panose="02020603020101020101" pitchFamily="18" charset="-127"/>
                    <a:ea typeface="KoPub돋움체 Medium" panose="02020603020101020101" pitchFamily="18"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'21</c:v>
                </c:pt>
                <c:pt idx="1">
                  <c:v>'22</c:v>
                </c:pt>
                <c:pt idx="2">
                  <c:v>'23(E)</c:v>
                </c:pt>
                <c:pt idx="3">
                  <c:v>'24(F)</c:v>
                </c:pt>
                <c:pt idx="4">
                  <c:v>'25(F)</c:v>
                </c:pt>
                <c:pt idx="5">
                  <c:v>'26(F)</c:v>
                </c:pt>
                <c:pt idx="6">
                  <c:v>'27(F)</c:v>
                </c:pt>
                <c:pt idx="7">
                  <c:v>'28(F)</c:v>
                </c:pt>
                <c:pt idx="8">
                  <c:v>'29(F)</c:v>
                </c:pt>
                <c:pt idx="9">
                  <c:v>'30(F)</c:v>
                </c:pt>
              </c:strCache>
            </c:strRef>
          </c:cat>
          <c:val>
            <c:numRef>
              <c:f>Sheet1!$B$2:$B$11</c:f>
              <c:numCache>
                <c:formatCode>General</c:formatCode>
                <c:ptCount val="10"/>
                <c:pt idx="0">
                  <c:v>96</c:v>
                </c:pt>
                <c:pt idx="1">
                  <c:v>142</c:v>
                </c:pt>
                <c:pt idx="2">
                  <c:v>208</c:v>
                </c:pt>
                <c:pt idx="3">
                  <c:v>298</c:v>
                </c:pt>
                <c:pt idx="4">
                  <c:v>420</c:v>
                </c:pt>
                <c:pt idx="5">
                  <c:v>583</c:v>
                </c:pt>
                <c:pt idx="6">
                  <c:v>795</c:v>
                </c:pt>
                <c:pt idx="7">
                  <c:v>1069</c:v>
                </c:pt>
                <c:pt idx="8">
                  <c:v>1415</c:v>
                </c:pt>
                <c:pt idx="9">
                  <c:v>1847</c:v>
                </c:pt>
              </c:numCache>
            </c:numRef>
          </c:val>
          <c:extLst>
            <c:ext xmlns:c16="http://schemas.microsoft.com/office/drawing/2014/chart" uri="{C3380CC4-5D6E-409C-BE32-E72D297353CC}">
              <c16:uniqueId val="{00000000-2461-4DEF-A4FC-CF2544A1AB7D}"/>
            </c:ext>
          </c:extLst>
        </c:ser>
        <c:dLbls>
          <c:showLegendKey val="0"/>
          <c:showVal val="0"/>
          <c:showCatName val="0"/>
          <c:showSerName val="0"/>
          <c:showPercent val="0"/>
          <c:showBubbleSize val="0"/>
        </c:dLbls>
        <c:gapWidth val="100"/>
        <c:overlap val="-27"/>
        <c:axId val="1934308704"/>
        <c:axId val="137503344"/>
      </c:barChart>
      <c:catAx>
        <c:axId val="1934308704"/>
        <c:scaling>
          <c:orientation val="minMax"/>
        </c:scaling>
        <c:delete val="0"/>
        <c:axPos val="b"/>
        <c:numFmt formatCode="General" sourceLinked="1"/>
        <c:majorTickMark val="none"/>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lgn="ctr">
              <a:defRPr lang="en-US" altLang="ko-KR" sz="650" b="0" i="0" u="none" strike="noStrike" kern="1200" baseline="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crossAx val="137503344"/>
        <c:crosses val="autoZero"/>
        <c:auto val="1"/>
        <c:lblAlgn val="ctr"/>
        <c:lblOffset val="100"/>
        <c:noMultiLvlLbl val="0"/>
      </c:catAx>
      <c:valAx>
        <c:axId val="137503344"/>
        <c:scaling>
          <c:orientation val="minMax"/>
        </c:scaling>
        <c:delete val="0"/>
        <c:axPos val="l"/>
        <c:numFmt formatCode="#,##0_);[Red]\(#,##0\)" sourceLinked="0"/>
        <c:majorTickMark val="none"/>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lgn="ctr">
              <a:defRPr lang="en-US" altLang="ko-KR" sz="650" b="0" i="0" u="none" strike="noStrike" kern="1200" baseline="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crossAx val="19343087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pPr>
      <a:endParaRPr lang="ko-KR"/>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657555328740875E-2"/>
          <c:y val="6.0369640136102722E-2"/>
          <c:w val="0.86146977516549827"/>
          <c:h val="0.60355622065535386"/>
        </c:manualLayout>
      </c:layout>
      <c:lineChart>
        <c:grouping val="standard"/>
        <c:varyColors val="0"/>
        <c:ser>
          <c:idx val="0"/>
          <c:order val="0"/>
          <c:tx>
            <c:strRef>
              <c:f>Sheet1!$B$1</c:f>
              <c:strCache>
                <c:ptCount val="1"/>
                <c:pt idx="0">
                  <c:v>VR 게임</c:v>
                </c:pt>
              </c:strCache>
            </c:strRef>
          </c:tx>
          <c:spPr>
            <a:ln w="19050" cap="rnd">
              <a:solidFill>
                <a:schemeClr val="accent6"/>
              </a:solidFill>
              <a:round/>
            </a:ln>
            <a:effectLst/>
          </c:spPr>
          <c:marker>
            <c:symbol val="circle"/>
            <c:size val="5"/>
            <c:spPr>
              <a:solidFill>
                <a:schemeClr val="bg1"/>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lang="en-US" altLang="ko-KR" sz="650" b="0" i="0" u="none" strike="noStrike" kern="1200" baseline="0">
                    <a:ln>
                      <a:solidFill>
                        <a:srgbClr val="A39ACB">
                          <a:alpha val="0"/>
                        </a:srgbClr>
                      </a:solidFill>
                    </a:ln>
                    <a:solidFill>
                      <a:schemeClr val="accent6"/>
                    </a:solidFill>
                    <a:latin typeface="KoPub돋움체 Medium" panose="02020603020101020101" pitchFamily="18" charset="-127"/>
                    <a:ea typeface="KoPub돋움체 Medium" panose="02020603020101020101" pitchFamily="18" charset="-127"/>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'17</c:v>
                </c:pt>
                <c:pt idx="1">
                  <c:v>'18</c:v>
                </c:pt>
                <c:pt idx="2">
                  <c:v>'19</c:v>
                </c:pt>
                <c:pt idx="3">
                  <c:v>'20</c:v>
                </c:pt>
                <c:pt idx="4">
                  <c:v>'21</c:v>
                </c:pt>
                <c:pt idx="5">
                  <c:v>'22</c:v>
                </c:pt>
                <c:pt idx="6">
                  <c:v>'23(E)</c:v>
                </c:pt>
                <c:pt idx="7">
                  <c:v>'24(F)</c:v>
                </c:pt>
                <c:pt idx="8">
                  <c:v>'25(F)</c:v>
                </c:pt>
                <c:pt idx="9">
                  <c:v>'26(F)</c:v>
                </c:pt>
                <c:pt idx="10">
                  <c:v>'27(F)</c:v>
                </c:pt>
              </c:strCache>
            </c:strRef>
          </c:cat>
          <c:val>
            <c:numRef>
              <c:f>Sheet1!$B$2:$B$12</c:f>
              <c:numCache>
                <c:formatCode>0.0</c:formatCode>
                <c:ptCount val="11"/>
                <c:pt idx="0">
                  <c:v>0.18</c:v>
                </c:pt>
                <c:pt idx="1">
                  <c:v>0.21</c:v>
                </c:pt>
                <c:pt idx="2">
                  <c:v>0.32</c:v>
                </c:pt>
                <c:pt idx="3">
                  <c:v>0.57999999999999996</c:v>
                </c:pt>
                <c:pt idx="4">
                  <c:v>1.1100000000000001</c:v>
                </c:pt>
                <c:pt idx="5">
                  <c:v>1.88</c:v>
                </c:pt>
                <c:pt idx="6">
                  <c:v>2.74</c:v>
                </c:pt>
                <c:pt idx="7">
                  <c:v>3.48</c:v>
                </c:pt>
                <c:pt idx="8">
                  <c:v>4.0199999999999996</c:v>
                </c:pt>
                <c:pt idx="9">
                  <c:v>4.38</c:v>
                </c:pt>
                <c:pt idx="10">
                  <c:v>4.5999999999999996</c:v>
                </c:pt>
              </c:numCache>
            </c:numRef>
          </c:val>
          <c:smooth val="0"/>
          <c:extLst>
            <c:ext xmlns:c16="http://schemas.microsoft.com/office/drawing/2014/chart" uri="{C3380CC4-5D6E-409C-BE32-E72D297353CC}">
              <c16:uniqueId val="{00000000-41A4-4ACE-B8C2-50A5F1E98BEA}"/>
            </c:ext>
          </c:extLst>
        </c:ser>
        <c:ser>
          <c:idx val="1"/>
          <c:order val="1"/>
          <c:tx>
            <c:strRef>
              <c:f>Sheet1!$C$1</c:f>
              <c:strCache>
                <c:ptCount val="1"/>
                <c:pt idx="0">
                  <c:v>VR 영상</c:v>
                </c:pt>
              </c:strCache>
            </c:strRef>
          </c:tx>
          <c:spPr>
            <a:ln w="19050" cap="rnd">
              <a:solidFill>
                <a:schemeClr val="accent2"/>
              </a:solidFill>
              <a:round/>
            </a:ln>
            <a:effectLst/>
          </c:spPr>
          <c:marker>
            <c:symbol val="none"/>
          </c:marker>
          <c:cat>
            <c:strRef>
              <c:f>Sheet1!$A$2:$A$12</c:f>
              <c:strCache>
                <c:ptCount val="11"/>
                <c:pt idx="0">
                  <c:v>'17</c:v>
                </c:pt>
                <c:pt idx="1">
                  <c:v>'18</c:v>
                </c:pt>
                <c:pt idx="2">
                  <c:v>'19</c:v>
                </c:pt>
                <c:pt idx="3">
                  <c:v>'20</c:v>
                </c:pt>
                <c:pt idx="4">
                  <c:v>'21</c:v>
                </c:pt>
                <c:pt idx="5">
                  <c:v>'22</c:v>
                </c:pt>
                <c:pt idx="6">
                  <c:v>'23(E)</c:v>
                </c:pt>
                <c:pt idx="7">
                  <c:v>'24(F)</c:v>
                </c:pt>
                <c:pt idx="8">
                  <c:v>'25(F)</c:v>
                </c:pt>
                <c:pt idx="9">
                  <c:v>'26(F)</c:v>
                </c:pt>
                <c:pt idx="10">
                  <c:v>'27(F)</c:v>
                </c:pt>
              </c:strCache>
            </c:strRef>
          </c:cat>
          <c:val>
            <c:numRef>
              <c:f>Sheet1!$C$2:$C$12</c:f>
              <c:numCache>
                <c:formatCode>0.0</c:formatCode>
                <c:ptCount val="11"/>
                <c:pt idx="0">
                  <c:v>0.16</c:v>
                </c:pt>
                <c:pt idx="1">
                  <c:v>0.19</c:v>
                </c:pt>
                <c:pt idx="2">
                  <c:v>0.23</c:v>
                </c:pt>
                <c:pt idx="3">
                  <c:v>0.3</c:v>
                </c:pt>
                <c:pt idx="4">
                  <c:v>0.39</c:v>
                </c:pt>
                <c:pt idx="5">
                  <c:v>0.49</c:v>
                </c:pt>
                <c:pt idx="6">
                  <c:v>0.6</c:v>
                </c:pt>
                <c:pt idx="7">
                  <c:v>0.69</c:v>
                </c:pt>
                <c:pt idx="8">
                  <c:v>0.77</c:v>
                </c:pt>
                <c:pt idx="9">
                  <c:v>0.82</c:v>
                </c:pt>
                <c:pt idx="10">
                  <c:v>0.85</c:v>
                </c:pt>
              </c:numCache>
            </c:numRef>
          </c:val>
          <c:smooth val="0"/>
          <c:extLst>
            <c:ext xmlns:c16="http://schemas.microsoft.com/office/drawing/2014/chart" uri="{C3380CC4-5D6E-409C-BE32-E72D297353CC}">
              <c16:uniqueId val="{00000001-41A4-4ACE-B8C2-50A5F1E98BEA}"/>
            </c:ext>
          </c:extLst>
        </c:ser>
        <c:dLbls>
          <c:showLegendKey val="0"/>
          <c:showVal val="0"/>
          <c:showCatName val="0"/>
          <c:showSerName val="0"/>
          <c:showPercent val="0"/>
          <c:showBubbleSize val="0"/>
        </c:dLbls>
        <c:marker val="1"/>
        <c:smooth val="0"/>
        <c:axId val="1723779088"/>
        <c:axId val="821465552"/>
      </c:lineChart>
      <c:catAx>
        <c:axId val="1723779088"/>
        <c:scaling>
          <c:orientation val="minMax"/>
        </c:scaling>
        <c:delete val="0"/>
        <c:axPos val="b"/>
        <c:numFmt formatCode="General" sourceLinked="1"/>
        <c:majorTickMark val="none"/>
        <c:minorTickMark val="none"/>
        <c:tickLblPos val="nextTo"/>
        <c:spPr>
          <a:noFill/>
          <a:ln w="635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650" b="0" i="0" u="none" strike="noStrike" kern="1200" baseline="0">
                <a:ln>
                  <a:solidFill>
                    <a:srgbClr val="A39ACB">
                      <a:alpha val="0"/>
                    </a:srgb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821465552"/>
        <c:crosses val="autoZero"/>
        <c:auto val="1"/>
        <c:lblAlgn val="ctr"/>
        <c:lblOffset val="100"/>
        <c:noMultiLvlLbl val="0"/>
      </c:catAx>
      <c:valAx>
        <c:axId val="821465552"/>
        <c:scaling>
          <c:orientation val="minMax"/>
          <c:max val="6"/>
        </c:scaling>
        <c:delete val="0"/>
        <c:axPos val="l"/>
        <c:numFmt formatCode="0.0" sourceLinked="1"/>
        <c:majorTickMark val="none"/>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650" b="0" i="0" u="none" strike="noStrike" kern="1200" baseline="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crossAx val="1723779088"/>
        <c:crosses val="autoZero"/>
        <c:crossBetween val="between"/>
        <c:majorUnit val="2"/>
      </c:valAx>
      <c:spPr>
        <a:noFill/>
        <a:ln>
          <a:noFill/>
        </a:ln>
        <a:effectLst/>
      </c:spPr>
    </c:plotArea>
    <c:legend>
      <c:legendPos val="b"/>
      <c:layout>
        <c:manualLayout>
          <c:xMode val="edge"/>
          <c:yMode val="edge"/>
          <c:x val="0.10034763439036798"/>
          <c:y val="4.9673124081770874E-3"/>
          <c:w val="0.27613337130168519"/>
          <c:h val="0.18850299750041413"/>
        </c:manualLayout>
      </c:layout>
      <c:overlay val="0"/>
      <c:spPr>
        <a:noFill/>
        <a:ln>
          <a:noFill/>
        </a:ln>
        <a:effectLst/>
      </c:spPr>
      <c:txPr>
        <a:bodyPr rot="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pPr>
      <a:endParaRPr lang="ko-K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228586200375788E-2"/>
          <c:y val="0.14145402298850573"/>
          <c:w val="0.87467083160660331"/>
          <c:h val="0.75649937147911916"/>
        </c:manualLayout>
      </c:layout>
      <c:lineChart>
        <c:grouping val="standard"/>
        <c:varyColors val="0"/>
        <c:ser>
          <c:idx val="0"/>
          <c:order val="0"/>
          <c:tx>
            <c:strRef>
              <c:f>Sheet1!$B$1</c:f>
              <c:strCache>
                <c:ptCount val="1"/>
                <c:pt idx="0">
                  <c:v>한국은행</c:v>
                </c:pt>
              </c:strCache>
            </c:strRef>
          </c:tx>
          <c:spPr>
            <a:ln w="28575" cap="flat">
              <a:solidFill>
                <a:srgbClr val="00338D"/>
              </a:solidFill>
              <a:prstDash val="solid"/>
              <a:miter lim="800000"/>
            </a:ln>
            <a:effectLst/>
          </c:spPr>
          <c:marker>
            <c:symbol val="none"/>
          </c:marker>
          <c:dPt>
            <c:idx val="7"/>
            <c:marker>
              <c:symbol val="none"/>
            </c:marker>
            <c:bubble3D val="0"/>
            <c:spPr>
              <a:ln w="28575" cap="flat">
                <a:solidFill>
                  <a:srgbClr val="00338D"/>
                </a:solidFill>
                <a:prstDash val="solid"/>
                <a:miter lim="800000"/>
              </a:ln>
              <a:effectLst/>
            </c:spPr>
            <c:extLst>
              <c:ext xmlns:c16="http://schemas.microsoft.com/office/drawing/2014/chart" uri="{C3380CC4-5D6E-409C-BE32-E72D297353CC}">
                <c16:uniqueId val="{00000001-3312-4939-A977-4BA1EF9A1A76}"/>
              </c:ext>
            </c:extLst>
          </c:dPt>
          <c:dPt>
            <c:idx val="17"/>
            <c:marker>
              <c:symbol val="none"/>
            </c:marker>
            <c:bubble3D val="0"/>
            <c:spPr>
              <a:ln w="28575" cap="flat">
                <a:solidFill>
                  <a:srgbClr val="00338D"/>
                </a:solidFill>
                <a:prstDash val="solid"/>
                <a:miter lim="800000"/>
              </a:ln>
              <a:effectLst/>
            </c:spPr>
            <c:extLst>
              <c:ext xmlns:c16="http://schemas.microsoft.com/office/drawing/2014/chart" uri="{C3380CC4-5D6E-409C-BE32-E72D297353CC}">
                <c16:uniqueId val="{00000003-3312-4939-A977-4BA1EF9A1A76}"/>
              </c:ext>
            </c:extLst>
          </c:dPt>
          <c:dPt>
            <c:idx val="18"/>
            <c:marker>
              <c:symbol val="none"/>
            </c:marker>
            <c:bubble3D val="0"/>
            <c:spPr>
              <a:ln w="28575" cap="flat">
                <a:solidFill>
                  <a:srgbClr val="00338D"/>
                </a:solidFill>
                <a:prstDash val="solid"/>
                <a:miter lim="800000"/>
              </a:ln>
              <a:effectLst/>
            </c:spPr>
            <c:extLst>
              <c:ext xmlns:c16="http://schemas.microsoft.com/office/drawing/2014/chart" uri="{C3380CC4-5D6E-409C-BE32-E72D297353CC}">
                <c16:uniqueId val="{00000005-3312-4939-A977-4BA1EF9A1A76}"/>
              </c:ext>
            </c:extLst>
          </c:dPt>
          <c:dPt>
            <c:idx val="19"/>
            <c:marker>
              <c:symbol val="none"/>
            </c:marker>
            <c:bubble3D val="0"/>
            <c:spPr>
              <a:ln w="28575" cap="flat">
                <a:solidFill>
                  <a:srgbClr val="00338D"/>
                </a:solidFill>
                <a:prstDash val="solid"/>
                <a:miter lim="800000"/>
              </a:ln>
              <a:effectLst/>
            </c:spPr>
            <c:extLst>
              <c:ext xmlns:c16="http://schemas.microsoft.com/office/drawing/2014/chart" uri="{C3380CC4-5D6E-409C-BE32-E72D297353CC}">
                <c16:uniqueId val="{00000007-3312-4939-A977-4BA1EF9A1A76}"/>
              </c:ext>
            </c:extLst>
          </c:dPt>
          <c:dPt>
            <c:idx val="20"/>
            <c:marker>
              <c:symbol val="none"/>
            </c:marker>
            <c:bubble3D val="0"/>
            <c:spPr>
              <a:ln w="28575" cap="flat">
                <a:solidFill>
                  <a:srgbClr val="00338D"/>
                </a:solidFill>
                <a:prstDash val="solid"/>
                <a:miter lim="800000"/>
              </a:ln>
              <a:effectLst/>
            </c:spPr>
            <c:extLst>
              <c:ext xmlns:c16="http://schemas.microsoft.com/office/drawing/2014/chart" uri="{C3380CC4-5D6E-409C-BE32-E72D297353CC}">
                <c16:uniqueId val="{00000009-3312-4939-A977-4BA1EF9A1A76}"/>
              </c:ext>
            </c:extLst>
          </c:dPt>
          <c:dPt>
            <c:idx val="21"/>
            <c:marker>
              <c:symbol val="none"/>
            </c:marker>
            <c:bubble3D val="0"/>
            <c:spPr>
              <a:ln w="28575" cap="flat">
                <a:solidFill>
                  <a:srgbClr val="00338D"/>
                </a:solidFill>
                <a:prstDash val="solid"/>
                <a:miter lim="800000"/>
              </a:ln>
              <a:effectLst/>
            </c:spPr>
            <c:extLst>
              <c:ext xmlns:c16="http://schemas.microsoft.com/office/drawing/2014/chart" uri="{C3380CC4-5D6E-409C-BE32-E72D297353CC}">
                <c16:uniqueId val="{0000000B-3312-4939-A977-4BA1EF9A1A76}"/>
              </c:ext>
            </c:extLst>
          </c:dPt>
          <c:cat>
            <c:strRef>
              <c:f>Sheet1!$A$2:$A$11</c:f>
              <c:strCache>
                <c:ptCount val="10"/>
                <c:pt idx="0">
                  <c:v>'15</c:v>
                </c:pt>
                <c:pt idx="1">
                  <c:v>'16</c:v>
                </c:pt>
                <c:pt idx="2">
                  <c:v>'17</c:v>
                </c:pt>
                <c:pt idx="3">
                  <c:v>'18</c:v>
                </c:pt>
                <c:pt idx="4">
                  <c:v>'19</c:v>
                </c:pt>
                <c:pt idx="5">
                  <c:v>'20</c:v>
                </c:pt>
                <c:pt idx="6">
                  <c:v>'21</c:v>
                </c:pt>
                <c:pt idx="7">
                  <c:v>'22</c:v>
                </c:pt>
                <c:pt idx="8">
                  <c:v>'23(F)</c:v>
                </c:pt>
                <c:pt idx="9">
                  <c:v>'24(F)</c:v>
                </c:pt>
              </c:strCache>
            </c:strRef>
          </c:cat>
          <c:val>
            <c:numRef>
              <c:f>Sheet1!$B$2:$B$11</c:f>
              <c:numCache>
                <c:formatCode>###,###,###,##0.0</c:formatCode>
                <c:ptCount val="10"/>
                <c:pt idx="0">
                  <c:v>2.8</c:v>
                </c:pt>
                <c:pt idx="1">
                  <c:v>2.9</c:v>
                </c:pt>
                <c:pt idx="2">
                  <c:v>3.2</c:v>
                </c:pt>
                <c:pt idx="3">
                  <c:v>2.9</c:v>
                </c:pt>
                <c:pt idx="4">
                  <c:v>2.2000000000000002</c:v>
                </c:pt>
                <c:pt idx="5">
                  <c:v>-0.9</c:v>
                </c:pt>
                <c:pt idx="6" formatCode="0.0_ ">
                  <c:v>4.0999999999999996</c:v>
                </c:pt>
                <c:pt idx="7" formatCode="0.0_ ">
                  <c:v>2.6</c:v>
                </c:pt>
                <c:pt idx="8" formatCode="0.0_ ">
                  <c:v>1.4</c:v>
                </c:pt>
                <c:pt idx="9" formatCode="0.0_ ">
                  <c:v>2.1</c:v>
                </c:pt>
              </c:numCache>
            </c:numRef>
          </c:val>
          <c:smooth val="1"/>
          <c:extLst>
            <c:ext xmlns:c16="http://schemas.microsoft.com/office/drawing/2014/chart" uri="{C3380CC4-5D6E-409C-BE32-E72D297353CC}">
              <c16:uniqueId val="{0000000C-3312-4939-A977-4BA1EF9A1A76}"/>
            </c:ext>
          </c:extLst>
        </c:ser>
        <c:ser>
          <c:idx val="1"/>
          <c:order val="1"/>
          <c:tx>
            <c:strRef>
              <c:f>Sheet1!$C$1</c:f>
              <c:strCache>
                <c:ptCount val="1"/>
                <c:pt idx="0">
                  <c:v>OECD</c:v>
                </c:pt>
              </c:strCache>
            </c:strRef>
          </c:tx>
          <c:spPr>
            <a:ln w="19050" cap="flat">
              <a:solidFill>
                <a:srgbClr val="00B8F5"/>
              </a:solidFill>
              <a:prstDash val="sysDash"/>
              <a:miter lim="800000"/>
            </a:ln>
            <a:effectLst/>
          </c:spPr>
          <c:marker>
            <c:symbol val="none"/>
          </c:marker>
          <c:dPt>
            <c:idx val="7"/>
            <c:marker>
              <c:symbol val="none"/>
            </c:marker>
            <c:bubble3D val="0"/>
            <c:spPr>
              <a:ln w="19050" cap="flat">
                <a:solidFill>
                  <a:srgbClr val="00B8F5"/>
                </a:solidFill>
                <a:prstDash val="sysDash"/>
                <a:miter lim="800000"/>
              </a:ln>
              <a:effectLst/>
            </c:spPr>
            <c:extLst>
              <c:ext xmlns:c16="http://schemas.microsoft.com/office/drawing/2014/chart" uri="{C3380CC4-5D6E-409C-BE32-E72D297353CC}">
                <c16:uniqueId val="{0000000E-3312-4939-A977-4BA1EF9A1A76}"/>
              </c:ext>
            </c:extLst>
          </c:dPt>
          <c:dPt>
            <c:idx val="20"/>
            <c:marker>
              <c:symbol val="none"/>
            </c:marker>
            <c:bubble3D val="0"/>
            <c:spPr>
              <a:ln w="19050" cap="flat">
                <a:solidFill>
                  <a:srgbClr val="00B8F5"/>
                </a:solidFill>
                <a:prstDash val="sysDash"/>
                <a:miter lim="800000"/>
              </a:ln>
              <a:effectLst/>
            </c:spPr>
            <c:extLst>
              <c:ext xmlns:c16="http://schemas.microsoft.com/office/drawing/2014/chart" uri="{C3380CC4-5D6E-409C-BE32-E72D297353CC}">
                <c16:uniqueId val="{00000010-3312-4939-A977-4BA1EF9A1A76}"/>
              </c:ext>
            </c:extLst>
          </c:dPt>
          <c:dPt>
            <c:idx val="21"/>
            <c:marker>
              <c:symbol val="none"/>
            </c:marker>
            <c:bubble3D val="0"/>
            <c:spPr>
              <a:ln w="19050" cap="flat">
                <a:solidFill>
                  <a:srgbClr val="00B8F5"/>
                </a:solidFill>
                <a:prstDash val="sysDash"/>
                <a:miter lim="800000"/>
              </a:ln>
              <a:effectLst/>
            </c:spPr>
            <c:extLst>
              <c:ext xmlns:c16="http://schemas.microsoft.com/office/drawing/2014/chart" uri="{C3380CC4-5D6E-409C-BE32-E72D297353CC}">
                <c16:uniqueId val="{00000012-3312-4939-A977-4BA1EF9A1A76}"/>
              </c:ext>
            </c:extLst>
          </c:dPt>
          <c:cat>
            <c:strRef>
              <c:f>Sheet1!$A$2:$A$11</c:f>
              <c:strCache>
                <c:ptCount val="10"/>
                <c:pt idx="0">
                  <c:v>'15</c:v>
                </c:pt>
                <c:pt idx="1">
                  <c:v>'16</c:v>
                </c:pt>
                <c:pt idx="2">
                  <c:v>'17</c:v>
                </c:pt>
                <c:pt idx="3">
                  <c:v>'18</c:v>
                </c:pt>
                <c:pt idx="4">
                  <c:v>'19</c:v>
                </c:pt>
                <c:pt idx="5">
                  <c:v>'20</c:v>
                </c:pt>
                <c:pt idx="6">
                  <c:v>'21</c:v>
                </c:pt>
                <c:pt idx="7">
                  <c:v>'22</c:v>
                </c:pt>
                <c:pt idx="8">
                  <c:v>'23(F)</c:v>
                </c:pt>
                <c:pt idx="9">
                  <c:v>'24(F)</c:v>
                </c:pt>
              </c:strCache>
            </c:strRef>
          </c:cat>
          <c:val>
            <c:numRef>
              <c:f>Sheet1!$C$2:$C$11</c:f>
              <c:numCache>
                <c:formatCode>###,###,###,##0.0</c:formatCode>
                <c:ptCount val="10"/>
                <c:pt idx="0">
                  <c:v>2.8</c:v>
                </c:pt>
                <c:pt idx="1">
                  <c:v>2.9</c:v>
                </c:pt>
                <c:pt idx="2">
                  <c:v>3.2</c:v>
                </c:pt>
                <c:pt idx="3">
                  <c:v>2.9</c:v>
                </c:pt>
                <c:pt idx="4">
                  <c:v>2.2000000000000002</c:v>
                </c:pt>
                <c:pt idx="5">
                  <c:v>-0.9</c:v>
                </c:pt>
                <c:pt idx="6" formatCode="0.0_ ">
                  <c:v>4.0999999999999996</c:v>
                </c:pt>
                <c:pt idx="7" formatCode="General">
                  <c:v>2.6</c:v>
                </c:pt>
                <c:pt idx="8" formatCode="0.0_ ">
                  <c:v>1.4</c:v>
                </c:pt>
                <c:pt idx="9" formatCode="0.0_ ">
                  <c:v>2.2999999999999998</c:v>
                </c:pt>
              </c:numCache>
            </c:numRef>
          </c:val>
          <c:smooth val="1"/>
          <c:extLst>
            <c:ext xmlns:c16="http://schemas.microsoft.com/office/drawing/2014/chart" uri="{C3380CC4-5D6E-409C-BE32-E72D297353CC}">
              <c16:uniqueId val="{00000013-3312-4939-A977-4BA1EF9A1A76}"/>
            </c:ext>
          </c:extLst>
        </c:ser>
        <c:ser>
          <c:idx val="2"/>
          <c:order val="2"/>
          <c:tx>
            <c:strRef>
              <c:f>Sheet1!$D$1</c:f>
              <c:strCache>
                <c:ptCount val="1"/>
                <c:pt idx="0">
                  <c:v>IMF</c:v>
                </c:pt>
              </c:strCache>
            </c:strRef>
          </c:tx>
          <c:spPr>
            <a:ln w="19050" cap="rnd">
              <a:solidFill>
                <a:srgbClr val="1E49E2"/>
              </a:solidFill>
              <a:prstDash val="sysDash"/>
              <a:round/>
            </a:ln>
            <a:effectLst/>
          </c:spPr>
          <c:marker>
            <c:symbol val="none"/>
          </c:marker>
          <c:cat>
            <c:strRef>
              <c:f>Sheet1!$A$2:$A$11</c:f>
              <c:strCache>
                <c:ptCount val="10"/>
                <c:pt idx="0">
                  <c:v>'15</c:v>
                </c:pt>
                <c:pt idx="1">
                  <c:v>'16</c:v>
                </c:pt>
                <c:pt idx="2">
                  <c:v>'17</c:v>
                </c:pt>
                <c:pt idx="3">
                  <c:v>'18</c:v>
                </c:pt>
                <c:pt idx="4">
                  <c:v>'19</c:v>
                </c:pt>
                <c:pt idx="5">
                  <c:v>'20</c:v>
                </c:pt>
                <c:pt idx="6">
                  <c:v>'21</c:v>
                </c:pt>
                <c:pt idx="7">
                  <c:v>'22</c:v>
                </c:pt>
                <c:pt idx="8">
                  <c:v>'23(F)</c:v>
                </c:pt>
                <c:pt idx="9">
                  <c:v>'24(F)</c:v>
                </c:pt>
              </c:strCache>
            </c:strRef>
          </c:cat>
          <c:val>
            <c:numRef>
              <c:f>Sheet1!$D$2:$D$11</c:f>
              <c:numCache>
                <c:formatCode>###,###,###,##0.0</c:formatCode>
                <c:ptCount val="10"/>
                <c:pt idx="0">
                  <c:v>2.8</c:v>
                </c:pt>
                <c:pt idx="1">
                  <c:v>2.9</c:v>
                </c:pt>
                <c:pt idx="2">
                  <c:v>3.2</c:v>
                </c:pt>
                <c:pt idx="3">
                  <c:v>2.9</c:v>
                </c:pt>
                <c:pt idx="4">
                  <c:v>2.2000000000000002</c:v>
                </c:pt>
                <c:pt idx="5">
                  <c:v>-0.9</c:v>
                </c:pt>
                <c:pt idx="6" formatCode="General">
                  <c:v>4.0999999999999996</c:v>
                </c:pt>
                <c:pt idx="7" formatCode="General">
                  <c:v>2.6</c:v>
                </c:pt>
                <c:pt idx="8" formatCode="General">
                  <c:v>1.4</c:v>
                </c:pt>
                <c:pt idx="9" formatCode="General">
                  <c:v>2.2000000000000002</c:v>
                </c:pt>
              </c:numCache>
            </c:numRef>
          </c:val>
          <c:smooth val="1"/>
          <c:extLst>
            <c:ext xmlns:c16="http://schemas.microsoft.com/office/drawing/2014/chart" uri="{C3380CC4-5D6E-409C-BE32-E72D297353CC}">
              <c16:uniqueId val="{00000014-3312-4939-A977-4BA1EF9A1A76}"/>
            </c:ext>
          </c:extLst>
        </c:ser>
        <c:dLbls>
          <c:showLegendKey val="0"/>
          <c:showVal val="0"/>
          <c:showCatName val="0"/>
          <c:showSerName val="0"/>
          <c:showPercent val="0"/>
          <c:showBubbleSize val="0"/>
        </c:dLbls>
        <c:smooth val="0"/>
        <c:axId val="189442296"/>
        <c:axId val="189448960"/>
      </c:lineChart>
      <c:catAx>
        <c:axId val="189442296"/>
        <c:scaling>
          <c:orientation val="minMax"/>
        </c:scaling>
        <c:delete val="0"/>
        <c:axPos val="b"/>
        <c:numFmt formatCode="General" sourceLinked="1"/>
        <c:majorTickMark val="none"/>
        <c:minorTickMark val="none"/>
        <c:tickLblPos val="low"/>
        <c:spPr>
          <a:noFill/>
          <a:ln w="3175" cap="flat" cmpd="sng" algn="ctr">
            <a:solidFill>
              <a:schemeClr val="bg1">
                <a:lumMod val="75000"/>
              </a:schemeClr>
            </a:solidFill>
            <a:round/>
          </a:ln>
          <a:effectLst/>
        </c:spPr>
        <c:txPr>
          <a:bodyPr rot="-60000000" spcFirstLastPara="1" vertOverflow="ellipsis" vert="horz" wrap="square" anchor="ctr" anchorCtr="1"/>
          <a:lstStyle/>
          <a:p>
            <a:pPr algn="ctr">
              <a:defRPr lang="en-US" altLang="ko-KR" sz="8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crossAx val="189448960"/>
        <c:crosses val="autoZero"/>
        <c:auto val="1"/>
        <c:lblAlgn val="ctr"/>
        <c:lblOffset val="100"/>
        <c:noMultiLvlLbl val="0"/>
      </c:catAx>
      <c:valAx>
        <c:axId val="189448960"/>
        <c:scaling>
          <c:orientation val="minMax"/>
        </c:scaling>
        <c:delete val="0"/>
        <c:axPos val="l"/>
        <c:numFmt formatCode="0_ " sourceLinked="0"/>
        <c:majorTickMark val="out"/>
        <c:minorTickMark val="none"/>
        <c:tickLblPos val="nextTo"/>
        <c:spPr>
          <a:noFill/>
          <a:ln w="3175">
            <a:solidFill>
              <a:srgbClr val="FFFFFF">
                <a:lumMod val="75000"/>
              </a:srgbClr>
            </a:solidFill>
          </a:ln>
          <a:effectLst/>
        </c:spPr>
        <c:txPr>
          <a:bodyPr rot="-60000000" spcFirstLastPara="1" vertOverflow="ellipsis" vert="horz" wrap="square" anchor="ctr" anchorCtr="1"/>
          <a:lstStyle/>
          <a:p>
            <a:pPr algn="ctr">
              <a:defRPr lang="en-US" altLang="ko-KR" sz="800" b="0" i="0" u="none" strike="noStrike" kern="1200" baseline="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crossAx val="189442296"/>
        <c:crosses val="autoZero"/>
        <c:crossBetween val="between"/>
      </c:valAx>
      <c:spPr>
        <a:noFill/>
        <a:ln>
          <a:noFill/>
        </a:ln>
        <a:effectLst/>
      </c:spPr>
    </c:plotArea>
    <c:legend>
      <c:legendPos val="t"/>
      <c:layout>
        <c:manualLayout>
          <c:xMode val="edge"/>
          <c:yMode val="edge"/>
          <c:x val="0.19447069357664176"/>
          <c:y val="3.0804041156478414E-2"/>
          <c:w val="0.62274692676578014"/>
          <c:h val="9.6107279693486591E-2"/>
        </c:manualLayout>
      </c:layout>
      <c:overlay val="0"/>
      <c:spPr>
        <a:noFill/>
        <a:ln w="28575">
          <a:noFill/>
          <a:prstDash val="sysDash"/>
        </a:ln>
        <a:effectLst/>
      </c:spPr>
      <c:txPr>
        <a:bodyPr rot="0" spcFirstLastPara="1" vertOverflow="ellipsis" vert="horz" wrap="square" anchor="ctr" anchorCtr="1"/>
        <a:lstStyle/>
        <a:p>
          <a:pPr algn="ctr">
            <a:defRPr lang="en-US" altLang="ko-KR" sz="800" b="0" i="0" u="none" strike="noStrike" kern="1200" baseline="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legend>
    <c:plotVisOnly val="1"/>
    <c:dispBlanksAs val="gap"/>
    <c:showDLblsOverMax val="0"/>
  </c:chart>
  <c:spPr>
    <a:noFill/>
    <a:ln>
      <a:noFill/>
    </a:ln>
    <a:effectLst/>
  </c:spPr>
  <c:txPr>
    <a:bodyPr/>
    <a:lstStyle/>
    <a:p>
      <a:pPr>
        <a:defRPr sz="90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defRPr>
      </a:pPr>
      <a:endParaRPr lang="ko-KR"/>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580927384077"/>
          <c:y val="0.1361832441981658"/>
          <c:w val="0.86486351706036746"/>
          <c:h val="0.7292359325389639"/>
        </c:manualLayout>
      </c:layout>
      <c:barChart>
        <c:barDir val="col"/>
        <c:grouping val="clustered"/>
        <c:varyColors val="0"/>
        <c:ser>
          <c:idx val="0"/>
          <c:order val="0"/>
          <c:tx>
            <c:strRef>
              <c:f>Sheet2!$C$1</c:f>
              <c:strCache>
                <c:ptCount val="1"/>
                <c:pt idx="0">
                  <c:v>수출액</c:v>
                </c:pt>
              </c:strCache>
            </c:strRef>
          </c:tx>
          <c:spPr>
            <a:solidFill>
              <a:schemeClr val="accent1"/>
            </a:solidFill>
            <a:ln>
              <a:noFill/>
            </a:ln>
            <a:effectLst/>
          </c:spPr>
          <c:invertIfNegative val="0"/>
          <c:dLbls>
            <c:dLbl>
              <c:idx val="0"/>
              <c:showLegendKey val="0"/>
              <c:showVal val="1"/>
              <c:showCatName val="0"/>
              <c:showSerName val="0"/>
              <c:showPercent val="0"/>
              <c:showBubbleSize val="0"/>
              <c:extLst>
                <c:ext xmlns:c15="http://schemas.microsoft.com/office/drawing/2012/chart" uri="{CE6537A1-D6FC-4f65-9D91-7224C49458BB}">
                  <c15:layout>
                    <c:manualLayout>
                      <c:w val="0.11844702750608704"/>
                      <c:h val="7.5325390727088062E-2"/>
                    </c:manualLayout>
                  </c15:layout>
                </c:ext>
                <c:ext xmlns:c16="http://schemas.microsoft.com/office/drawing/2014/chart" uri="{C3380CC4-5D6E-409C-BE32-E72D297353CC}">
                  <c16:uniqueId val="{00000001-A8CF-44E2-9068-67C2270C62BB}"/>
                </c:ext>
              </c:extLst>
            </c:dLbl>
            <c:dLbl>
              <c:idx val="2"/>
              <c:showLegendKey val="0"/>
              <c:showVal val="1"/>
              <c:showCatName val="0"/>
              <c:showSerName val="0"/>
              <c:showPercent val="0"/>
              <c:showBubbleSize val="0"/>
              <c:extLst>
                <c:ext xmlns:c15="http://schemas.microsoft.com/office/drawing/2012/chart" uri="{CE6537A1-D6FC-4f65-9D91-7224C49458BB}">
                  <c15:layout>
                    <c:manualLayout>
                      <c:w val="0.10828862034433001"/>
                      <c:h val="8.5262777366545597E-2"/>
                    </c:manualLayout>
                  </c15:layout>
                </c:ext>
                <c:ext xmlns:c16="http://schemas.microsoft.com/office/drawing/2014/chart" uri="{C3380CC4-5D6E-409C-BE32-E72D297353CC}">
                  <c16:uniqueId val="{00000002-A8CF-44E2-9068-67C2270C62BB}"/>
                </c:ext>
              </c:extLst>
            </c:dLbl>
            <c:dLbl>
              <c:idx val="7"/>
              <c:layout>
                <c:manualLayout>
                  <c:x val="8.9326142011357522E-17"/>
                  <c:y val="3.066410730023058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AF0-4603-AA99-EC38836202A8}"/>
                </c:ext>
              </c:extLst>
            </c:dLbl>
            <c:dLbl>
              <c:idx val="8"/>
              <c:layout>
                <c:manualLayout>
                  <c:x val="-8.9326142011357522E-17"/>
                  <c:y val="1.5332053650115286E-2"/>
                </c:manualLayout>
              </c:layout>
              <c:showLegendKey val="0"/>
              <c:showVal val="1"/>
              <c:showCatName val="0"/>
              <c:showSerName val="0"/>
              <c:showPercent val="0"/>
              <c:showBubbleSize val="0"/>
              <c:extLst>
                <c:ext xmlns:c15="http://schemas.microsoft.com/office/drawing/2012/chart" uri="{CE6537A1-D6FC-4f65-9D91-7224C49458BB}">
                  <c15:layout>
                    <c:manualLayout>
                      <c:w val="0.12545632844769941"/>
                      <c:h val="0.10814208507881319"/>
                    </c:manualLayout>
                  </c15:layout>
                </c:ext>
                <c:ext xmlns:c16="http://schemas.microsoft.com/office/drawing/2014/chart" uri="{C3380CC4-5D6E-409C-BE32-E72D297353CC}">
                  <c16:uniqueId val="{00000000-CAF0-4603-AA99-EC38836202A8}"/>
                </c:ext>
              </c:extLst>
            </c:dLbl>
            <c:dLbl>
              <c:idx val="9"/>
              <c:showLegendKey val="0"/>
              <c:showVal val="1"/>
              <c:showCatName val="0"/>
              <c:showSerName val="0"/>
              <c:showPercent val="0"/>
              <c:showBubbleSize val="0"/>
              <c:extLst>
                <c:ext xmlns:c15="http://schemas.microsoft.com/office/drawing/2012/chart" uri="{CE6537A1-D6FC-4f65-9D91-7224C49458BB}">
                  <c15:layout>
                    <c:manualLayout>
                      <c:w val="0.12545632844769941"/>
                      <c:h val="0.12858482327896692"/>
                    </c:manualLayout>
                  </c15:layout>
                </c:ext>
                <c:ext xmlns:c16="http://schemas.microsoft.com/office/drawing/2014/chart" uri="{C3380CC4-5D6E-409C-BE32-E72D297353CC}">
                  <c16:uniqueId val="{00000000-A8CF-44E2-9068-67C2270C62BB}"/>
                </c:ext>
              </c:extLst>
            </c:dLbl>
            <c:numFmt formatCode="#,##0_);[Red]\(#,##0\)" sourceLinked="0"/>
            <c:spPr>
              <a:noFill/>
              <a:ln>
                <a:noFill/>
              </a:ln>
              <a:effectLst/>
            </c:spPr>
            <c:txPr>
              <a:bodyPr rot="0" spcFirstLastPara="1" vertOverflow="ellipsis" vert="horz" wrap="square" anchor="ctr" anchorCtr="0"/>
              <a:lstStyle/>
              <a:p>
                <a:pPr algn="ctr">
                  <a:defRPr lang="en-US" altLang="ko-KR" sz="600" b="0" i="0" u="none" strike="noStrike" kern="1200" baseline="0">
                    <a:ln>
                      <a:solidFill>
                        <a:srgbClr val="A39ACB">
                          <a:alpha val="0"/>
                        </a:srgbClr>
                      </a:solidFill>
                    </a:ln>
                    <a:solidFill>
                      <a:schemeClr val="accent1"/>
                    </a:solidFill>
                    <a:latin typeface="KoPub돋움체 Medium" panose="02020603020101020101" pitchFamily="18" charset="-127"/>
                    <a:ea typeface="KoPub돋움체 Medium" panose="02020603020101020101" pitchFamily="18"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Sheet2!$B$2:$B$11</c:f>
              <c:numCache>
                <c:formatCode>General</c:formatCode>
                <c:ptCount val="10"/>
                <c:pt idx="0">
                  <c:v>2013</c:v>
                </c:pt>
                <c:pt idx="1">
                  <c:v>2014</c:v>
                </c:pt>
                <c:pt idx="2">
                  <c:v>2015</c:v>
                </c:pt>
                <c:pt idx="3">
                  <c:v>2016</c:v>
                </c:pt>
                <c:pt idx="4">
                  <c:v>2017</c:v>
                </c:pt>
                <c:pt idx="5">
                  <c:v>2018</c:v>
                </c:pt>
                <c:pt idx="6">
                  <c:v>2019</c:v>
                </c:pt>
                <c:pt idx="7">
                  <c:v>2020</c:v>
                </c:pt>
                <c:pt idx="8">
                  <c:v>2021</c:v>
                </c:pt>
                <c:pt idx="9">
                  <c:v>2022</c:v>
                </c:pt>
              </c:numCache>
            </c:numRef>
          </c:cat>
          <c:val>
            <c:numRef>
              <c:f>Sheet2!$C$2:$C$11</c:f>
              <c:numCache>
                <c:formatCode>0</c:formatCode>
                <c:ptCount val="10"/>
                <c:pt idx="0">
                  <c:v>2736.4</c:v>
                </c:pt>
                <c:pt idx="1">
                  <c:v>3084.5</c:v>
                </c:pt>
                <c:pt idx="2">
                  <c:v>2912.5</c:v>
                </c:pt>
                <c:pt idx="3">
                  <c:v>2991.7</c:v>
                </c:pt>
                <c:pt idx="4">
                  <c:v>4418.2</c:v>
                </c:pt>
                <c:pt idx="5">
                  <c:v>6439.9</c:v>
                </c:pt>
                <c:pt idx="6">
                  <c:v>7459.4</c:v>
                </c:pt>
                <c:pt idx="7">
                  <c:v>13620.1</c:v>
                </c:pt>
                <c:pt idx="8">
                  <c:v>22085</c:v>
                </c:pt>
                <c:pt idx="9">
                  <c:v>23311.3</c:v>
                </c:pt>
              </c:numCache>
            </c:numRef>
          </c:val>
          <c:extLst>
            <c:ext xmlns:c16="http://schemas.microsoft.com/office/drawing/2014/chart" uri="{C3380CC4-5D6E-409C-BE32-E72D297353CC}">
              <c16:uniqueId val="{00000000-0195-4946-90C1-44FC4C13233C}"/>
            </c:ext>
          </c:extLst>
        </c:ser>
        <c:dLbls>
          <c:showLegendKey val="0"/>
          <c:showVal val="0"/>
          <c:showCatName val="0"/>
          <c:showSerName val="0"/>
          <c:showPercent val="0"/>
          <c:showBubbleSize val="0"/>
        </c:dLbls>
        <c:gapWidth val="100"/>
        <c:overlap val="-27"/>
        <c:axId val="350523663"/>
        <c:axId val="350539055"/>
      </c:barChart>
      <c:catAx>
        <c:axId val="350523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650" b="0" i="0" u="none" strike="noStrike" kern="1200" baseline="0">
                <a:ln>
                  <a:solidFill>
                    <a:srgbClr val="A39ACB">
                      <a:alpha val="0"/>
                    </a:srgbClr>
                  </a:solidFill>
                </a:ln>
                <a:solidFill>
                  <a:srgbClr val="F2F2F2"/>
                </a:solidFill>
                <a:latin typeface="KoPub돋움체 Medium" panose="02020603020101020101" pitchFamily="18" charset="-127"/>
                <a:ea typeface="KoPub돋움체 Medium" panose="02020603020101020101" pitchFamily="18" charset="-127"/>
                <a:cs typeface="+mn-cs"/>
              </a:defRPr>
            </a:pPr>
            <a:endParaRPr lang="ko-KR"/>
          </a:p>
        </c:txPr>
        <c:crossAx val="350539055"/>
        <c:crosses val="autoZero"/>
        <c:auto val="1"/>
        <c:lblAlgn val="ctr"/>
        <c:lblOffset val="100"/>
        <c:noMultiLvlLbl val="0"/>
      </c:catAx>
      <c:valAx>
        <c:axId val="350539055"/>
        <c:scaling>
          <c:orientation val="minMax"/>
        </c:scaling>
        <c:delete val="0"/>
        <c:axPos val="l"/>
        <c:numFmt formatCode="#,##0_);[Red]\(#,##0\)" sourceLinked="0"/>
        <c:majorTickMark val="none"/>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lang="en-US" altLang="ko-KR" sz="650" b="0" i="0" u="none" strike="noStrike" kern="1200" baseline="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crossAx val="3505236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pPr>
      <a:endParaRPr lang="ko-KR"/>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5574743228141131E-2"/>
          <c:y val="0.21615061730579829"/>
          <c:w val="0.88327597727044271"/>
          <c:h val="0.57751208540743471"/>
        </c:manualLayout>
      </c:layout>
      <c:lineChart>
        <c:grouping val="standard"/>
        <c:varyColors val="0"/>
        <c:ser>
          <c:idx val="0"/>
          <c:order val="0"/>
          <c:tx>
            <c:strRef>
              <c:f>Sheet1!$B$1</c:f>
              <c:strCache>
                <c:ptCount val="1"/>
                <c:pt idx="0">
                  <c:v>소비지출전망CSI</c:v>
                </c:pt>
              </c:strCache>
            </c:strRef>
          </c:tx>
          <c:spPr>
            <a:ln w="12700" cap="flat">
              <a:solidFill>
                <a:schemeClr val="bg1">
                  <a:lumMod val="50000"/>
                </a:schemeClr>
              </a:solidFill>
              <a:bevel/>
            </a:ln>
            <a:effectLst/>
          </c:spPr>
          <c:marker>
            <c:symbol val="none"/>
          </c:marker>
          <c:dPt>
            <c:idx val="0"/>
            <c:marker>
              <c:symbol val="none"/>
            </c:marker>
            <c:bubble3D val="0"/>
            <c:extLst>
              <c:ext xmlns:c16="http://schemas.microsoft.com/office/drawing/2014/chart" uri="{C3380CC4-5D6E-409C-BE32-E72D297353CC}">
                <c16:uniqueId val="{00000000-1209-4496-8E88-F12549B8ECB1}"/>
              </c:ext>
            </c:extLst>
          </c:dPt>
          <c:dPt>
            <c:idx val="15"/>
            <c:marker>
              <c:symbol val="circle"/>
              <c:size val="3"/>
              <c:spPr>
                <a:solidFill>
                  <a:schemeClr val="bg1"/>
                </a:solidFill>
                <a:ln w="6350">
                  <a:solidFill>
                    <a:schemeClr val="bg1">
                      <a:lumMod val="50000"/>
                    </a:schemeClr>
                  </a:solidFill>
                </a:ln>
                <a:effectLst/>
              </c:spPr>
            </c:marker>
            <c:bubble3D val="0"/>
            <c:extLst>
              <c:ext xmlns:c16="http://schemas.microsoft.com/office/drawing/2014/chart" uri="{C3380CC4-5D6E-409C-BE32-E72D297353CC}">
                <c16:uniqueId val="{00000001-1209-4496-8E88-F12549B8ECB1}"/>
              </c:ext>
            </c:extLst>
          </c:dPt>
          <c:dPt>
            <c:idx val="40"/>
            <c:marker>
              <c:symbol val="none"/>
            </c:marker>
            <c:bubble3D val="0"/>
            <c:extLst>
              <c:ext xmlns:c16="http://schemas.microsoft.com/office/drawing/2014/chart" uri="{C3380CC4-5D6E-409C-BE32-E72D297353CC}">
                <c16:uniqueId val="{00000002-1209-4496-8E88-F12549B8ECB1}"/>
              </c:ext>
            </c:extLst>
          </c:dPt>
          <c:dPt>
            <c:idx val="46"/>
            <c:marker>
              <c:symbol val="circle"/>
              <c:size val="3"/>
              <c:spPr>
                <a:solidFill>
                  <a:schemeClr val="bg1"/>
                </a:solidFill>
                <a:ln w="6350">
                  <a:solidFill>
                    <a:schemeClr val="bg1">
                      <a:lumMod val="50000"/>
                    </a:schemeClr>
                  </a:solidFill>
                </a:ln>
                <a:effectLst/>
              </c:spPr>
            </c:marker>
            <c:bubble3D val="0"/>
            <c:extLst>
              <c:ext xmlns:c16="http://schemas.microsoft.com/office/drawing/2014/chart" uri="{C3380CC4-5D6E-409C-BE32-E72D297353CC}">
                <c16:uniqueId val="{00000003-1209-4496-8E88-F12549B8ECB1}"/>
              </c:ext>
            </c:extLst>
          </c:dPt>
          <c:dPt>
            <c:idx val="57"/>
            <c:marker>
              <c:symbol val="none"/>
            </c:marker>
            <c:bubble3D val="0"/>
            <c:extLst>
              <c:ext xmlns:c16="http://schemas.microsoft.com/office/drawing/2014/chart" uri="{C3380CC4-5D6E-409C-BE32-E72D297353CC}">
                <c16:uniqueId val="{00000004-1209-4496-8E88-F12549B8ECB1}"/>
              </c:ext>
            </c:extLst>
          </c:dPt>
          <c:dPt>
            <c:idx val="58"/>
            <c:marker>
              <c:symbol val="circle"/>
              <c:size val="3"/>
              <c:spPr>
                <a:solidFill>
                  <a:schemeClr val="bg1"/>
                </a:solidFill>
                <a:ln w="6350">
                  <a:solidFill>
                    <a:schemeClr val="bg1">
                      <a:lumMod val="50000"/>
                    </a:schemeClr>
                  </a:solidFill>
                </a:ln>
                <a:effectLst/>
              </c:spPr>
            </c:marker>
            <c:bubble3D val="0"/>
            <c:extLst>
              <c:ext xmlns:c16="http://schemas.microsoft.com/office/drawing/2014/chart" uri="{C3380CC4-5D6E-409C-BE32-E72D297353CC}">
                <c16:uniqueId val="{00000005-1209-4496-8E88-F12549B8ECB1}"/>
              </c:ext>
            </c:extLst>
          </c:dPt>
          <c:dLbls>
            <c:dLbl>
              <c:idx val="46"/>
              <c:numFmt formatCode="#,##0.0_);[Red]\(#,##0.0\)" sourceLinked="0"/>
              <c:spPr>
                <a:noFill/>
                <a:ln>
                  <a:noFill/>
                </a:ln>
                <a:effectLst/>
              </c:spPr>
              <c:txPr>
                <a:bodyPr rot="0" spcFirstLastPara="1" vertOverflow="ellipsis" vert="horz" wrap="square" lIns="38100" tIns="19050" rIns="38100" bIns="19050" anchor="ctr" anchorCtr="0">
                  <a:noAutofit/>
                </a:bodyPr>
                <a:lstStyle/>
                <a:p>
                  <a:pPr algn="ctr">
                    <a:defRPr lang="en-US" altLang="ko-KR" sz="700" b="1" i="0" u="none" strike="noStrike" kern="1200" spc="-30" baseline="0">
                      <a:ln>
                        <a:solidFill>
                          <a:srgbClr val="BFBFBF">
                            <a:alpha val="0"/>
                          </a:srgbClr>
                        </a:solidFill>
                      </a:ln>
                      <a:solidFill>
                        <a:schemeClr val="bg1">
                          <a:lumMod val="50000"/>
                        </a:schemeClr>
                      </a:solidFill>
                      <a:latin typeface="KoPub돋움체 Medium" panose="02020603020101020101" pitchFamily="18" charset="-127"/>
                      <a:ea typeface="KoPub돋움체 Medium" panose="02020603020101020101" pitchFamily="18" charset="-127"/>
                      <a:cs typeface="+mn-cs"/>
                    </a:defRPr>
                  </a:pPr>
                  <a:endParaRPr lang="ko-KR"/>
                </a:p>
              </c:txPr>
              <c:dLblPos val="t"/>
              <c:showLegendKey val="0"/>
              <c:showVal val="1"/>
              <c:showCatName val="0"/>
              <c:showSerName val="0"/>
              <c:showPercent val="0"/>
              <c:showBubbleSize val="0"/>
              <c:extLst>
                <c:ext xmlns:c15="http://schemas.microsoft.com/office/drawing/2012/chart" uri="{CE6537A1-D6FC-4f65-9D91-7224C49458BB}">
                  <c15:layout>
                    <c:manualLayout>
                      <c:w val="0.25282396655200817"/>
                      <c:h val="9.5218192835817075E-2"/>
                    </c:manualLayout>
                  </c15:layout>
                </c:ext>
                <c:ext xmlns:c16="http://schemas.microsoft.com/office/drawing/2014/chart" uri="{C3380CC4-5D6E-409C-BE32-E72D297353CC}">
                  <c16:uniqueId val="{00000003-1209-4496-8E88-F12549B8ECB1}"/>
                </c:ext>
              </c:extLst>
            </c:dLbl>
            <c:dLbl>
              <c:idx val="58"/>
              <c:layout>
                <c:manualLayout>
                  <c:x val="-1.133644529870945E-2"/>
                  <c:y val="-8.8269039010842848E-2"/>
                </c:manualLayout>
              </c:layout>
              <c:numFmt formatCode="#,##0.0_);[Red]\(#,##0.0\)" sourceLinked="0"/>
              <c:spPr>
                <a:noFill/>
                <a:ln>
                  <a:noFill/>
                </a:ln>
                <a:effectLst/>
              </c:spPr>
              <c:txPr>
                <a:bodyPr rot="0" spcFirstLastPara="1" vertOverflow="ellipsis" vert="horz" wrap="square" lIns="38100" tIns="19050" rIns="38100" bIns="19050" anchor="ctr" anchorCtr="0">
                  <a:noAutofit/>
                </a:bodyPr>
                <a:lstStyle/>
                <a:p>
                  <a:pPr algn="ctr">
                    <a:defRPr lang="en-US" altLang="ko-KR" sz="700" b="1" i="0" u="none" strike="noStrike" kern="1200" spc="-30" baseline="0">
                      <a:ln>
                        <a:solidFill>
                          <a:srgbClr val="BFBFBF">
                            <a:alpha val="0"/>
                          </a:srgbClr>
                        </a:solidFill>
                      </a:ln>
                      <a:solidFill>
                        <a:schemeClr val="bg1">
                          <a:lumMod val="50000"/>
                        </a:schemeClr>
                      </a:solidFill>
                      <a:latin typeface="KoPub돋움체 Medium" panose="02020603020101020101" pitchFamily="18" charset="-127"/>
                      <a:ea typeface="KoPub돋움체 Medium" panose="02020603020101020101" pitchFamily="18" charset="-127"/>
                      <a:cs typeface="+mn-cs"/>
                    </a:defRPr>
                  </a:pPr>
                  <a:endParaRPr lang="ko-KR"/>
                </a:p>
              </c:txPr>
              <c:dLblPos val="r"/>
              <c:showLegendKey val="0"/>
              <c:showVal val="1"/>
              <c:showCatName val="0"/>
              <c:showSerName val="0"/>
              <c:showPercent val="0"/>
              <c:showBubbleSize val="0"/>
              <c:extLst>
                <c:ext xmlns:c15="http://schemas.microsoft.com/office/drawing/2012/chart" uri="{CE6537A1-D6FC-4f65-9D91-7224C49458BB}">
                  <c15:layout>
                    <c:manualLayout>
                      <c:w val="0.21397827936539712"/>
                      <c:h val="0.11000362650597501"/>
                    </c:manualLayout>
                  </c15:layout>
                </c:ext>
                <c:ext xmlns:c16="http://schemas.microsoft.com/office/drawing/2014/chart" uri="{C3380CC4-5D6E-409C-BE32-E72D297353CC}">
                  <c16:uniqueId val="{00000005-1209-4496-8E88-F12549B8ECB1}"/>
                </c:ext>
              </c:extLst>
            </c:dLbl>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700" b="1" i="0" u="none" strike="noStrike" kern="1200" spc="-30" baseline="0">
                    <a:ln>
                      <a:solidFill>
                        <a:srgbClr val="BFBFBF">
                          <a:alpha val="0"/>
                        </a:srgbClr>
                      </a:solidFill>
                    </a:ln>
                    <a:solidFill>
                      <a:schemeClr val="bg1">
                        <a:lumMod val="50000"/>
                      </a:schemeClr>
                    </a:solidFill>
                    <a:latin typeface="KoPub돋움체 Medium" panose="02020603020101020101" pitchFamily="18" charset="-127"/>
                    <a:ea typeface="KoPub돋움체 Medium" panose="02020603020101020101" pitchFamily="18"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Sheet1!$A$2:$A$60</c:f>
              <c:strCache>
                <c:ptCount val="59"/>
                <c:pt idx="0">
                  <c:v>'19.01</c:v>
                </c:pt>
                <c:pt idx="12">
                  <c:v>'20.01</c:v>
                </c:pt>
                <c:pt idx="24">
                  <c:v>'21.01</c:v>
                </c:pt>
                <c:pt idx="36">
                  <c:v>'22.01</c:v>
                </c:pt>
                <c:pt idx="48">
                  <c:v>'23.01</c:v>
                </c:pt>
                <c:pt idx="58">
                  <c:v>11</c:v>
                </c:pt>
              </c:strCache>
            </c:strRef>
          </c:cat>
          <c:val>
            <c:numRef>
              <c:f>Sheet1!$B$2:$B$60</c:f>
              <c:numCache>
                <c:formatCode>#,##0.0_ </c:formatCode>
                <c:ptCount val="59"/>
                <c:pt idx="0">
                  <c:v>109</c:v>
                </c:pt>
                <c:pt idx="1">
                  <c:v>109</c:v>
                </c:pt>
                <c:pt idx="2">
                  <c:v>110</c:v>
                </c:pt>
                <c:pt idx="3">
                  <c:v>110</c:v>
                </c:pt>
                <c:pt idx="4">
                  <c:v>109</c:v>
                </c:pt>
                <c:pt idx="5">
                  <c:v>108</c:v>
                </c:pt>
                <c:pt idx="6">
                  <c:v>107</c:v>
                </c:pt>
                <c:pt idx="7">
                  <c:v>105</c:v>
                </c:pt>
                <c:pt idx="8">
                  <c:v>106</c:v>
                </c:pt>
                <c:pt idx="9">
                  <c:v>108</c:v>
                </c:pt>
                <c:pt idx="10">
                  <c:v>109</c:v>
                </c:pt>
                <c:pt idx="11">
                  <c:v>109</c:v>
                </c:pt>
                <c:pt idx="12">
                  <c:v>110</c:v>
                </c:pt>
                <c:pt idx="13">
                  <c:v>106</c:v>
                </c:pt>
                <c:pt idx="14">
                  <c:v>93</c:v>
                </c:pt>
                <c:pt idx="15">
                  <c:v>87</c:v>
                </c:pt>
                <c:pt idx="16">
                  <c:v>91</c:v>
                </c:pt>
                <c:pt idx="17">
                  <c:v>93</c:v>
                </c:pt>
                <c:pt idx="18">
                  <c:v>95</c:v>
                </c:pt>
                <c:pt idx="19">
                  <c:v>99</c:v>
                </c:pt>
                <c:pt idx="20">
                  <c:v>92</c:v>
                </c:pt>
                <c:pt idx="21">
                  <c:v>100</c:v>
                </c:pt>
                <c:pt idx="22">
                  <c:v>104</c:v>
                </c:pt>
                <c:pt idx="23">
                  <c:v>99</c:v>
                </c:pt>
                <c:pt idx="24">
                  <c:v>102</c:v>
                </c:pt>
                <c:pt idx="25">
                  <c:v>104</c:v>
                </c:pt>
                <c:pt idx="26">
                  <c:v>107</c:v>
                </c:pt>
                <c:pt idx="27">
                  <c:v>106</c:v>
                </c:pt>
                <c:pt idx="28">
                  <c:v>108</c:v>
                </c:pt>
                <c:pt idx="29">
                  <c:v>113</c:v>
                </c:pt>
                <c:pt idx="30">
                  <c:v>108</c:v>
                </c:pt>
                <c:pt idx="31">
                  <c:v>107</c:v>
                </c:pt>
                <c:pt idx="32">
                  <c:v>109</c:v>
                </c:pt>
                <c:pt idx="33">
                  <c:v>112</c:v>
                </c:pt>
                <c:pt idx="34">
                  <c:v>115</c:v>
                </c:pt>
                <c:pt idx="35">
                  <c:v>110</c:v>
                </c:pt>
                <c:pt idx="36">
                  <c:v>111</c:v>
                </c:pt>
                <c:pt idx="37">
                  <c:v>110</c:v>
                </c:pt>
                <c:pt idx="38">
                  <c:v>114</c:v>
                </c:pt>
                <c:pt idx="39">
                  <c:v>114</c:v>
                </c:pt>
                <c:pt idx="40">
                  <c:v>116</c:v>
                </c:pt>
                <c:pt idx="41">
                  <c:v>114</c:v>
                </c:pt>
                <c:pt idx="42">
                  <c:v>112</c:v>
                </c:pt>
                <c:pt idx="43">
                  <c:v>110</c:v>
                </c:pt>
                <c:pt idx="44">
                  <c:v>109</c:v>
                </c:pt>
                <c:pt idx="45">
                  <c:v>110</c:v>
                </c:pt>
                <c:pt idx="46">
                  <c:v>107</c:v>
                </c:pt>
                <c:pt idx="47" formatCode="General">
                  <c:v>108</c:v>
                </c:pt>
                <c:pt idx="48" formatCode="General">
                  <c:v>110</c:v>
                </c:pt>
                <c:pt idx="49" formatCode="General">
                  <c:v>112</c:v>
                </c:pt>
                <c:pt idx="50" formatCode="General">
                  <c:v>110</c:v>
                </c:pt>
                <c:pt idx="51" formatCode="General">
                  <c:v>110</c:v>
                </c:pt>
                <c:pt idx="52" formatCode="General">
                  <c:v>111</c:v>
                </c:pt>
                <c:pt idx="53" formatCode="General">
                  <c:v>113</c:v>
                </c:pt>
                <c:pt idx="54" formatCode="General">
                  <c:v>113</c:v>
                </c:pt>
                <c:pt idx="55" formatCode="General">
                  <c:v>113</c:v>
                </c:pt>
                <c:pt idx="56" formatCode="General">
                  <c:v>112</c:v>
                </c:pt>
                <c:pt idx="57" formatCode="General">
                  <c:v>113</c:v>
                </c:pt>
                <c:pt idx="58" formatCode="General">
                  <c:v>111</c:v>
                </c:pt>
              </c:numCache>
            </c:numRef>
          </c:val>
          <c:smooth val="0"/>
          <c:extLst>
            <c:ext xmlns:c16="http://schemas.microsoft.com/office/drawing/2014/chart" uri="{C3380CC4-5D6E-409C-BE32-E72D297353CC}">
              <c16:uniqueId val="{00000006-1209-4496-8E88-F12549B8ECB1}"/>
            </c:ext>
          </c:extLst>
        </c:ser>
        <c:ser>
          <c:idx val="1"/>
          <c:order val="1"/>
          <c:tx>
            <c:strRef>
              <c:f>Sheet1!$C$1</c:f>
              <c:strCache>
                <c:ptCount val="1"/>
                <c:pt idx="0">
                  <c:v>소비자심리지수</c:v>
                </c:pt>
              </c:strCache>
            </c:strRef>
          </c:tx>
          <c:spPr>
            <a:ln w="12700" cap="flat">
              <a:solidFill>
                <a:schemeClr val="tx2"/>
              </a:solidFill>
              <a:bevel/>
            </a:ln>
            <a:effectLst/>
          </c:spPr>
          <c:marker>
            <c:symbol val="none"/>
          </c:marker>
          <c:dPt>
            <c:idx val="0"/>
            <c:marker>
              <c:symbol val="none"/>
            </c:marker>
            <c:bubble3D val="0"/>
            <c:extLst>
              <c:ext xmlns:c16="http://schemas.microsoft.com/office/drawing/2014/chart" uri="{C3380CC4-5D6E-409C-BE32-E72D297353CC}">
                <c16:uniqueId val="{00000007-1209-4496-8E88-F12549B8ECB1}"/>
              </c:ext>
            </c:extLst>
          </c:dPt>
          <c:dPt>
            <c:idx val="15"/>
            <c:marker>
              <c:symbol val="circle"/>
              <c:size val="3"/>
              <c:spPr>
                <a:solidFill>
                  <a:schemeClr val="bg1"/>
                </a:solidFill>
                <a:ln w="6350">
                  <a:solidFill>
                    <a:schemeClr val="tx2"/>
                  </a:solidFill>
                </a:ln>
                <a:effectLst/>
              </c:spPr>
            </c:marker>
            <c:bubble3D val="0"/>
            <c:extLst>
              <c:ext xmlns:c16="http://schemas.microsoft.com/office/drawing/2014/chart" uri="{C3380CC4-5D6E-409C-BE32-E72D297353CC}">
                <c16:uniqueId val="{00000008-1209-4496-8E88-F12549B8ECB1}"/>
              </c:ext>
            </c:extLst>
          </c:dPt>
          <c:dPt>
            <c:idx val="17"/>
            <c:marker>
              <c:symbol val="none"/>
            </c:marker>
            <c:bubble3D val="0"/>
            <c:extLst>
              <c:ext xmlns:c16="http://schemas.microsoft.com/office/drawing/2014/chart" uri="{C3380CC4-5D6E-409C-BE32-E72D297353CC}">
                <c16:uniqueId val="{00000009-1209-4496-8E88-F12549B8ECB1}"/>
              </c:ext>
            </c:extLst>
          </c:dPt>
          <c:dPt>
            <c:idx val="29"/>
            <c:marker>
              <c:symbol val="circle"/>
              <c:size val="3"/>
              <c:spPr>
                <a:solidFill>
                  <a:schemeClr val="bg1"/>
                </a:solidFill>
                <a:ln w="6350">
                  <a:solidFill>
                    <a:schemeClr val="tx2"/>
                  </a:solidFill>
                </a:ln>
                <a:effectLst/>
              </c:spPr>
            </c:marker>
            <c:bubble3D val="0"/>
            <c:extLst>
              <c:ext xmlns:c16="http://schemas.microsoft.com/office/drawing/2014/chart" uri="{C3380CC4-5D6E-409C-BE32-E72D297353CC}">
                <c16:uniqueId val="{0000000A-1209-4496-8E88-F12549B8ECB1}"/>
              </c:ext>
            </c:extLst>
          </c:dPt>
          <c:dPt>
            <c:idx val="40"/>
            <c:marker>
              <c:symbol val="none"/>
            </c:marker>
            <c:bubble3D val="0"/>
            <c:extLst>
              <c:ext xmlns:c16="http://schemas.microsoft.com/office/drawing/2014/chart" uri="{C3380CC4-5D6E-409C-BE32-E72D297353CC}">
                <c16:uniqueId val="{0000000B-1209-4496-8E88-F12549B8ECB1}"/>
              </c:ext>
            </c:extLst>
          </c:dPt>
          <c:dPt>
            <c:idx val="41"/>
            <c:marker>
              <c:symbol val="none"/>
            </c:marker>
            <c:bubble3D val="0"/>
            <c:extLst>
              <c:ext xmlns:c16="http://schemas.microsoft.com/office/drawing/2014/chart" uri="{C3380CC4-5D6E-409C-BE32-E72D297353CC}">
                <c16:uniqueId val="{0000000C-1209-4496-8E88-F12549B8ECB1}"/>
              </c:ext>
            </c:extLst>
          </c:dPt>
          <c:dPt>
            <c:idx val="42"/>
            <c:marker>
              <c:symbol val="circle"/>
              <c:size val="3"/>
              <c:spPr>
                <a:solidFill>
                  <a:schemeClr val="bg1"/>
                </a:solidFill>
                <a:ln w="6350">
                  <a:solidFill>
                    <a:schemeClr val="tx2"/>
                  </a:solidFill>
                </a:ln>
                <a:effectLst/>
              </c:spPr>
            </c:marker>
            <c:bubble3D val="0"/>
            <c:extLst>
              <c:ext xmlns:c16="http://schemas.microsoft.com/office/drawing/2014/chart" uri="{C3380CC4-5D6E-409C-BE32-E72D297353CC}">
                <c16:uniqueId val="{0000000D-1209-4496-8E88-F12549B8ECB1}"/>
              </c:ext>
            </c:extLst>
          </c:dPt>
          <c:dPt>
            <c:idx val="46"/>
            <c:marker>
              <c:symbol val="none"/>
            </c:marker>
            <c:bubble3D val="0"/>
            <c:extLst>
              <c:ext xmlns:c16="http://schemas.microsoft.com/office/drawing/2014/chart" uri="{C3380CC4-5D6E-409C-BE32-E72D297353CC}">
                <c16:uniqueId val="{0000000E-1209-4496-8E88-F12549B8ECB1}"/>
              </c:ext>
            </c:extLst>
          </c:dPt>
          <c:dPt>
            <c:idx val="57"/>
            <c:marker>
              <c:symbol val="none"/>
            </c:marker>
            <c:bubble3D val="0"/>
            <c:extLst>
              <c:ext xmlns:c16="http://schemas.microsoft.com/office/drawing/2014/chart" uri="{C3380CC4-5D6E-409C-BE32-E72D297353CC}">
                <c16:uniqueId val="{0000000F-1209-4496-8E88-F12549B8ECB1}"/>
              </c:ext>
            </c:extLst>
          </c:dPt>
          <c:dPt>
            <c:idx val="58"/>
            <c:marker>
              <c:symbol val="circle"/>
              <c:size val="3"/>
              <c:spPr>
                <a:solidFill>
                  <a:schemeClr val="bg1"/>
                </a:solidFill>
                <a:ln w="6350">
                  <a:solidFill>
                    <a:schemeClr val="tx2"/>
                  </a:solidFill>
                </a:ln>
                <a:effectLst/>
              </c:spPr>
            </c:marker>
            <c:bubble3D val="0"/>
            <c:extLst>
              <c:ext xmlns:c16="http://schemas.microsoft.com/office/drawing/2014/chart" uri="{C3380CC4-5D6E-409C-BE32-E72D297353CC}">
                <c16:uniqueId val="{00000010-1209-4496-8E88-F12549B8ECB1}"/>
              </c:ext>
            </c:extLst>
          </c:dPt>
          <c:dLbls>
            <c:dLbl>
              <c:idx val="15"/>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209-4496-8E88-F12549B8ECB1}"/>
                </c:ext>
              </c:extLst>
            </c:dLbl>
            <c:dLbl>
              <c:idx val="42"/>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1209-4496-8E88-F12549B8ECB1}"/>
                </c:ext>
              </c:extLst>
            </c:dLbl>
            <c:dLbl>
              <c:idx val="55"/>
              <c:delete val="1"/>
              <c:extLst>
                <c:ext xmlns:c15="http://schemas.microsoft.com/office/drawing/2012/chart" uri="{CE6537A1-D6FC-4f65-9D91-7224C49458BB}"/>
                <c:ext xmlns:c16="http://schemas.microsoft.com/office/drawing/2014/chart" uri="{C3380CC4-5D6E-409C-BE32-E72D297353CC}">
                  <c16:uniqueId val="{00000011-1209-4496-8E88-F12549B8ECB1}"/>
                </c:ext>
              </c:extLst>
            </c:dLbl>
            <c:dLbl>
              <c:idx val="58"/>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1209-4496-8E88-F12549B8ECB1}"/>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700" b="1" i="0" u="none" strike="noStrike" kern="1200" spc="-30" baseline="0">
                    <a:ln>
                      <a:solidFill>
                        <a:srgbClr val="BFBFBF">
                          <a:alpha val="0"/>
                        </a:srgbClr>
                      </a:solidFill>
                    </a:ln>
                    <a:solidFill>
                      <a:schemeClr val="tx2"/>
                    </a:solidFill>
                    <a:latin typeface="KoPub돋움체 Medium" panose="02020603020101020101" pitchFamily="18" charset="-127"/>
                    <a:ea typeface="KoPub돋움체 Medium" panose="02020603020101020101" pitchFamily="18" charset="-127"/>
                    <a:cs typeface="+mn-cs"/>
                  </a:defRPr>
                </a:pPr>
                <a:endParaRPr lang="ko-KR"/>
              </a:p>
            </c:txPr>
            <c:dLblPos val="b"/>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noFill/>
                      <a:round/>
                    </a:ln>
                    <a:effectLst/>
                  </c:spPr>
                </c15:leaderLines>
              </c:ext>
            </c:extLst>
          </c:dLbls>
          <c:cat>
            <c:strRef>
              <c:f>Sheet1!$A$2:$A$60</c:f>
              <c:strCache>
                <c:ptCount val="59"/>
                <c:pt idx="0">
                  <c:v>'19.01</c:v>
                </c:pt>
                <c:pt idx="12">
                  <c:v>'20.01</c:v>
                </c:pt>
                <c:pt idx="24">
                  <c:v>'21.01</c:v>
                </c:pt>
                <c:pt idx="36">
                  <c:v>'22.01</c:v>
                </c:pt>
                <c:pt idx="48">
                  <c:v>'23.01</c:v>
                </c:pt>
                <c:pt idx="58">
                  <c:v>11</c:v>
                </c:pt>
              </c:strCache>
            </c:strRef>
          </c:cat>
          <c:val>
            <c:numRef>
              <c:f>Sheet1!$C$2:$C$60</c:f>
              <c:numCache>
                <c:formatCode>#,##0.0_ </c:formatCode>
                <c:ptCount val="59"/>
                <c:pt idx="0">
                  <c:v>98.4</c:v>
                </c:pt>
                <c:pt idx="1">
                  <c:v>100.4</c:v>
                </c:pt>
                <c:pt idx="2">
                  <c:v>100.7</c:v>
                </c:pt>
                <c:pt idx="3">
                  <c:v>102.5</c:v>
                </c:pt>
                <c:pt idx="4">
                  <c:v>98.8</c:v>
                </c:pt>
                <c:pt idx="5">
                  <c:v>98.4</c:v>
                </c:pt>
                <c:pt idx="6">
                  <c:v>96.9</c:v>
                </c:pt>
                <c:pt idx="7">
                  <c:v>93.4</c:v>
                </c:pt>
                <c:pt idx="8">
                  <c:v>97.9</c:v>
                </c:pt>
                <c:pt idx="9">
                  <c:v>99.5</c:v>
                </c:pt>
                <c:pt idx="10">
                  <c:v>101.8</c:v>
                </c:pt>
                <c:pt idx="11">
                  <c:v>101.4</c:v>
                </c:pt>
                <c:pt idx="12">
                  <c:v>105</c:v>
                </c:pt>
                <c:pt idx="13">
                  <c:v>97.8</c:v>
                </c:pt>
                <c:pt idx="14">
                  <c:v>79.900000000000006</c:v>
                </c:pt>
                <c:pt idx="15">
                  <c:v>72.5</c:v>
                </c:pt>
                <c:pt idx="16">
                  <c:v>79.099999999999994</c:v>
                </c:pt>
                <c:pt idx="17">
                  <c:v>83.3</c:v>
                </c:pt>
                <c:pt idx="18">
                  <c:v>85.6</c:v>
                </c:pt>
                <c:pt idx="19">
                  <c:v>89.4</c:v>
                </c:pt>
                <c:pt idx="20">
                  <c:v>80.900000000000006</c:v>
                </c:pt>
                <c:pt idx="21">
                  <c:v>92.7</c:v>
                </c:pt>
                <c:pt idx="22">
                  <c:v>99</c:v>
                </c:pt>
                <c:pt idx="23">
                  <c:v>91</c:v>
                </c:pt>
                <c:pt idx="24">
                  <c:v>95.3</c:v>
                </c:pt>
                <c:pt idx="25">
                  <c:v>97.4</c:v>
                </c:pt>
                <c:pt idx="26">
                  <c:v>100.5</c:v>
                </c:pt>
                <c:pt idx="27">
                  <c:v>102.3</c:v>
                </c:pt>
                <c:pt idx="28">
                  <c:v>105.3</c:v>
                </c:pt>
                <c:pt idx="29">
                  <c:v>110.5</c:v>
                </c:pt>
                <c:pt idx="30">
                  <c:v>103.4</c:v>
                </c:pt>
                <c:pt idx="31">
                  <c:v>102.7</c:v>
                </c:pt>
                <c:pt idx="32">
                  <c:v>103.9</c:v>
                </c:pt>
                <c:pt idx="33">
                  <c:v>107</c:v>
                </c:pt>
                <c:pt idx="34">
                  <c:v>107.9</c:v>
                </c:pt>
                <c:pt idx="35">
                  <c:v>104.1</c:v>
                </c:pt>
                <c:pt idx="36">
                  <c:v>104.7</c:v>
                </c:pt>
                <c:pt idx="37">
                  <c:v>103.3</c:v>
                </c:pt>
                <c:pt idx="38">
                  <c:v>103.5</c:v>
                </c:pt>
                <c:pt idx="39">
                  <c:v>104.1</c:v>
                </c:pt>
                <c:pt idx="40">
                  <c:v>102.9</c:v>
                </c:pt>
                <c:pt idx="41">
                  <c:v>96.7</c:v>
                </c:pt>
                <c:pt idx="42">
                  <c:v>86.3</c:v>
                </c:pt>
                <c:pt idx="43">
                  <c:v>89</c:v>
                </c:pt>
                <c:pt idx="44">
                  <c:v>91.6</c:v>
                </c:pt>
                <c:pt idx="45">
                  <c:v>89</c:v>
                </c:pt>
                <c:pt idx="46">
                  <c:v>86.7</c:v>
                </c:pt>
                <c:pt idx="47" formatCode="0.0">
                  <c:v>90.2</c:v>
                </c:pt>
                <c:pt idx="48" formatCode="General">
                  <c:v>90.7</c:v>
                </c:pt>
                <c:pt idx="49" formatCode="General">
                  <c:v>90.2</c:v>
                </c:pt>
                <c:pt idx="50" formatCode="General">
                  <c:v>92</c:v>
                </c:pt>
                <c:pt idx="51" formatCode="General">
                  <c:v>95.1</c:v>
                </c:pt>
                <c:pt idx="52" formatCode="General">
                  <c:v>98</c:v>
                </c:pt>
                <c:pt idx="53" formatCode="General">
                  <c:v>100.7</c:v>
                </c:pt>
                <c:pt idx="54" formatCode="General">
                  <c:v>103.2</c:v>
                </c:pt>
                <c:pt idx="55" formatCode="General">
                  <c:v>103.1</c:v>
                </c:pt>
                <c:pt idx="56" formatCode="General">
                  <c:v>99.7</c:v>
                </c:pt>
                <c:pt idx="57" formatCode="General">
                  <c:v>98.1</c:v>
                </c:pt>
                <c:pt idx="58" formatCode="General">
                  <c:v>97.2</c:v>
                </c:pt>
              </c:numCache>
            </c:numRef>
          </c:val>
          <c:smooth val="0"/>
          <c:extLst>
            <c:ext xmlns:c16="http://schemas.microsoft.com/office/drawing/2014/chart" uri="{C3380CC4-5D6E-409C-BE32-E72D297353CC}">
              <c16:uniqueId val="{00000012-1209-4496-8E88-F12549B8ECB1}"/>
            </c:ext>
          </c:extLst>
        </c:ser>
        <c:dLbls>
          <c:showLegendKey val="0"/>
          <c:showVal val="0"/>
          <c:showCatName val="0"/>
          <c:showSerName val="0"/>
          <c:showPercent val="0"/>
          <c:showBubbleSize val="0"/>
        </c:dLbls>
        <c:smooth val="0"/>
        <c:axId val="881797055"/>
        <c:axId val="881796639"/>
      </c:lineChart>
      <c:catAx>
        <c:axId val="881797055"/>
        <c:scaling>
          <c:orientation val="minMax"/>
        </c:scaling>
        <c:delete val="0"/>
        <c:axPos val="b"/>
        <c:numFmt formatCode="General" sourceLinked="1"/>
        <c:majorTickMark val="none"/>
        <c:minorTickMark val="none"/>
        <c:tickLblPos val="nextTo"/>
        <c:spPr>
          <a:noFill/>
          <a:ln w="3175" cap="flat" cmpd="sng" algn="ctr">
            <a:solidFill>
              <a:srgbClr val="BFBFBF"/>
            </a:solidFill>
            <a:round/>
          </a:ln>
          <a:effectLst/>
        </c:spPr>
        <c:txPr>
          <a:bodyPr rot="-60000000" spcFirstLastPara="1" vertOverflow="ellipsis" vert="horz" wrap="square" anchor="ctr" anchorCtr="1"/>
          <a:lstStyle/>
          <a:p>
            <a:pPr algn="ctr">
              <a:defRPr lang="en-US" altLang="ko-KR" sz="700" b="0" i="0" u="none" strike="noStrike" kern="1200" spc="20" baseline="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881796639"/>
        <c:crosses val="autoZero"/>
        <c:auto val="1"/>
        <c:lblAlgn val="ctr"/>
        <c:lblOffset val="100"/>
        <c:noMultiLvlLbl val="0"/>
      </c:catAx>
      <c:valAx>
        <c:axId val="881796639"/>
        <c:scaling>
          <c:orientation val="minMax"/>
          <c:min val="60"/>
        </c:scaling>
        <c:delete val="0"/>
        <c:axPos val="l"/>
        <c:numFmt formatCode="#,##0_ " sourceLinked="0"/>
        <c:majorTickMark val="none"/>
        <c:minorTickMark val="none"/>
        <c:tickLblPos val="nextTo"/>
        <c:spPr>
          <a:noFill/>
          <a:ln w="3175">
            <a:solidFill>
              <a:srgbClr val="BFBFBF"/>
            </a:solidFill>
          </a:ln>
          <a:effectLst/>
        </c:spPr>
        <c:txPr>
          <a:bodyPr rot="-60000000" spcFirstLastPara="1" vertOverflow="ellipsis" vert="horz" wrap="square" anchor="ctr" anchorCtr="1"/>
          <a:lstStyle/>
          <a:p>
            <a:pPr algn="ctr">
              <a:defRPr lang="en-US" altLang="ko-KR" sz="600" b="0" i="0" u="none" strike="noStrike" kern="1200" baseline="0">
                <a:ln>
                  <a:solidFill>
                    <a:schemeClr val="bg2">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881797055"/>
        <c:crosses val="autoZero"/>
        <c:crossBetween val="between"/>
      </c:valAx>
      <c:spPr>
        <a:noFill/>
        <a:ln>
          <a:noFill/>
        </a:ln>
        <a:effectLst/>
      </c:spPr>
    </c:plotArea>
    <c:legend>
      <c:legendPos val="t"/>
      <c:layout>
        <c:manualLayout>
          <c:xMode val="edge"/>
          <c:yMode val="edge"/>
          <c:x val="2.3400995666734384E-2"/>
          <c:y val="0"/>
          <c:w val="0.93290351552476258"/>
          <c:h val="0.1473036666129191"/>
        </c:manualLayout>
      </c:layout>
      <c:overlay val="0"/>
      <c:spPr>
        <a:noFill/>
        <a:ln>
          <a:noFill/>
        </a:ln>
        <a:effectLst/>
      </c:spPr>
      <c:txPr>
        <a:bodyPr rot="0" spcFirstLastPara="1" vertOverflow="ellipsis" vert="horz" wrap="square" anchor="ctr" anchorCtr="1"/>
        <a:lstStyle/>
        <a:p>
          <a:pPr algn="ctr">
            <a:defRPr lang="en-US" altLang="ko-KR" sz="650" b="0" i="0" u="none" strike="noStrike" kern="1200" spc="-20" baseline="0">
              <a:ln>
                <a:solidFill>
                  <a:srgbClr val="BFBFBF">
                    <a:alpha val="0"/>
                  </a:srgbClr>
                </a:solidFill>
              </a:ln>
              <a:solidFill>
                <a:srgbClr val="262626"/>
              </a:solidFill>
              <a:latin typeface="KoPub돋움체 Medium" panose="02020603020101020101" pitchFamily="18" charset="-127"/>
              <a:ea typeface="KoPub돋움체 Mediu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679259974617878"/>
          <c:y val="0.23678079399294993"/>
          <c:w val="0.746263151141904"/>
          <c:h val="0.58028038254650305"/>
        </c:manualLayout>
      </c:layout>
      <c:lineChart>
        <c:grouping val="standard"/>
        <c:varyColors val="0"/>
        <c:ser>
          <c:idx val="0"/>
          <c:order val="0"/>
          <c:tx>
            <c:strRef>
              <c:f>Sheet1!$B$1</c:f>
              <c:strCache>
                <c:ptCount val="1"/>
                <c:pt idx="0">
                  <c:v>오프라인(13개 사)</c:v>
                </c:pt>
              </c:strCache>
            </c:strRef>
          </c:tx>
          <c:spPr>
            <a:ln w="12700" cap="flat">
              <a:solidFill>
                <a:schemeClr val="tx2"/>
              </a:solidFill>
              <a:bevel/>
            </a:ln>
            <a:effectLst/>
          </c:spPr>
          <c:marker>
            <c:symbol val="none"/>
          </c:marker>
          <c:dPt>
            <c:idx val="19"/>
            <c:marker>
              <c:symbol val="none"/>
            </c:marker>
            <c:bubble3D val="0"/>
            <c:extLst>
              <c:ext xmlns:c16="http://schemas.microsoft.com/office/drawing/2014/chart" uri="{C3380CC4-5D6E-409C-BE32-E72D297353CC}">
                <c16:uniqueId val="{00000000-5952-4C47-BE10-2A0C54E6E0AB}"/>
              </c:ext>
            </c:extLst>
          </c:dPt>
          <c:dPt>
            <c:idx val="24"/>
            <c:marker>
              <c:symbol val="circle"/>
              <c:size val="3"/>
              <c:spPr>
                <a:solidFill>
                  <a:schemeClr val="bg1"/>
                </a:solidFill>
                <a:ln w="6350">
                  <a:solidFill>
                    <a:schemeClr val="tx2"/>
                  </a:solidFill>
                </a:ln>
                <a:effectLst/>
              </c:spPr>
            </c:marker>
            <c:bubble3D val="0"/>
            <c:extLst>
              <c:ext xmlns:c16="http://schemas.microsoft.com/office/drawing/2014/chart" uri="{C3380CC4-5D6E-409C-BE32-E72D297353CC}">
                <c16:uniqueId val="{00000001-5952-4C47-BE10-2A0C54E6E0AB}"/>
              </c:ext>
            </c:extLst>
          </c:dPt>
          <c:dPt>
            <c:idx val="39"/>
            <c:marker>
              <c:symbol val="none"/>
            </c:marker>
            <c:bubble3D val="0"/>
            <c:extLst>
              <c:ext xmlns:c16="http://schemas.microsoft.com/office/drawing/2014/chart" uri="{C3380CC4-5D6E-409C-BE32-E72D297353CC}">
                <c16:uniqueId val="{00000002-5952-4C47-BE10-2A0C54E6E0AB}"/>
              </c:ext>
            </c:extLst>
          </c:dPt>
          <c:dPt>
            <c:idx val="44"/>
            <c:marker>
              <c:symbol val="none"/>
            </c:marker>
            <c:bubble3D val="0"/>
            <c:extLst>
              <c:ext xmlns:c16="http://schemas.microsoft.com/office/drawing/2014/chart" uri="{C3380CC4-5D6E-409C-BE32-E72D297353CC}">
                <c16:uniqueId val="{00000003-5952-4C47-BE10-2A0C54E6E0AB}"/>
              </c:ext>
            </c:extLst>
          </c:dPt>
          <c:dPt>
            <c:idx val="45"/>
            <c:marker>
              <c:symbol val="none"/>
            </c:marker>
            <c:bubble3D val="0"/>
            <c:extLst>
              <c:ext xmlns:c16="http://schemas.microsoft.com/office/drawing/2014/chart" uri="{C3380CC4-5D6E-409C-BE32-E72D297353CC}">
                <c16:uniqueId val="{00000004-5952-4C47-BE10-2A0C54E6E0AB}"/>
              </c:ext>
            </c:extLst>
          </c:dPt>
          <c:dPt>
            <c:idx val="56"/>
            <c:marker>
              <c:symbol val="none"/>
            </c:marker>
            <c:bubble3D val="0"/>
            <c:extLst>
              <c:ext xmlns:c16="http://schemas.microsoft.com/office/drawing/2014/chart" uri="{C3380CC4-5D6E-409C-BE32-E72D297353CC}">
                <c16:uniqueId val="{00000005-5952-4C47-BE10-2A0C54E6E0AB}"/>
              </c:ext>
            </c:extLst>
          </c:dPt>
          <c:dPt>
            <c:idx val="57"/>
            <c:marker>
              <c:symbol val="circle"/>
              <c:size val="3"/>
              <c:spPr>
                <a:solidFill>
                  <a:schemeClr val="bg1"/>
                </a:solidFill>
                <a:ln w="6350">
                  <a:solidFill>
                    <a:schemeClr val="tx2"/>
                  </a:solidFill>
                </a:ln>
                <a:effectLst/>
              </c:spPr>
            </c:marker>
            <c:bubble3D val="0"/>
            <c:extLst>
              <c:ext xmlns:c16="http://schemas.microsoft.com/office/drawing/2014/chart" uri="{C3380CC4-5D6E-409C-BE32-E72D297353CC}">
                <c16:uniqueId val="{00000006-5952-4C47-BE10-2A0C54E6E0AB}"/>
              </c:ext>
            </c:extLst>
          </c:dPt>
          <c:dLbls>
            <c:dLbl>
              <c:idx val="24"/>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952-4C47-BE10-2A0C54E6E0AB}"/>
                </c:ext>
              </c:extLst>
            </c:dLbl>
            <c:dLbl>
              <c:idx val="57"/>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952-4C47-BE10-2A0C54E6E0AB}"/>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700" b="1" i="0" u="none" strike="noStrike" kern="1200" spc="-30" baseline="0">
                    <a:ln>
                      <a:solidFill>
                        <a:srgbClr val="BFBFBF">
                          <a:alpha val="0"/>
                        </a:srgbClr>
                      </a:solidFill>
                    </a:ln>
                    <a:solidFill>
                      <a:schemeClr val="tx2"/>
                    </a:solidFill>
                    <a:latin typeface="KoPub돋움체 Medium" panose="02020603020101020101" pitchFamily="18" charset="-127"/>
                    <a:ea typeface="KoPub돋움체 Medium" panose="02020603020101020101" pitchFamily="18"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Sheet1!$A$2:$A$59</c:f>
              <c:strCache>
                <c:ptCount val="58"/>
                <c:pt idx="0">
                  <c:v>'19.01</c:v>
                </c:pt>
                <c:pt idx="12">
                  <c:v>'20.01</c:v>
                </c:pt>
                <c:pt idx="24">
                  <c:v>'21.01</c:v>
                </c:pt>
                <c:pt idx="36">
                  <c:v>'22.01</c:v>
                </c:pt>
                <c:pt idx="48">
                  <c:v>'23.01</c:v>
                </c:pt>
                <c:pt idx="57">
                  <c:v>10</c:v>
                </c:pt>
              </c:strCache>
            </c:strRef>
          </c:cat>
          <c:val>
            <c:numRef>
              <c:f>Sheet1!$B$2:$B$59</c:f>
              <c:numCache>
                <c:formatCode>0.0_ </c:formatCode>
                <c:ptCount val="58"/>
                <c:pt idx="0">
                  <c:v>6.5</c:v>
                </c:pt>
                <c:pt idx="1">
                  <c:v>0</c:v>
                </c:pt>
                <c:pt idx="2">
                  <c:v>1.3</c:v>
                </c:pt>
                <c:pt idx="3">
                  <c:v>0</c:v>
                </c:pt>
                <c:pt idx="4">
                  <c:v>1.2</c:v>
                </c:pt>
                <c:pt idx="5">
                  <c:v>0.7</c:v>
                </c:pt>
                <c:pt idx="6">
                  <c:v>0</c:v>
                </c:pt>
                <c:pt idx="7">
                  <c:v>2.1</c:v>
                </c:pt>
                <c:pt idx="8">
                  <c:v>0</c:v>
                </c:pt>
                <c:pt idx="9">
                  <c:v>0</c:v>
                </c:pt>
                <c:pt idx="10">
                  <c:v>2.4</c:v>
                </c:pt>
                <c:pt idx="11">
                  <c:v>0</c:v>
                </c:pt>
                <c:pt idx="12">
                  <c:v>4.0999999999999996</c:v>
                </c:pt>
                <c:pt idx="13">
                  <c:v>0</c:v>
                </c:pt>
                <c:pt idx="14">
                  <c:v>0</c:v>
                </c:pt>
                <c:pt idx="15">
                  <c:v>0</c:v>
                </c:pt>
                <c:pt idx="16">
                  <c:v>0</c:v>
                </c:pt>
                <c:pt idx="17">
                  <c:v>0</c:v>
                </c:pt>
                <c:pt idx="18">
                  <c:v>0</c:v>
                </c:pt>
                <c:pt idx="19">
                  <c:v>0</c:v>
                </c:pt>
                <c:pt idx="20">
                  <c:v>1</c:v>
                </c:pt>
                <c:pt idx="21">
                  <c:v>2.1</c:v>
                </c:pt>
                <c:pt idx="22">
                  <c:v>0</c:v>
                </c:pt>
                <c:pt idx="23">
                  <c:v>0</c:v>
                </c:pt>
                <c:pt idx="24">
                  <c:v>-5.8</c:v>
                </c:pt>
                <c:pt idx="25">
                  <c:v>14.3</c:v>
                </c:pt>
                <c:pt idx="26">
                  <c:v>21.7</c:v>
                </c:pt>
                <c:pt idx="27">
                  <c:v>11.2</c:v>
                </c:pt>
                <c:pt idx="28">
                  <c:v>8.8000000000000007</c:v>
                </c:pt>
                <c:pt idx="29">
                  <c:v>4.8</c:v>
                </c:pt>
                <c:pt idx="30">
                  <c:v>7</c:v>
                </c:pt>
                <c:pt idx="31">
                  <c:v>2.5</c:v>
                </c:pt>
                <c:pt idx="32">
                  <c:v>3.3</c:v>
                </c:pt>
                <c:pt idx="33">
                  <c:v>10</c:v>
                </c:pt>
                <c:pt idx="34">
                  <c:v>4.5999999999999996</c:v>
                </c:pt>
                <c:pt idx="35">
                  <c:v>10.3</c:v>
                </c:pt>
                <c:pt idx="36">
                  <c:v>18.399999999999999</c:v>
                </c:pt>
                <c:pt idx="37">
                  <c:v>0</c:v>
                </c:pt>
                <c:pt idx="38">
                  <c:v>6.3</c:v>
                </c:pt>
                <c:pt idx="39">
                  <c:v>10.199999999999999</c:v>
                </c:pt>
                <c:pt idx="40">
                  <c:v>9.3000000000000007</c:v>
                </c:pt>
                <c:pt idx="41">
                  <c:v>9.3000000000000007</c:v>
                </c:pt>
                <c:pt idx="42">
                  <c:v>12.1</c:v>
                </c:pt>
                <c:pt idx="43">
                  <c:v>14.5</c:v>
                </c:pt>
                <c:pt idx="44">
                  <c:v>6</c:v>
                </c:pt>
                <c:pt idx="45">
                  <c:v>6.4</c:v>
                </c:pt>
                <c:pt idx="46">
                  <c:v>8.5</c:v>
                </c:pt>
                <c:pt idx="47">
                  <c:v>9</c:v>
                </c:pt>
                <c:pt idx="48">
                  <c:v>0</c:v>
                </c:pt>
                <c:pt idx="49">
                  <c:v>8</c:v>
                </c:pt>
                <c:pt idx="50">
                  <c:v>6.6</c:v>
                </c:pt>
                <c:pt idx="51">
                  <c:v>4.8</c:v>
                </c:pt>
                <c:pt idx="52">
                  <c:v>3.7</c:v>
                </c:pt>
                <c:pt idx="53">
                  <c:v>4.2</c:v>
                </c:pt>
                <c:pt idx="54">
                  <c:v>3.9</c:v>
                </c:pt>
                <c:pt idx="55">
                  <c:v>0</c:v>
                </c:pt>
                <c:pt idx="56">
                  <c:v>7.2</c:v>
                </c:pt>
                <c:pt idx="57" formatCode="0.0">
                  <c:v>0.5</c:v>
                </c:pt>
              </c:numCache>
            </c:numRef>
          </c:val>
          <c:smooth val="0"/>
          <c:extLst>
            <c:ext xmlns:c16="http://schemas.microsoft.com/office/drawing/2014/chart" uri="{C3380CC4-5D6E-409C-BE32-E72D297353CC}">
              <c16:uniqueId val="{00000007-5952-4C47-BE10-2A0C54E6E0AB}"/>
            </c:ext>
          </c:extLst>
        </c:ser>
        <c:ser>
          <c:idx val="1"/>
          <c:order val="1"/>
          <c:tx>
            <c:strRef>
              <c:f>Sheet1!$C$1</c:f>
              <c:strCache>
                <c:ptCount val="1"/>
                <c:pt idx="0">
                  <c:v>온라인(12개 사)</c:v>
                </c:pt>
              </c:strCache>
            </c:strRef>
          </c:tx>
          <c:spPr>
            <a:ln w="12700" cap="flat">
              <a:solidFill>
                <a:schemeClr val="accent2">
                  <a:lumMod val="60000"/>
                  <a:lumOff val="40000"/>
                </a:schemeClr>
              </a:solidFill>
              <a:bevel/>
            </a:ln>
            <a:effectLst/>
          </c:spPr>
          <c:marker>
            <c:symbol val="none"/>
          </c:marker>
          <c:dPt>
            <c:idx val="13"/>
            <c:marker>
              <c:symbol val="circle"/>
              <c:size val="3"/>
              <c:spPr>
                <a:solidFill>
                  <a:schemeClr val="bg1"/>
                </a:solidFill>
                <a:ln w="6350">
                  <a:solidFill>
                    <a:schemeClr val="accent2">
                      <a:lumMod val="60000"/>
                      <a:lumOff val="40000"/>
                    </a:schemeClr>
                  </a:solidFill>
                </a:ln>
                <a:effectLst/>
              </c:spPr>
            </c:marker>
            <c:bubble3D val="0"/>
            <c:extLst>
              <c:ext xmlns:c16="http://schemas.microsoft.com/office/drawing/2014/chart" uri="{C3380CC4-5D6E-409C-BE32-E72D297353CC}">
                <c16:uniqueId val="{00000008-5952-4C47-BE10-2A0C54E6E0AB}"/>
              </c:ext>
            </c:extLst>
          </c:dPt>
          <c:dPt>
            <c:idx val="18"/>
            <c:marker>
              <c:symbol val="none"/>
            </c:marker>
            <c:bubble3D val="0"/>
            <c:extLst>
              <c:ext xmlns:c16="http://schemas.microsoft.com/office/drawing/2014/chart" uri="{C3380CC4-5D6E-409C-BE32-E72D297353CC}">
                <c16:uniqueId val="{00000009-5952-4C47-BE10-2A0C54E6E0AB}"/>
              </c:ext>
            </c:extLst>
          </c:dPt>
          <c:dPt>
            <c:idx val="21"/>
            <c:marker>
              <c:symbol val="none"/>
            </c:marker>
            <c:bubble3D val="0"/>
            <c:extLst>
              <c:ext xmlns:c16="http://schemas.microsoft.com/office/drawing/2014/chart" uri="{C3380CC4-5D6E-409C-BE32-E72D297353CC}">
                <c16:uniqueId val="{0000000A-5952-4C47-BE10-2A0C54E6E0AB}"/>
              </c:ext>
            </c:extLst>
          </c:dPt>
          <c:dPt>
            <c:idx val="23"/>
            <c:marker>
              <c:symbol val="none"/>
            </c:marker>
            <c:bubble3D val="0"/>
            <c:extLst>
              <c:ext xmlns:c16="http://schemas.microsoft.com/office/drawing/2014/chart" uri="{C3380CC4-5D6E-409C-BE32-E72D297353CC}">
                <c16:uniqueId val="{0000000B-5952-4C47-BE10-2A0C54E6E0AB}"/>
              </c:ext>
            </c:extLst>
          </c:dPt>
          <c:dPt>
            <c:idx val="26"/>
            <c:marker>
              <c:symbol val="none"/>
            </c:marker>
            <c:bubble3D val="0"/>
            <c:extLst>
              <c:ext xmlns:c16="http://schemas.microsoft.com/office/drawing/2014/chart" uri="{C3380CC4-5D6E-409C-BE32-E72D297353CC}">
                <c16:uniqueId val="{0000000C-5952-4C47-BE10-2A0C54E6E0AB}"/>
              </c:ext>
            </c:extLst>
          </c:dPt>
          <c:dPt>
            <c:idx val="39"/>
            <c:marker>
              <c:symbol val="none"/>
            </c:marker>
            <c:bubble3D val="0"/>
            <c:extLst>
              <c:ext xmlns:c16="http://schemas.microsoft.com/office/drawing/2014/chart" uri="{C3380CC4-5D6E-409C-BE32-E72D297353CC}">
                <c16:uniqueId val="{0000000D-5952-4C47-BE10-2A0C54E6E0AB}"/>
              </c:ext>
            </c:extLst>
          </c:dPt>
          <c:dPt>
            <c:idx val="44"/>
            <c:marker>
              <c:symbol val="none"/>
            </c:marker>
            <c:bubble3D val="0"/>
            <c:extLst>
              <c:ext xmlns:c16="http://schemas.microsoft.com/office/drawing/2014/chart" uri="{C3380CC4-5D6E-409C-BE32-E72D297353CC}">
                <c16:uniqueId val="{0000000E-5952-4C47-BE10-2A0C54E6E0AB}"/>
              </c:ext>
            </c:extLst>
          </c:dPt>
          <c:dPt>
            <c:idx val="45"/>
            <c:marker>
              <c:symbol val="none"/>
            </c:marker>
            <c:bubble3D val="0"/>
            <c:extLst>
              <c:ext xmlns:c16="http://schemas.microsoft.com/office/drawing/2014/chart" uri="{C3380CC4-5D6E-409C-BE32-E72D297353CC}">
                <c16:uniqueId val="{0000000F-5952-4C47-BE10-2A0C54E6E0AB}"/>
              </c:ext>
            </c:extLst>
          </c:dPt>
          <c:dPt>
            <c:idx val="56"/>
            <c:marker>
              <c:symbol val="none"/>
            </c:marker>
            <c:bubble3D val="0"/>
            <c:extLst>
              <c:ext xmlns:c16="http://schemas.microsoft.com/office/drawing/2014/chart" uri="{C3380CC4-5D6E-409C-BE32-E72D297353CC}">
                <c16:uniqueId val="{00000010-5952-4C47-BE10-2A0C54E6E0AB}"/>
              </c:ext>
            </c:extLst>
          </c:dPt>
          <c:dPt>
            <c:idx val="57"/>
            <c:marker>
              <c:symbol val="circle"/>
              <c:size val="3"/>
              <c:spPr>
                <a:solidFill>
                  <a:schemeClr val="bg1"/>
                </a:solidFill>
                <a:ln w="6350">
                  <a:solidFill>
                    <a:schemeClr val="accent2">
                      <a:lumMod val="60000"/>
                      <a:lumOff val="40000"/>
                    </a:schemeClr>
                  </a:solidFill>
                </a:ln>
                <a:effectLst/>
              </c:spPr>
            </c:marker>
            <c:bubble3D val="0"/>
            <c:extLst>
              <c:ext xmlns:c16="http://schemas.microsoft.com/office/drawing/2014/chart" uri="{C3380CC4-5D6E-409C-BE32-E72D297353CC}">
                <c16:uniqueId val="{00000011-5952-4C47-BE10-2A0C54E6E0AB}"/>
              </c:ext>
            </c:extLst>
          </c:dPt>
          <c:dLbls>
            <c:dLbl>
              <c:idx val="1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952-4C47-BE10-2A0C54E6E0AB}"/>
                </c:ext>
              </c:extLst>
            </c:dLbl>
            <c:dLbl>
              <c:idx val="57"/>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5952-4C47-BE10-2A0C54E6E0AB}"/>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700" b="1" i="0" u="none" strike="noStrike" kern="1200" spc="-30" baseline="0">
                    <a:ln>
                      <a:solidFill>
                        <a:srgbClr val="BFBFBF">
                          <a:alpha val="0"/>
                        </a:srgbClr>
                      </a:solidFill>
                    </a:ln>
                    <a:solidFill>
                      <a:schemeClr val="accent2">
                        <a:lumMod val="60000"/>
                        <a:lumOff val="40000"/>
                      </a:schemeClr>
                    </a:solidFill>
                    <a:latin typeface="KoPub돋움체 Medium" panose="02020603020101020101" pitchFamily="18" charset="-127"/>
                    <a:ea typeface="KoPub돋움체 Medium" panose="02020603020101020101" pitchFamily="18"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Sheet1!$A$2:$A$59</c:f>
              <c:strCache>
                <c:ptCount val="58"/>
                <c:pt idx="0">
                  <c:v>'19.01</c:v>
                </c:pt>
                <c:pt idx="12">
                  <c:v>'20.01</c:v>
                </c:pt>
                <c:pt idx="24">
                  <c:v>'21.01</c:v>
                </c:pt>
                <c:pt idx="36">
                  <c:v>'22.01</c:v>
                </c:pt>
                <c:pt idx="48">
                  <c:v>'23.01</c:v>
                </c:pt>
                <c:pt idx="57">
                  <c:v>10</c:v>
                </c:pt>
              </c:strCache>
            </c:strRef>
          </c:cat>
          <c:val>
            <c:numRef>
              <c:f>Sheet1!$C$2:$C$59</c:f>
              <c:numCache>
                <c:formatCode>0.0_ </c:formatCode>
                <c:ptCount val="58"/>
                <c:pt idx="0">
                  <c:v>17.3</c:v>
                </c:pt>
                <c:pt idx="1">
                  <c:v>12</c:v>
                </c:pt>
                <c:pt idx="2">
                  <c:v>18.2</c:v>
                </c:pt>
                <c:pt idx="3">
                  <c:v>14.1</c:v>
                </c:pt>
                <c:pt idx="4">
                  <c:v>18.100000000000001</c:v>
                </c:pt>
                <c:pt idx="5">
                  <c:v>11.7</c:v>
                </c:pt>
                <c:pt idx="6">
                  <c:v>8.6999999999999993</c:v>
                </c:pt>
                <c:pt idx="7">
                  <c:v>15.2</c:v>
                </c:pt>
                <c:pt idx="8">
                  <c:v>17.8</c:v>
                </c:pt>
                <c:pt idx="9">
                  <c:v>12.5</c:v>
                </c:pt>
                <c:pt idx="10">
                  <c:v>14.8</c:v>
                </c:pt>
                <c:pt idx="11">
                  <c:v>10.5</c:v>
                </c:pt>
                <c:pt idx="12">
                  <c:v>10.199999999999999</c:v>
                </c:pt>
                <c:pt idx="13">
                  <c:v>34.299999999999997</c:v>
                </c:pt>
                <c:pt idx="14">
                  <c:v>16.899999999999999</c:v>
                </c:pt>
                <c:pt idx="15">
                  <c:v>16.899999999999999</c:v>
                </c:pt>
                <c:pt idx="16">
                  <c:v>13.5</c:v>
                </c:pt>
                <c:pt idx="17">
                  <c:v>15.9</c:v>
                </c:pt>
                <c:pt idx="18">
                  <c:v>13.4</c:v>
                </c:pt>
                <c:pt idx="19">
                  <c:v>20.100000000000001</c:v>
                </c:pt>
                <c:pt idx="20">
                  <c:v>20</c:v>
                </c:pt>
                <c:pt idx="21">
                  <c:v>17.100000000000001</c:v>
                </c:pt>
                <c:pt idx="22">
                  <c:v>17</c:v>
                </c:pt>
                <c:pt idx="23">
                  <c:v>27.2</c:v>
                </c:pt>
                <c:pt idx="24">
                  <c:v>22.6</c:v>
                </c:pt>
                <c:pt idx="25">
                  <c:v>5.5</c:v>
                </c:pt>
                <c:pt idx="26">
                  <c:v>15.2</c:v>
                </c:pt>
                <c:pt idx="27">
                  <c:v>16.5</c:v>
                </c:pt>
                <c:pt idx="28">
                  <c:v>17.600000000000001</c:v>
                </c:pt>
                <c:pt idx="29">
                  <c:v>19.600000000000001</c:v>
                </c:pt>
                <c:pt idx="30">
                  <c:v>20.2</c:v>
                </c:pt>
                <c:pt idx="31">
                  <c:v>11.1</c:v>
                </c:pt>
                <c:pt idx="32">
                  <c:v>14.5</c:v>
                </c:pt>
                <c:pt idx="33">
                  <c:v>19.7</c:v>
                </c:pt>
                <c:pt idx="34">
                  <c:v>14.8</c:v>
                </c:pt>
                <c:pt idx="35">
                  <c:v>12.8</c:v>
                </c:pt>
                <c:pt idx="36">
                  <c:v>9.1</c:v>
                </c:pt>
                <c:pt idx="37">
                  <c:v>14.2</c:v>
                </c:pt>
                <c:pt idx="38">
                  <c:v>7.9</c:v>
                </c:pt>
                <c:pt idx="39">
                  <c:v>11</c:v>
                </c:pt>
                <c:pt idx="40">
                  <c:v>11</c:v>
                </c:pt>
                <c:pt idx="41">
                  <c:v>9.1</c:v>
                </c:pt>
                <c:pt idx="42">
                  <c:v>7.3</c:v>
                </c:pt>
                <c:pt idx="43">
                  <c:v>16.399999999999999</c:v>
                </c:pt>
                <c:pt idx="44">
                  <c:v>9.1</c:v>
                </c:pt>
                <c:pt idx="45">
                  <c:v>8.1999999999999993</c:v>
                </c:pt>
                <c:pt idx="46">
                  <c:v>8.3000000000000007</c:v>
                </c:pt>
                <c:pt idx="47">
                  <c:v>4.3</c:v>
                </c:pt>
                <c:pt idx="48">
                  <c:v>9.1</c:v>
                </c:pt>
                <c:pt idx="49">
                  <c:v>7.8</c:v>
                </c:pt>
                <c:pt idx="50">
                  <c:v>6.1</c:v>
                </c:pt>
                <c:pt idx="51">
                  <c:v>3.2</c:v>
                </c:pt>
                <c:pt idx="52">
                  <c:v>7.9</c:v>
                </c:pt>
                <c:pt idx="53">
                  <c:v>9.1</c:v>
                </c:pt>
                <c:pt idx="54">
                  <c:v>8.1</c:v>
                </c:pt>
                <c:pt idx="55">
                  <c:v>8.1</c:v>
                </c:pt>
                <c:pt idx="56">
                  <c:v>12</c:v>
                </c:pt>
                <c:pt idx="57" formatCode="0.0">
                  <c:v>12.6</c:v>
                </c:pt>
              </c:numCache>
            </c:numRef>
          </c:val>
          <c:smooth val="0"/>
          <c:extLst>
            <c:ext xmlns:c16="http://schemas.microsoft.com/office/drawing/2014/chart" uri="{C3380CC4-5D6E-409C-BE32-E72D297353CC}">
              <c16:uniqueId val="{00000012-5952-4C47-BE10-2A0C54E6E0AB}"/>
            </c:ext>
          </c:extLst>
        </c:ser>
        <c:dLbls>
          <c:showLegendKey val="0"/>
          <c:showVal val="0"/>
          <c:showCatName val="0"/>
          <c:showSerName val="0"/>
          <c:showPercent val="0"/>
          <c:showBubbleSize val="0"/>
        </c:dLbls>
        <c:smooth val="0"/>
        <c:axId val="881797055"/>
        <c:axId val="881796639"/>
      </c:lineChart>
      <c:catAx>
        <c:axId val="881797055"/>
        <c:scaling>
          <c:orientation val="minMax"/>
        </c:scaling>
        <c:delete val="0"/>
        <c:axPos val="b"/>
        <c:numFmt formatCode="General" sourceLinked="1"/>
        <c:majorTickMark val="none"/>
        <c:minorTickMark val="none"/>
        <c:tickLblPos val="low"/>
        <c:spPr>
          <a:noFill/>
          <a:ln w="3175" cap="flat" cmpd="sng" algn="ctr">
            <a:solidFill>
              <a:srgbClr val="BFBFBF"/>
            </a:solidFill>
            <a:round/>
          </a:ln>
          <a:effectLst/>
        </c:spPr>
        <c:txPr>
          <a:bodyPr rot="-60000000" spcFirstLastPara="1" vertOverflow="ellipsis" vert="horz" wrap="square" anchor="ctr" anchorCtr="1"/>
          <a:lstStyle/>
          <a:p>
            <a:pPr algn="ctr">
              <a:defRPr lang="en-US" altLang="ko-KR" sz="700" b="0" i="0" u="none" strike="noStrike" kern="1200" spc="20" baseline="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881796639"/>
        <c:crosses val="autoZero"/>
        <c:auto val="1"/>
        <c:lblAlgn val="ctr"/>
        <c:lblOffset val="100"/>
        <c:noMultiLvlLbl val="0"/>
      </c:catAx>
      <c:valAx>
        <c:axId val="881796639"/>
        <c:scaling>
          <c:orientation val="minMax"/>
          <c:max val="45"/>
          <c:min val="-15"/>
        </c:scaling>
        <c:delete val="0"/>
        <c:axPos val="l"/>
        <c:numFmt formatCode="#,##0_ " sourceLinked="0"/>
        <c:majorTickMark val="none"/>
        <c:minorTickMark val="none"/>
        <c:tickLblPos val="nextTo"/>
        <c:spPr>
          <a:noFill/>
          <a:ln w="3175">
            <a:solidFill>
              <a:srgbClr val="BFBFBF"/>
            </a:solidFill>
          </a:ln>
          <a:effectLst/>
        </c:spPr>
        <c:txPr>
          <a:bodyPr rot="-60000000" spcFirstLastPara="1" vertOverflow="ellipsis" vert="horz" wrap="square" anchor="ctr" anchorCtr="1"/>
          <a:lstStyle/>
          <a:p>
            <a:pPr algn="ctr">
              <a:defRPr lang="en-US" altLang="ko-KR" sz="600" b="0" i="0" u="none" strike="noStrike" kern="1200" baseline="0">
                <a:ln>
                  <a:solidFill>
                    <a:schemeClr val="bg2">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881797055"/>
        <c:crosses val="autoZero"/>
        <c:crossBetween val="between"/>
        <c:majorUnit val="15"/>
      </c:valAx>
      <c:spPr>
        <a:noFill/>
        <a:ln>
          <a:noFill/>
        </a:ln>
        <a:effectLst/>
      </c:spPr>
    </c:plotArea>
    <c:legend>
      <c:legendPos val="t"/>
      <c:layout>
        <c:manualLayout>
          <c:xMode val="edge"/>
          <c:yMode val="edge"/>
          <c:x val="0.39908130248324386"/>
          <c:y val="0"/>
          <c:w val="0.59143832978095068"/>
          <c:h val="0.14259538933060897"/>
        </c:manualLayout>
      </c:layout>
      <c:overlay val="0"/>
      <c:spPr>
        <a:noFill/>
        <a:ln>
          <a:noFill/>
        </a:ln>
        <a:effectLst/>
      </c:spPr>
      <c:txPr>
        <a:bodyPr rot="0" spcFirstLastPara="1" vertOverflow="ellipsis" vert="horz" wrap="square" anchor="ctr" anchorCtr="1"/>
        <a:lstStyle/>
        <a:p>
          <a:pPr algn="ctr">
            <a:defRPr lang="en-US" altLang="ko-KR" sz="650" b="0" i="0" u="none" strike="noStrike" kern="1200" spc="-30" baseline="0">
              <a:ln>
                <a:solidFill>
                  <a:srgbClr val="BFBFBF">
                    <a:alpha val="0"/>
                  </a:srgbClr>
                </a:solidFill>
              </a:ln>
              <a:solidFill>
                <a:srgbClr val="262626"/>
              </a:solidFill>
              <a:latin typeface="KoPub돋움체 Medium" panose="02020603020101020101" pitchFamily="18" charset="-127"/>
              <a:ea typeface="KoPub돋움체 Mediu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5574743228141131E-2"/>
          <c:y val="0.18495877176770228"/>
          <c:w val="0.73761197802834411"/>
          <c:h val="0.60870419503173556"/>
        </c:manualLayout>
      </c:layout>
      <c:lineChart>
        <c:grouping val="standard"/>
        <c:varyColors val="0"/>
        <c:ser>
          <c:idx val="0"/>
          <c:order val="0"/>
          <c:tx>
            <c:strRef>
              <c:f>Sheet1!$C$1</c:f>
              <c:strCache>
                <c:ptCount val="1"/>
                <c:pt idx="0">
                  <c:v>물가상승률</c:v>
                </c:pt>
              </c:strCache>
            </c:strRef>
          </c:tx>
          <c:spPr>
            <a:ln w="12700" cap="flat">
              <a:solidFill>
                <a:schemeClr val="accent1"/>
              </a:solidFill>
              <a:bevel/>
            </a:ln>
            <a:effectLst/>
          </c:spPr>
          <c:marker>
            <c:symbol val="none"/>
          </c:marker>
          <c:dPt>
            <c:idx val="0"/>
            <c:marker>
              <c:symbol val="circle"/>
              <c:size val="3"/>
              <c:spPr>
                <a:solidFill>
                  <a:schemeClr val="bg1"/>
                </a:solidFill>
                <a:ln w="6350">
                  <a:solidFill>
                    <a:schemeClr val="accent1"/>
                  </a:solidFill>
                </a:ln>
                <a:effectLst/>
              </c:spPr>
            </c:marker>
            <c:bubble3D val="0"/>
            <c:extLst>
              <c:ext xmlns:c16="http://schemas.microsoft.com/office/drawing/2014/chart" uri="{C3380CC4-5D6E-409C-BE32-E72D297353CC}">
                <c16:uniqueId val="{00000000-3D6F-4F23-A9DD-1162B2FB0B2B}"/>
              </c:ext>
            </c:extLst>
          </c:dPt>
          <c:dPt>
            <c:idx val="27"/>
            <c:marker>
              <c:symbol val="none"/>
            </c:marker>
            <c:bubble3D val="0"/>
            <c:extLst>
              <c:ext xmlns:c16="http://schemas.microsoft.com/office/drawing/2014/chart" uri="{C3380CC4-5D6E-409C-BE32-E72D297353CC}">
                <c16:uniqueId val="{00000001-3D6F-4F23-A9DD-1162B2FB0B2B}"/>
              </c:ext>
            </c:extLst>
          </c:dPt>
          <c:dPt>
            <c:idx val="40"/>
            <c:marker>
              <c:symbol val="none"/>
            </c:marker>
            <c:bubble3D val="0"/>
            <c:extLst>
              <c:ext xmlns:c16="http://schemas.microsoft.com/office/drawing/2014/chart" uri="{C3380CC4-5D6E-409C-BE32-E72D297353CC}">
                <c16:uniqueId val="{00000002-3D6F-4F23-A9DD-1162B2FB0B2B}"/>
              </c:ext>
            </c:extLst>
          </c:dPt>
          <c:dPt>
            <c:idx val="42"/>
            <c:marker>
              <c:symbol val="circle"/>
              <c:size val="3"/>
              <c:spPr>
                <a:solidFill>
                  <a:schemeClr val="bg1"/>
                </a:solidFill>
                <a:ln w="6350">
                  <a:solidFill>
                    <a:schemeClr val="accent1"/>
                  </a:solidFill>
                </a:ln>
                <a:effectLst/>
              </c:spPr>
            </c:marker>
            <c:bubble3D val="0"/>
            <c:extLst>
              <c:ext xmlns:c16="http://schemas.microsoft.com/office/drawing/2014/chart" uri="{C3380CC4-5D6E-409C-BE32-E72D297353CC}">
                <c16:uniqueId val="{00000003-3D6F-4F23-A9DD-1162B2FB0B2B}"/>
              </c:ext>
            </c:extLst>
          </c:dPt>
          <c:dPt>
            <c:idx val="45"/>
            <c:marker>
              <c:symbol val="none"/>
            </c:marker>
            <c:bubble3D val="0"/>
            <c:extLst>
              <c:ext xmlns:c16="http://schemas.microsoft.com/office/drawing/2014/chart" uri="{C3380CC4-5D6E-409C-BE32-E72D297353CC}">
                <c16:uniqueId val="{00000004-3D6F-4F23-A9DD-1162B2FB0B2B}"/>
              </c:ext>
            </c:extLst>
          </c:dPt>
          <c:dPt>
            <c:idx val="46"/>
            <c:marker>
              <c:symbol val="none"/>
            </c:marker>
            <c:bubble3D val="0"/>
            <c:extLst>
              <c:ext xmlns:c16="http://schemas.microsoft.com/office/drawing/2014/chart" uri="{C3380CC4-5D6E-409C-BE32-E72D297353CC}">
                <c16:uniqueId val="{00000005-3D6F-4F23-A9DD-1162B2FB0B2B}"/>
              </c:ext>
            </c:extLst>
          </c:dPt>
          <c:dPt>
            <c:idx val="54"/>
            <c:marker>
              <c:symbol val="circle"/>
              <c:size val="3"/>
              <c:spPr>
                <a:solidFill>
                  <a:schemeClr val="bg1"/>
                </a:solidFill>
                <a:ln w="6350">
                  <a:solidFill>
                    <a:schemeClr val="accent1"/>
                  </a:solidFill>
                </a:ln>
                <a:effectLst/>
              </c:spPr>
            </c:marker>
            <c:bubble3D val="0"/>
            <c:extLst>
              <c:ext xmlns:c16="http://schemas.microsoft.com/office/drawing/2014/chart" uri="{C3380CC4-5D6E-409C-BE32-E72D297353CC}">
                <c16:uniqueId val="{00000006-3D6F-4F23-A9DD-1162B2FB0B2B}"/>
              </c:ext>
            </c:extLst>
          </c:dPt>
          <c:dPt>
            <c:idx val="56"/>
            <c:marker>
              <c:symbol val="none"/>
            </c:marker>
            <c:bubble3D val="0"/>
            <c:extLst>
              <c:ext xmlns:c16="http://schemas.microsoft.com/office/drawing/2014/chart" uri="{C3380CC4-5D6E-409C-BE32-E72D297353CC}">
                <c16:uniqueId val="{00000007-3D6F-4F23-A9DD-1162B2FB0B2B}"/>
              </c:ext>
            </c:extLst>
          </c:dPt>
          <c:dPt>
            <c:idx val="57"/>
            <c:marker>
              <c:symbol val="none"/>
            </c:marker>
            <c:bubble3D val="0"/>
            <c:extLst>
              <c:ext xmlns:c16="http://schemas.microsoft.com/office/drawing/2014/chart" uri="{C3380CC4-5D6E-409C-BE32-E72D297353CC}">
                <c16:uniqueId val="{00000008-3D6F-4F23-A9DD-1162B2FB0B2B}"/>
              </c:ext>
            </c:extLst>
          </c:dPt>
          <c:dPt>
            <c:idx val="58"/>
            <c:marker>
              <c:symbol val="circle"/>
              <c:size val="3"/>
              <c:spPr>
                <a:solidFill>
                  <a:schemeClr val="bg1"/>
                </a:solidFill>
                <a:ln w="6350">
                  <a:solidFill>
                    <a:schemeClr val="accent1"/>
                  </a:solidFill>
                </a:ln>
                <a:effectLst/>
              </c:spPr>
            </c:marker>
            <c:bubble3D val="0"/>
            <c:extLst>
              <c:ext xmlns:c16="http://schemas.microsoft.com/office/drawing/2014/chart" uri="{C3380CC4-5D6E-409C-BE32-E72D297353CC}">
                <c16:uniqueId val="{00000009-3D6F-4F23-A9DD-1162B2FB0B2B}"/>
              </c:ext>
            </c:extLst>
          </c:dPt>
          <c:dLbls>
            <c:dLbl>
              <c:idx val="0"/>
              <c:layout>
                <c:manualLayout>
                  <c:x val="-0.10512060559404671"/>
                  <c:y val="-6.632191607971678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D6F-4F23-A9DD-1162B2FB0B2B}"/>
                </c:ext>
              </c:extLst>
            </c:dLbl>
            <c:dLbl>
              <c:idx val="42"/>
              <c:layout>
                <c:manualLayout>
                  <c:x val="-7.4602899666409914E-2"/>
                  <c:y val="-6.632191607971675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D6F-4F23-A9DD-1162B2FB0B2B}"/>
                </c:ext>
              </c:extLst>
            </c:dLbl>
            <c:dLbl>
              <c:idx val="54"/>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D6F-4F23-A9DD-1162B2FB0B2B}"/>
                </c:ext>
              </c:extLst>
            </c:dLbl>
            <c:dLbl>
              <c:idx val="58"/>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D6F-4F23-A9DD-1162B2FB0B2B}"/>
                </c:ext>
              </c:extLst>
            </c:dLbl>
            <c:spPr>
              <a:noFill/>
              <a:ln>
                <a:noFill/>
              </a:ln>
              <a:effectLst/>
            </c:spPr>
            <c:txPr>
              <a:bodyPr rot="0" spcFirstLastPara="1" vertOverflow="ellipsis" vert="horz" wrap="square" lIns="38100" tIns="19050" rIns="38100" bIns="19050" anchor="ctr" anchorCtr="0">
                <a:spAutoFit/>
              </a:bodyPr>
              <a:lstStyle/>
              <a:p>
                <a:pPr algn="ctr">
                  <a:defRPr lang="en-US" altLang="ko-KR" sz="700" b="1" i="0" u="none" strike="noStrike" kern="1200" baseline="0">
                    <a:ln>
                      <a:solidFill>
                        <a:srgbClr val="BFBFBF">
                          <a:alpha val="0"/>
                        </a:srgbClr>
                      </a:solidFill>
                    </a:ln>
                    <a:solidFill>
                      <a:schemeClr val="accent1"/>
                    </a:solidFill>
                    <a:latin typeface="KoPub돋움체 Medium" panose="02020603020101020101" pitchFamily="18" charset="-127"/>
                    <a:ea typeface="KoPub돋움체 Medium" panose="02020603020101020101" pitchFamily="18"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Sheet1!$A$2:$A$60</c:f>
              <c:strCache>
                <c:ptCount val="59"/>
                <c:pt idx="0">
                  <c:v>'19.01</c:v>
                </c:pt>
                <c:pt idx="12">
                  <c:v>'20.01</c:v>
                </c:pt>
                <c:pt idx="24">
                  <c:v>'21.01</c:v>
                </c:pt>
                <c:pt idx="36">
                  <c:v>'22.01</c:v>
                </c:pt>
                <c:pt idx="48">
                  <c:v>'23.01</c:v>
                </c:pt>
                <c:pt idx="58">
                  <c:v>11</c:v>
                </c:pt>
              </c:strCache>
            </c:strRef>
          </c:cat>
          <c:val>
            <c:numRef>
              <c:f>Sheet1!$C$2:$C$60</c:f>
              <c:numCache>
                <c:formatCode>0.0</c:formatCode>
                <c:ptCount val="59"/>
                <c:pt idx="0">
                  <c:v>0.79301979491570929</c:v>
                </c:pt>
                <c:pt idx="1">
                  <c:v>0.46128167518082352</c:v>
                </c:pt>
                <c:pt idx="2">
                  <c:v>0.37467975007847043</c:v>
                </c:pt>
                <c:pt idx="3">
                  <c:v>0.55594303100140219</c:v>
                </c:pt>
                <c:pt idx="4">
                  <c:v>0.67994220996373156</c:v>
                </c:pt>
                <c:pt idx="5">
                  <c:v>0.72080097996538062</c:v>
                </c:pt>
                <c:pt idx="6">
                  <c:v>0.60553808702707601</c:v>
                </c:pt>
                <c:pt idx="7">
                  <c:v>-3.7200136735643902E-2</c:v>
                </c:pt>
                <c:pt idx="8">
                  <c:v>-0.42605841091189139</c:v>
                </c:pt>
                <c:pt idx="9">
                  <c:v>0</c:v>
                </c:pt>
                <c:pt idx="10">
                  <c:v>0.1520185241115436</c:v>
                </c:pt>
                <c:pt idx="11">
                  <c:v>0.73847335030508199</c:v>
                </c:pt>
                <c:pt idx="12">
                  <c:v>1.2196108571659754</c:v>
                </c:pt>
                <c:pt idx="13">
                  <c:v>0.85489019343274097</c:v>
                </c:pt>
                <c:pt idx="14">
                  <c:v>0.82626285045550651</c:v>
                </c:pt>
                <c:pt idx="15">
                  <c:v>1.9099124455931742E-2</c:v>
                </c:pt>
                <c:pt idx="16">
                  <c:v>-0.21274033637057291</c:v>
                </c:pt>
                <c:pt idx="17">
                  <c:v>0.22012041290166354</c:v>
                </c:pt>
                <c:pt idx="18">
                  <c:v>0.44663111093187396</c:v>
                </c:pt>
                <c:pt idx="19">
                  <c:v>0.7694241890872523</c:v>
                </c:pt>
                <c:pt idx="20">
                  <c:v>0.94795278273242678</c:v>
                </c:pt>
                <c:pt idx="21">
                  <c:v>0.13894303335633393</c:v>
                </c:pt>
                <c:pt idx="22">
                  <c:v>0.61217719966627682</c:v>
                </c:pt>
                <c:pt idx="23">
                  <c:v>0.61272174811219959</c:v>
                </c:pt>
                <c:pt idx="24">
                  <c:v>0.94914576880807555</c:v>
                </c:pt>
                <c:pt idx="25">
                  <c:v>1.4177316293929729</c:v>
                </c:pt>
                <c:pt idx="26">
                  <c:v>1.9011406844106522</c:v>
                </c:pt>
                <c:pt idx="27">
                  <c:v>2.4924623115577931</c:v>
                </c:pt>
                <c:pt idx="28">
                  <c:v>2.624698310539018</c:v>
                </c:pt>
                <c:pt idx="29">
                  <c:v>2.3468057366362487</c:v>
                </c:pt>
                <c:pt idx="30">
                  <c:v>2.6397671384121346</c:v>
                </c:pt>
                <c:pt idx="31">
                  <c:v>2.5551452240742614</c:v>
                </c:pt>
                <c:pt idx="32">
                  <c:v>2.4121500893388994</c:v>
                </c:pt>
                <c:pt idx="33">
                  <c:v>3.1643042523457647</c:v>
                </c:pt>
                <c:pt idx="34">
                  <c:v>3.7766010590468588</c:v>
                </c:pt>
                <c:pt idx="35">
                  <c:v>3.6977972690122671</c:v>
                </c:pt>
                <c:pt idx="36">
                  <c:v>3.6124307205067216</c:v>
                </c:pt>
                <c:pt idx="37">
                  <c:v>3.6621382161842875</c:v>
                </c:pt>
                <c:pt idx="38">
                  <c:v>4.1437549096622135</c:v>
                </c:pt>
                <c:pt idx="39">
                  <c:v>4.7754461659148753</c:v>
                </c:pt>
                <c:pt idx="40">
                  <c:v>5.3993140617344491</c:v>
                </c:pt>
                <c:pt idx="41">
                  <c:v>6.0460558549730541</c:v>
                </c:pt>
                <c:pt idx="42">
                  <c:v>6.3367885781341577</c:v>
                </c:pt>
                <c:pt idx="43">
                  <c:v>5.7128953771289588</c:v>
                </c:pt>
                <c:pt idx="44">
                  <c:v>5.5830183192788656</c:v>
                </c:pt>
                <c:pt idx="45">
                  <c:v>5.6700532172230282</c:v>
                </c:pt>
                <c:pt idx="46">
                  <c:v>5.0351400789448251</c:v>
                </c:pt>
                <c:pt idx="47">
                  <c:v>5.0365244136870384</c:v>
                </c:pt>
                <c:pt idx="48">
                  <c:v>5.2</c:v>
                </c:pt>
                <c:pt idx="49">
                  <c:v>4.8</c:v>
                </c:pt>
                <c:pt idx="50">
                  <c:v>4.2</c:v>
                </c:pt>
                <c:pt idx="51">
                  <c:v>3.7</c:v>
                </c:pt>
                <c:pt idx="52">
                  <c:v>3.3</c:v>
                </c:pt>
                <c:pt idx="53">
                  <c:v>2.7</c:v>
                </c:pt>
                <c:pt idx="54">
                  <c:v>2.2999999999999998</c:v>
                </c:pt>
                <c:pt idx="55">
                  <c:v>3.4</c:v>
                </c:pt>
                <c:pt idx="56">
                  <c:v>3.7</c:v>
                </c:pt>
                <c:pt idx="57">
                  <c:v>3.8</c:v>
                </c:pt>
                <c:pt idx="58">
                  <c:v>3.3</c:v>
                </c:pt>
              </c:numCache>
            </c:numRef>
          </c:val>
          <c:smooth val="0"/>
          <c:extLst>
            <c:ext xmlns:c16="http://schemas.microsoft.com/office/drawing/2014/chart" uri="{C3380CC4-5D6E-409C-BE32-E72D297353CC}">
              <c16:uniqueId val="{0000000A-3D6F-4F23-A9DD-1162B2FB0B2B}"/>
            </c:ext>
          </c:extLst>
        </c:ser>
        <c:dLbls>
          <c:showLegendKey val="0"/>
          <c:showVal val="0"/>
          <c:showCatName val="0"/>
          <c:showSerName val="0"/>
          <c:showPercent val="0"/>
          <c:showBubbleSize val="0"/>
        </c:dLbls>
        <c:smooth val="0"/>
        <c:axId val="881797055"/>
        <c:axId val="881796639"/>
      </c:lineChart>
      <c:catAx>
        <c:axId val="881797055"/>
        <c:scaling>
          <c:orientation val="minMax"/>
        </c:scaling>
        <c:delete val="0"/>
        <c:axPos val="b"/>
        <c:numFmt formatCode="General" sourceLinked="1"/>
        <c:majorTickMark val="none"/>
        <c:minorTickMark val="none"/>
        <c:tickLblPos val="low"/>
        <c:spPr>
          <a:noFill/>
          <a:ln w="3175" cap="flat" cmpd="sng" algn="ctr">
            <a:solidFill>
              <a:srgbClr val="BFBFBF"/>
            </a:solidFill>
            <a:round/>
          </a:ln>
          <a:effectLst/>
        </c:spPr>
        <c:txPr>
          <a:bodyPr rot="-60000000" spcFirstLastPara="1" vertOverflow="ellipsis" vert="horz" wrap="square" anchor="ctr" anchorCtr="1"/>
          <a:lstStyle/>
          <a:p>
            <a:pPr algn="ctr">
              <a:defRPr lang="en-US" altLang="ko-KR" sz="700" b="0" i="0" u="none" strike="noStrike" kern="1200" spc="20" baseline="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881796639"/>
        <c:crosses val="autoZero"/>
        <c:auto val="1"/>
        <c:lblAlgn val="ctr"/>
        <c:lblOffset val="100"/>
        <c:noMultiLvlLbl val="0"/>
      </c:catAx>
      <c:valAx>
        <c:axId val="881796639"/>
        <c:scaling>
          <c:orientation val="minMax"/>
          <c:max val="8"/>
          <c:min val="-2"/>
        </c:scaling>
        <c:delete val="0"/>
        <c:axPos val="l"/>
        <c:numFmt formatCode="#,##0_ " sourceLinked="0"/>
        <c:majorTickMark val="none"/>
        <c:minorTickMark val="none"/>
        <c:tickLblPos val="nextTo"/>
        <c:spPr>
          <a:noFill/>
          <a:ln w="3175">
            <a:solidFill>
              <a:srgbClr val="BFBFBF"/>
            </a:solidFill>
          </a:ln>
          <a:effectLst/>
        </c:spPr>
        <c:txPr>
          <a:bodyPr rot="-60000000" spcFirstLastPara="1" vertOverflow="ellipsis" vert="horz" wrap="square" anchor="ctr" anchorCtr="1"/>
          <a:lstStyle/>
          <a:p>
            <a:pPr algn="ctr">
              <a:defRPr lang="en-US" altLang="ko-KR" sz="600" b="0" i="0" u="none" strike="noStrike" kern="1200" baseline="0">
                <a:ln>
                  <a:solidFill>
                    <a:schemeClr val="bg2">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881797055"/>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30730521428566"/>
          <c:y val="0.23585135135135135"/>
          <c:w val="0.84602796940786673"/>
          <c:h val="0.54962162162162165"/>
        </c:manualLayout>
      </c:layout>
      <c:lineChart>
        <c:grouping val="standard"/>
        <c:varyColors val="0"/>
        <c:ser>
          <c:idx val="0"/>
          <c:order val="0"/>
          <c:tx>
            <c:strRef>
              <c:f>Sheet1!$B$1</c:f>
              <c:strCache>
                <c:ptCount val="1"/>
                <c:pt idx="0">
                  <c:v>가공식품</c:v>
                </c:pt>
              </c:strCache>
            </c:strRef>
          </c:tx>
          <c:spPr>
            <a:ln w="12700" cap="flat">
              <a:solidFill>
                <a:schemeClr val="tx2"/>
              </a:solidFill>
              <a:bevel/>
            </a:ln>
            <a:effectLst/>
          </c:spPr>
          <c:marker>
            <c:symbol val="none"/>
          </c:marker>
          <c:dPt>
            <c:idx val="0"/>
            <c:marker>
              <c:symbol val="none"/>
            </c:marker>
            <c:bubble3D val="0"/>
            <c:extLst>
              <c:ext xmlns:c16="http://schemas.microsoft.com/office/drawing/2014/chart" uri="{C3380CC4-5D6E-409C-BE32-E72D297353CC}">
                <c16:uniqueId val="{00000000-A658-41F5-A618-4973929511FE}"/>
              </c:ext>
            </c:extLst>
          </c:dPt>
          <c:dPt>
            <c:idx val="3"/>
            <c:marker>
              <c:symbol val="none"/>
            </c:marker>
            <c:bubble3D val="0"/>
            <c:extLst>
              <c:ext xmlns:c16="http://schemas.microsoft.com/office/drawing/2014/chart" uri="{C3380CC4-5D6E-409C-BE32-E72D297353CC}">
                <c16:uniqueId val="{00000001-A658-41F5-A618-4973929511FE}"/>
              </c:ext>
            </c:extLst>
          </c:dPt>
          <c:dPt>
            <c:idx val="12"/>
            <c:marker>
              <c:symbol val="none"/>
            </c:marker>
            <c:bubble3D val="0"/>
            <c:extLst>
              <c:ext xmlns:c16="http://schemas.microsoft.com/office/drawing/2014/chart" uri="{C3380CC4-5D6E-409C-BE32-E72D297353CC}">
                <c16:uniqueId val="{00000002-A658-41F5-A618-4973929511FE}"/>
              </c:ext>
            </c:extLst>
          </c:dPt>
          <c:dPt>
            <c:idx val="15"/>
            <c:marker>
              <c:symbol val="none"/>
            </c:marker>
            <c:bubble3D val="0"/>
            <c:extLst>
              <c:ext xmlns:c16="http://schemas.microsoft.com/office/drawing/2014/chart" uri="{C3380CC4-5D6E-409C-BE32-E72D297353CC}">
                <c16:uniqueId val="{00000003-A658-41F5-A618-4973929511FE}"/>
              </c:ext>
            </c:extLst>
          </c:dPt>
          <c:dPt>
            <c:idx val="28"/>
            <c:marker>
              <c:symbol val="none"/>
            </c:marker>
            <c:bubble3D val="0"/>
            <c:extLst>
              <c:ext xmlns:c16="http://schemas.microsoft.com/office/drawing/2014/chart" uri="{C3380CC4-5D6E-409C-BE32-E72D297353CC}">
                <c16:uniqueId val="{00000004-A658-41F5-A618-4973929511FE}"/>
              </c:ext>
            </c:extLst>
          </c:dPt>
          <c:dPt>
            <c:idx val="34"/>
            <c:marker>
              <c:symbol val="none"/>
            </c:marker>
            <c:bubble3D val="0"/>
            <c:extLst>
              <c:ext xmlns:c16="http://schemas.microsoft.com/office/drawing/2014/chart" uri="{C3380CC4-5D6E-409C-BE32-E72D297353CC}">
                <c16:uniqueId val="{00000005-A658-41F5-A618-4973929511FE}"/>
              </c:ext>
            </c:extLst>
          </c:dPt>
          <c:dPt>
            <c:idx val="40"/>
            <c:marker>
              <c:symbol val="none"/>
            </c:marker>
            <c:bubble3D val="0"/>
            <c:extLst>
              <c:ext xmlns:c16="http://schemas.microsoft.com/office/drawing/2014/chart" uri="{C3380CC4-5D6E-409C-BE32-E72D297353CC}">
                <c16:uniqueId val="{00000006-A658-41F5-A618-4973929511FE}"/>
              </c:ext>
            </c:extLst>
          </c:dPt>
          <c:dPt>
            <c:idx val="46"/>
            <c:marker>
              <c:symbol val="none"/>
            </c:marker>
            <c:bubble3D val="0"/>
            <c:extLst>
              <c:ext xmlns:c16="http://schemas.microsoft.com/office/drawing/2014/chart" uri="{C3380CC4-5D6E-409C-BE32-E72D297353CC}">
                <c16:uniqueId val="{00000007-A658-41F5-A618-4973929511FE}"/>
              </c:ext>
            </c:extLst>
          </c:dPt>
          <c:dLbls>
            <c:dLbl>
              <c:idx val="58"/>
              <c:layout>
                <c:manualLayout>
                  <c:x val="-5.9387684614974545E-3"/>
                  <c:y val="-8.073497227523847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A658-41F5-A618-4973929511FE}"/>
                </c:ext>
              </c:extLst>
            </c:dLbl>
            <c:spPr>
              <a:noFill/>
              <a:ln>
                <a:noFill/>
              </a:ln>
              <a:effectLst/>
            </c:spPr>
            <c:txPr>
              <a:bodyPr rot="0" spcFirstLastPara="1" vertOverflow="ellipsis" vert="horz" wrap="square" lIns="38100" tIns="19050" rIns="38100" bIns="19050" anchor="ctr" anchorCtr="0">
                <a:spAutoFit/>
              </a:bodyPr>
              <a:lstStyle/>
              <a:p>
                <a:pPr algn="ctr" rtl="0">
                  <a:defRPr lang="en-US" altLang="ko-KR" sz="800" b="1" i="0" u="none" strike="noStrike" kern="0" baseline="0">
                    <a:ln>
                      <a:solidFill>
                        <a:srgbClr val="1871C6">
                          <a:alpha val="0"/>
                        </a:srgbClr>
                      </a:solidFill>
                    </a:ln>
                    <a:solidFill>
                      <a:schemeClr val="tx2"/>
                    </a:solidFill>
                    <a:latin typeface="KoPub돋움체 Medium" panose="00000600000000000000" pitchFamily="2" charset="-127"/>
                    <a:ea typeface="KoPub돋움체 Medium" panose="00000600000000000000" pitchFamily="2" charset="-127"/>
                    <a:cs typeface="+mn-cs"/>
                  </a:defRPr>
                </a:pPr>
                <a:endParaRPr lang="ko-KR"/>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Sheet1!$A$2:$A$60</c:f>
              <c:strCache>
                <c:ptCount val="59"/>
                <c:pt idx="0">
                  <c:v>'19.01</c:v>
                </c:pt>
                <c:pt idx="6">
                  <c:v>07</c:v>
                </c:pt>
                <c:pt idx="12">
                  <c:v>'20.01</c:v>
                </c:pt>
                <c:pt idx="18">
                  <c:v>07</c:v>
                </c:pt>
                <c:pt idx="24">
                  <c:v>'21.01</c:v>
                </c:pt>
                <c:pt idx="30">
                  <c:v>07</c:v>
                </c:pt>
                <c:pt idx="36">
                  <c:v>'22.01</c:v>
                </c:pt>
                <c:pt idx="42">
                  <c:v>07</c:v>
                </c:pt>
                <c:pt idx="48">
                  <c:v>'23.01</c:v>
                </c:pt>
                <c:pt idx="54">
                  <c:v>07</c:v>
                </c:pt>
                <c:pt idx="58">
                  <c:v>11</c:v>
                </c:pt>
              </c:strCache>
            </c:strRef>
          </c:cat>
          <c:val>
            <c:numRef>
              <c:f>Sheet1!$B$2:$B$60</c:f>
              <c:numCache>
                <c:formatCode>#,##0.0</c:formatCode>
                <c:ptCount val="59"/>
                <c:pt idx="0">
                  <c:v>2.2000000000000002</c:v>
                </c:pt>
                <c:pt idx="1">
                  <c:v>2.1</c:v>
                </c:pt>
                <c:pt idx="2">
                  <c:v>2.1</c:v>
                </c:pt>
                <c:pt idx="3">
                  <c:v>2</c:v>
                </c:pt>
                <c:pt idx="4">
                  <c:v>2.2999999999999998</c:v>
                </c:pt>
                <c:pt idx="5">
                  <c:v>2.2999999999999998</c:v>
                </c:pt>
                <c:pt idx="6">
                  <c:v>2.1</c:v>
                </c:pt>
                <c:pt idx="7">
                  <c:v>2.1</c:v>
                </c:pt>
                <c:pt idx="8">
                  <c:v>1.8</c:v>
                </c:pt>
                <c:pt idx="9">
                  <c:v>2.2000000000000002</c:v>
                </c:pt>
                <c:pt idx="10">
                  <c:v>1.9</c:v>
                </c:pt>
                <c:pt idx="11">
                  <c:v>1.4</c:v>
                </c:pt>
                <c:pt idx="12">
                  <c:v>1.4</c:v>
                </c:pt>
                <c:pt idx="13">
                  <c:v>1.2</c:v>
                </c:pt>
                <c:pt idx="14">
                  <c:v>1.6</c:v>
                </c:pt>
                <c:pt idx="15">
                  <c:v>1.3</c:v>
                </c:pt>
                <c:pt idx="16">
                  <c:v>1.3</c:v>
                </c:pt>
                <c:pt idx="17">
                  <c:v>1.2</c:v>
                </c:pt>
                <c:pt idx="18">
                  <c:v>1.5</c:v>
                </c:pt>
                <c:pt idx="19">
                  <c:v>1.3</c:v>
                </c:pt>
                <c:pt idx="20">
                  <c:v>1.2</c:v>
                </c:pt>
                <c:pt idx="21">
                  <c:v>1.4</c:v>
                </c:pt>
                <c:pt idx="22">
                  <c:v>1.6</c:v>
                </c:pt>
                <c:pt idx="23">
                  <c:v>1.5</c:v>
                </c:pt>
                <c:pt idx="24">
                  <c:v>1.2</c:v>
                </c:pt>
                <c:pt idx="25">
                  <c:v>1.2</c:v>
                </c:pt>
                <c:pt idx="26">
                  <c:v>1.5</c:v>
                </c:pt>
                <c:pt idx="27">
                  <c:v>1.7</c:v>
                </c:pt>
                <c:pt idx="28">
                  <c:v>1.4</c:v>
                </c:pt>
                <c:pt idx="29">
                  <c:v>1.3</c:v>
                </c:pt>
                <c:pt idx="30">
                  <c:v>1.8</c:v>
                </c:pt>
                <c:pt idx="31">
                  <c:v>2.2999999999999998</c:v>
                </c:pt>
                <c:pt idx="32">
                  <c:v>2.5</c:v>
                </c:pt>
                <c:pt idx="33">
                  <c:v>2.8</c:v>
                </c:pt>
                <c:pt idx="34">
                  <c:v>3.4</c:v>
                </c:pt>
                <c:pt idx="35">
                  <c:v>3.8</c:v>
                </c:pt>
                <c:pt idx="36">
                  <c:v>4.2</c:v>
                </c:pt>
                <c:pt idx="37">
                  <c:v>5.4</c:v>
                </c:pt>
                <c:pt idx="38">
                  <c:v>6.4</c:v>
                </c:pt>
                <c:pt idx="39">
                  <c:v>7.2</c:v>
                </c:pt>
                <c:pt idx="40">
                  <c:v>7.6</c:v>
                </c:pt>
                <c:pt idx="41">
                  <c:v>7.9</c:v>
                </c:pt>
                <c:pt idx="42">
                  <c:v>8.1999999999999993</c:v>
                </c:pt>
                <c:pt idx="43">
                  <c:v>8.4</c:v>
                </c:pt>
                <c:pt idx="44">
                  <c:v>8.6999999999999993</c:v>
                </c:pt>
                <c:pt idx="45">
                  <c:v>9.5</c:v>
                </c:pt>
                <c:pt idx="46">
                  <c:v>9.4</c:v>
                </c:pt>
                <c:pt idx="47">
                  <c:v>10.3</c:v>
                </c:pt>
                <c:pt idx="48">
                  <c:v>10.3</c:v>
                </c:pt>
                <c:pt idx="49">
                  <c:v>10.4</c:v>
                </c:pt>
                <c:pt idx="50">
                  <c:v>9.1</c:v>
                </c:pt>
                <c:pt idx="51">
                  <c:v>7.9</c:v>
                </c:pt>
                <c:pt idx="52">
                  <c:v>7.3</c:v>
                </c:pt>
                <c:pt idx="53">
                  <c:v>7.5</c:v>
                </c:pt>
                <c:pt idx="54">
                  <c:v>6.8</c:v>
                </c:pt>
                <c:pt idx="55">
                  <c:v>6.3</c:v>
                </c:pt>
                <c:pt idx="56">
                  <c:v>5.8</c:v>
                </c:pt>
                <c:pt idx="57">
                  <c:v>4.9000000000000004</c:v>
                </c:pt>
                <c:pt idx="58">
                  <c:v>5.0999999999999996</c:v>
                </c:pt>
              </c:numCache>
            </c:numRef>
          </c:val>
          <c:smooth val="0"/>
          <c:extLst>
            <c:ext xmlns:c16="http://schemas.microsoft.com/office/drawing/2014/chart" uri="{C3380CC4-5D6E-409C-BE32-E72D297353CC}">
              <c16:uniqueId val="{00000009-A658-41F5-A618-4973929511FE}"/>
            </c:ext>
          </c:extLst>
        </c:ser>
        <c:ser>
          <c:idx val="1"/>
          <c:order val="1"/>
          <c:tx>
            <c:strRef>
              <c:f>Sheet1!$C$1</c:f>
              <c:strCache>
                <c:ptCount val="1"/>
                <c:pt idx="0">
                  <c:v>외식</c:v>
                </c:pt>
              </c:strCache>
            </c:strRef>
          </c:tx>
          <c:spPr>
            <a:ln w="12700" cap="flat">
              <a:solidFill>
                <a:schemeClr val="accent1"/>
              </a:solidFill>
              <a:bevel/>
            </a:ln>
            <a:effectLst/>
          </c:spPr>
          <c:marker>
            <c:symbol val="none"/>
          </c:marker>
          <c:dLbls>
            <c:dLbl>
              <c:idx val="58"/>
              <c:layout>
                <c:manualLayout>
                  <c:x val="-5.9387684614974545E-3"/>
                  <c:y val="7.147637453725236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A658-41F5-A618-4973929511FE}"/>
                </c:ext>
              </c:extLst>
            </c:dLbl>
            <c:spPr>
              <a:noFill/>
              <a:ln>
                <a:noFill/>
              </a:ln>
              <a:effectLst/>
            </c:spPr>
            <c:txPr>
              <a:bodyPr rot="0" spcFirstLastPara="1" vertOverflow="ellipsis" vert="horz" wrap="square" lIns="38100" tIns="19050" rIns="38100" bIns="19050" anchor="ctr" anchorCtr="0">
                <a:spAutoFit/>
              </a:bodyPr>
              <a:lstStyle/>
              <a:p>
                <a:pPr algn="ctr" rtl="0">
                  <a:defRPr lang="en-US" altLang="ko-KR" sz="800" b="1" i="0" u="none" strike="noStrike" kern="0" baseline="0">
                    <a:ln>
                      <a:solidFill>
                        <a:srgbClr val="1871C6">
                          <a:alpha val="0"/>
                        </a:srgb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dLblPos val="b"/>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Sheet1!$A$2:$A$60</c:f>
              <c:strCache>
                <c:ptCount val="59"/>
                <c:pt idx="0">
                  <c:v>'19.01</c:v>
                </c:pt>
                <c:pt idx="6">
                  <c:v>07</c:v>
                </c:pt>
                <c:pt idx="12">
                  <c:v>'20.01</c:v>
                </c:pt>
                <c:pt idx="18">
                  <c:v>07</c:v>
                </c:pt>
                <c:pt idx="24">
                  <c:v>'21.01</c:v>
                </c:pt>
                <c:pt idx="30">
                  <c:v>07</c:v>
                </c:pt>
                <c:pt idx="36">
                  <c:v>'22.01</c:v>
                </c:pt>
                <c:pt idx="42">
                  <c:v>07</c:v>
                </c:pt>
                <c:pt idx="48">
                  <c:v>'23.01</c:v>
                </c:pt>
                <c:pt idx="54">
                  <c:v>07</c:v>
                </c:pt>
                <c:pt idx="58">
                  <c:v>11</c:v>
                </c:pt>
              </c:strCache>
            </c:strRef>
          </c:cat>
          <c:val>
            <c:numRef>
              <c:f>Sheet1!$C$2:$C$60</c:f>
              <c:numCache>
                <c:formatCode>#,##0.0</c:formatCode>
                <c:ptCount val="59"/>
                <c:pt idx="0">
                  <c:v>3.1</c:v>
                </c:pt>
                <c:pt idx="1">
                  <c:v>2.9</c:v>
                </c:pt>
                <c:pt idx="2">
                  <c:v>2.2999999999999998</c:v>
                </c:pt>
                <c:pt idx="3">
                  <c:v>2.1</c:v>
                </c:pt>
                <c:pt idx="4">
                  <c:v>1.9</c:v>
                </c:pt>
                <c:pt idx="5">
                  <c:v>1.9</c:v>
                </c:pt>
                <c:pt idx="6">
                  <c:v>1.8</c:v>
                </c:pt>
                <c:pt idx="7">
                  <c:v>1.7</c:v>
                </c:pt>
                <c:pt idx="8">
                  <c:v>1.4</c:v>
                </c:pt>
                <c:pt idx="9">
                  <c:v>1.4</c:v>
                </c:pt>
                <c:pt idx="10">
                  <c:v>1.2</c:v>
                </c:pt>
                <c:pt idx="11">
                  <c:v>1</c:v>
                </c:pt>
                <c:pt idx="12">
                  <c:v>0.7</c:v>
                </c:pt>
                <c:pt idx="13">
                  <c:v>0.6</c:v>
                </c:pt>
                <c:pt idx="14">
                  <c:v>0.7</c:v>
                </c:pt>
                <c:pt idx="15">
                  <c:v>0.6</c:v>
                </c:pt>
                <c:pt idx="16">
                  <c:v>0.6</c:v>
                </c:pt>
                <c:pt idx="17">
                  <c:v>0.6</c:v>
                </c:pt>
                <c:pt idx="18">
                  <c:v>0.6</c:v>
                </c:pt>
                <c:pt idx="19">
                  <c:v>0.6</c:v>
                </c:pt>
                <c:pt idx="20">
                  <c:v>1.1000000000000001</c:v>
                </c:pt>
                <c:pt idx="21">
                  <c:v>1.1000000000000001</c:v>
                </c:pt>
                <c:pt idx="22">
                  <c:v>1</c:v>
                </c:pt>
                <c:pt idx="23">
                  <c:v>1.1000000000000001</c:v>
                </c:pt>
                <c:pt idx="24">
                  <c:v>1.3</c:v>
                </c:pt>
                <c:pt idx="25">
                  <c:v>1.5</c:v>
                </c:pt>
                <c:pt idx="26">
                  <c:v>2</c:v>
                </c:pt>
                <c:pt idx="27">
                  <c:v>2.4</c:v>
                </c:pt>
                <c:pt idx="28">
                  <c:v>2.4</c:v>
                </c:pt>
                <c:pt idx="29">
                  <c:v>2.6</c:v>
                </c:pt>
                <c:pt idx="30">
                  <c:v>2.8</c:v>
                </c:pt>
                <c:pt idx="31">
                  <c:v>3.1</c:v>
                </c:pt>
                <c:pt idx="32">
                  <c:v>3.2</c:v>
                </c:pt>
                <c:pt idx="33">
                  <c:v>3.4</c:v>
                </c:pt>
                <c:pt idx="34">
                  <c:v>4.0999999999999996</c:v>
                </c:pt>
                <c:pt idx="35">
                  <c:v>4.8</c:v>
                </c:pt>
                <c:pt idx="36">
                  <c:v>5.5</c:v>
                </c:pt>
                <c:pt idx="37">
                  <c:v>6.2</c:v>
                </c:pt>
                <c:pt idx="38">
                  <c:v>6.6</c:v>
                </c:pt>
                <c:pt idx="39">
                  <c:v>6.6</c:v>
                </c:pt>
                <c:pt idx="40">
                  <c:v>7.4</c:v>
                </c:pt>
                <c:pt idx="41">
                  <c:v>8</c:v>
                </c:pt>
                <c:pt idx="42">
                  <c:v>8.4</c:v>
                </c:pt>
                <c:pt idx="43">
                  <c:v>8.8000000000000007</c:v>
                </c:pt>
                <c:pt idx="44">
                  <c:v>9</c:v>
                </c:pt>
                <c:pt idx="45">
                  <c:v>8.9</c:v>
                </c:pt>
                <c:pt idx="46">
                  <c:v>8.6</c:v>
                </c:pt>
                <c:pt idx="47">
                  <c:v>8.1999999999999993</c:v>
                </c:pt>
                <c:pt idx="48">
                  <c:v>7.7</c:v>
                </c:pt>
                <c:pt idx="49">
                  <c:v>7.5</c:v>
                </c:pt>
                <c:pt idx="50">
                  <c:v>7.4</c:v>
                </c:pt>
                <c:pt idx="51">
                  <c:v>7.6</c:v>
                </c:pt>
                <c:pt idx="52">
                  <c:v>6.9</c:v>
                </c:pt>
                <c:pt idx="53">
                  <c:v>6.3</c:v>
                </c:pt>
                <c:pt idx="54">
                  <c:v>5.9</c:v>
                </c:pt>
                <c:pt idx="55">
                  <c:v>5.3</c:v>
                </c:pt>
                <c:pt idx="56">
                  <c:v>4.9000000000000004</c:v>
                </c:pt>
                <c:pt idx="57">
                  <c:v>4.8</c:v>
                </c:pt>
                <c:pt idx="58">
                  <c:v>4.8</c:v>
                </c:pt>
              </c:numCache>
            </c:numRef>
          </c:val>
          <c:smooth val="0"/>
          <c:extLst>
            <c:ext xmlns:c16="http://schemas.microsoft.com/office/drawing/2014/chart" uri="{C3380CC4-5D6E-409C-BE32-E72D297353CC}">
              <c16:uniqueId val="{0000000B-A658-41F5-A618-4973929511FE}"/>
            </c:ext>
          </c:extLst>
        </c:ser>
        <c:ser>
          <c:idx val="2"/>
          <c:order val="2"/>
          <c:tx>
            <c:strRef>
              <c:f>Sheet1!$D$1</c:f>
              <c:strCache>
                <c:ptCount val="1"/>
                <c:pt idx="0">
                  <c:v>총지수</c:v>
                </c:pt>
              </c:strCache>
            </c:strRef>
          </c:tx>
          <c:spPr>
            <a:ln w="12700" cap="rnd">
              <a:solidFill>
                <a:srgbClr val="97AAF1"/>
              </a:solidFill>
              <a:round/>
            </a:ln>
            <a:effectLst/>
          </c:spPr>
          <c:marker>
            <c:symbol val="none"/>
          </c:marker>
          <c:cat>
            <c:strRef>
              <c:f>Sheet1!$A$2:$A$60</c:f>
              <c:strCache>
                <c:ptCount val="59"/>
                <c:pt idx="0">
                  <c:v>'19.01</c:v>
                </c:pt>
                <c:pt idx="6">
                  <c:v>07</c:v>
                </c:pt>
                <c:pt idx="12">
                  <c:v>'20.01</c:v>
                </c:pt>
                <c:pt idx="18">
                  <c:v>07</c:v>
                </c:pt>
                <c:pt idx="24">
                  <c:v>'21.01</c:v>
                </c:pt>
                <c:pt idx="30">
                  <c:v>07</c:v>
                </c:pt>
                <c:pt idx="36">
                  <c:v>'22.01</c:v>
                </c:pt>
                <c:pt idx="42">
                  <c:v>07</c:v>
                </c:pt>
                <c:pt idx="48">
                  <c:v>'23.01</c:v>
                </c:pt>
                <c:pt idx="54">
                  <c:v>07</c:v>
                </c:pt>
                <c:pt idx="58">
                  <c:v>11</c:v>
                </c:pt>
              </c:strCache>
            </c:strRef>
          </c:cat>
          <c:val>
            <c:numRef>
              <c:f>Sheet1!$D$2:$D$60</c:f>
              <c:numCache>
                <c:formatCode>#,##0.0</c:formatCode>
                <c:ptCount val="59"/>
                <c:pt idx="0">
                  <c:v>0.8</c:v>
                </c:pt>
                <c:pt idx="1">
                  <c:v>0.5</c:v>
                </c:pt>
                <c:pt idx="2">
                  <c:v>0.4</c:v>
                </c:pt>
                <c:pt idx="3">
                  <c:v>0.6</c:v>
                </c:pt>
                <c:pt idx="4">
                  <c:v>0.7</c:v>
                </c:pt>
                <c:pt idx="5">
                  <c:v>0.7</c:v>
                </c:pt>
                <c:pt idx="6">
                  <c:v>0.6</c:v>
                </c:pt>
                <c:pt idx="7">
                  <c:v>0</c:v>
                </c:pt>
                <c:pt idx="8">
                  <c:v>-0.4</c:v>
                </c:pt>
                <c:pt idx="9">
                  <c:v>0</c:v>
                </c:pt>
                <c:pt idx="10">
                  <c:v>0.2</c:v>
                </c:pt>
                <c:pt idx="11">
                  <c:v>0.7</c:v>
                </c:pt>
                <c:pt idx="12">
                  <c:v>1.2</c:v>
                </c:pt>
                <c:pt idx="13">
                  <c:v>0.9</c:v>
                </c:pt>
                <c:pt idx="14">
                  <c:v>0.8</c:v>
                </c:pt>
                <c:pt idx="15">
                  <c:v>0</c:v>
                </c:pt>
                <c:pt idx="16">
                  <c:v>-0.2</c:v>
                </c:pt>
                <c:pt idx="17">
                  <c:v>0.2</c:v>
                </c:pt>
                <c:pt idx="18">
                  <c:v>0.4</c:v>
                </c:pt>
                <c:pt idx="19">
                  <c:v>0.8</c:v>
                </c:pt>
                <c:pt idx="20">
                  <c:v>0.9</c:v>
                </c:pt>
                <c:pt idx="21">
                  <c:v>0.1</c:v>
                </c:pt>
                <c:pt idx="22">
                  <c:v>0.6</c:v>
                </c:pt>
                <c:pt idx="23">
                  <c:v>0.6</c:v>
                </c:pt>
                <c:pt idx="24">
                  <c:v>0.9</c:v>
                </c:pt>
                <c:pt idx="25">
                  <c:v>1.4</c:v>
                </c:pt>
                <c:pt idx="26">
                  <c:v>1.9</c:v>
                </c:pt>
                <c:pt idx="27">
                  <c:v>2.5</c:v>
                </c:pt>
                <c:pt idx="28">
                  <c:v>2.6</c:v>
                </c:pt>
                <c:pt idx="29">
                  <c:v>2.2999999999999998</c:v>
                </c:pt>
                <c:pt idx="30">
                  <c:v>2.6</c:v>
                </c:pt>
                <c:pt idx="31">
                  <c:v>2.6</c:v>
                </c:pt>
                <c:pt idx="32">
                  <c:v>2.4</c:v>
                </c:pt>
                <c:pt idx="33">
                  <c:v>3.2</c:v>
                </c:pt>
                <c:pt idx="34">
                  <c:v>3.8</c:v>
                </c:pt>
                <c:pt idx="35">
                  <c:v>3.7</c:v>
                </c:pt>
                <c:pt idx="36">
                  <c:v>3.6</c:v>
                </c:pt>
                <c:pt idx="37">
                  <c:v>3.7</c:v>
                </c:pt>
                <c:pt idx="38">
                  <c:v>4.0999999999999996</c:v>
                </c:pt>
                <c:pt idx="39">
                  <c:v>4.8</c:v>
                </c:pt>
                <c:pt idx="40">
                  <c:v>5.4</c:v>
                </c:pt>
                <c:pt idx="41">
                  <c:v>6</c:v>
                </c:pt>
                <c:pt idx="42">
                  <c:v>6.3</c:v>
                </c:pt>
                <c:pt idx="43">
                  <c:v>5.7</c:v>
                </c:pt>
                <c:pt idx="44">
                  <c:v>5.6</c:v>
                </c:pt>
                <c:pt idx="45">
                  <c:v>5.7</c:v>
                </c:pt>
                <c:pt idx="46">
                  <c:v>5</c:v>
                </c:pt>
                <c:pt idx="47">
                  <c:v>5</c:v>
                </c:pt>
                <c:pt idx="48">
                  <c:v>5.2</c:v>
                </c:pt>
                <c:pt idx="49">
                  <c:v>4.8</c:v>
                </c:pt>
                <c:pt idx="50">
                  <c:v>4.2</c:v>
                </c:pt>
                <c:pt idx="51">
                  <c:v>3.7</c:v>
                </c:pt>
                <c:pt idx="52">
                  <c:v>3.3</c:v>
                </c:pt>
                <c:pt idx="53">
                  <c:v>2.7</c:v>
                </c:pt>
                <c:pt idx="54">
                  <c:v>2.2999999999999998</c:v>
                </c:pt>
                <c:pt idx="55">
                  <c:v>3.4</c:v>
                </c:pt>
                <c:pt idx="56">
                  <c:v>3.7</c:v>
                </c:pt>
                <c:pt idx="57">
                  <c:v>3.8</c:v>
                </c:pt>
                <c:pt idx="58">
                  <c:v>3.3</c:v>
                </c:pt>
              </c:numCache>
            </c:numRef>
          </c:val>
          <c:smooth val="0"/>
          <c:extLst>
            <c:ext xmlns:c16="http://schemas.microsoft.com/office/drawing/2014/chart" uri="{C3380CC4-5D6E-409C-BE32-E72D297353CC}">
              <c16:uniqueId val="{0000000C-A658-41F5-A618-4973929511FE}"/>
            </c:ext>
          </c:extLst>
        </c:ser>
        <c:dLbls>
          <c:showLegendKey val="0"/>
          <c:showVal val="0"/>
          <c:showCatName val="0"/>
          <c:showSerName val="0"/>
          <c:showPercent val="0"/>
          <c:showBubbleSize val="0"/>
        </c:dLbls>
        <c:smooth val="0"/>
        <c:axId val="2108249407"/>
        <c:axId val="879892735"/>
      </c:lineChart>
      <c:catAx>
        <c:axId val="2108249407"/>
        <c:scaling>
          <c:orientation val="minMax"/>
        </c:scaling>
        <c:delete val="0"/>
        <c:axPos val="b"/>
        <c:numFmt formatCode="General" sourceLinked="1"/>
        <c:majorTickMark val="none"/>
        <c:minorTickMark val="none"/>
        <c:tickLblPos val="low"/>
        <c:spPr>
          <a:noFill/>
          <a:ln w="3175" cap="flat" cmpd="sng" algn="ctr">
            <a:solidFill>
              <a:schemeClr val="bg1">
                <a:lumMod val="75000"/>
              </a:schemeClr>
            </a:solidFill>
            <a:round/>
          </a:ln>
          <a:effectLst/>
        </c:spPr>
        <c:txPr>
          <a:bodyPr rot="-60000000" spcFirstLastPara="1" vertOverflow="ellipsis" vert="horz" wrap="square" anchor="ctr" anchorCtr="1"/>
          <a:lstStyle/>
          <a:p>
            <a:pPr algn="ctr">
              <a:defRPr lang="en-US" altLang="ko-KR" sz="600" b="0" i="0" u="none" strike="noStrike" kern="1200" spc="20" baseline="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879892735"/>
        <c:crosses val="autoZero"/>
        <c:auto val="1"/>
        <c:lblAlgn val="ctr"/>
        <c:lblOffset val="100"/>
        <c:noMultiLvlLbl val="0"/>
      </c:catAx>
      <c:valAx>
        <c:axId val="879892735"/>
        <c:scaling>
          <c:orientation val="minMax"/>
          <c:min val="-3"/>
        </c:scaling>
        <c:delete val="0"/>
        <c:axPos val="l"/>
        <c:numFmt formatCode="#,##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lang="en-US" altLang="ko-KR" sz="600" b="0" i="0" u="none" strike="noStrike" kern="120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2108249407"/>
        <c:crosses val="autoZero"/>
        <c:crossBetween val="between"/>
        <c:majorUnit val="3"/>
      </c:valAx>
      <c:spPr>
        <a:noFill/>
        <a:ln>
          <a:noFill/>
        </a:ln>
        <a:effectLst/>
      </c:spPr>
    </c:plotArea>
    <c:legend>
      <c:legendPos val="t"/>
      <c:layout>
        <c:manualLayout>
          <c:xMode val="edge"/>
          <c:yMode val="edge"/>
          <c:x val="0.25163319492483249"/>
          <c:y val="2.1429396452637986E-2"/>
          <c:w val="0.73837747129505649"/>
          <c:h val="0.12988888888888889"/>
        </c:manualLayout>
      </c:layout>
      <c:overlay val="0"/>
      <c:spPr>
        <a:noFill/>
        <a:ln>
          <a:noFill/>
        </a:ln>
        <a:effectLst/>
      </c:spPr>
      <c:txPr>
        <a:bodyPr rot="0" spcFirstLastPara="1" vertOverflow="ellipsis" vert="horz" wrap="square" anchor="ctr" anchorCtr="1"/>
        <a:lstStyle/>
        <a:p>
          <a:pPr algn="ctr">
            <a:defRPr lang="en-US" altLang="ko-KR" sz="700" b="0" i="0" u="none" strike="noStrike" kern="1200" spc="0" baseline="0">
              <a:ln>
                <a:solidFill>
                  <a:schemeClr val="bg1">
                    <a:lumMod val="65000"/>
                    <a:alpha val="0"/>
                  </a:schemeClr>
                </a:solidFill>
              </a:ln>
              <a:solidFill>
                <a:srgbClr val="262626"/>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136525567114206E-2"/>
          <c:y val="0.16318370616828634"/>
          <c:w val="0.87916993246780706"/>
          <c:h val="0.58128331246323672"/>
        </c:manualLayout>
      </c:layout>
      <c:lineChart>
        <c:grouping val="standard"/>
        <c:varyColors val="0"/>
        <c:ser>
          <c:idx val="0"/>
          <c:order val="0"/>
          <c:tx>
            <c:strRef>
              <c:f>Sheet1!$B$1</c:f>
              <c:strCache>
                <c:ptCount val="1"/>
                <c:pt idx="0">
                  <c:v>식음료 온라인 거래액 YoY</c:v>
                </c:pt>
              </c:strCache>
            </c:strRef>
          </c:tx>
          <c:spPr>
            <a:ln w="12700" cap="flat">
              <a:solidFill>
                <a:schemeClr val="accent1"/>
              </a:solidFill>
              <a:bevel/>
            </a:ln>
            <a:effectLst/>
          </c:spPr>
          <c:marker>
            <c:symbol val="none"/>
          </c:marker>
          <c:dPt>
            <c:idx val="0"/>
            <c:marker>
              <c:symbol val="none"/>
            </c:marker>
            <c:bubble3D val="0"/>
            <c:extLst>
              <c:ext xmlns:c16="http://schemas.microsoft.com/office/drawing/2014/chart" uri="{C3380CC4-5D6E-409C-BE32-E72D297353CC}">
                <c16:uniqueId val="{00000000-25F9-4152-AE64-78063B71CDC3}"/>
              </c:ext>
            </c:extLst>
          </c:dPt>
          <c:dPt>
            <c:idx val="7"/>
            <c:marker>
              <c:symbol val="none"/>
            </c:marker>
            <c:bubble3D val="0"/>
            <c:extLst>
              <c:ext xmlns:c16="http://schemas.microsoft.com/office/drawing/2014/chart" uri="{C3380CC4-5D6E-409C-BE32-E72D297353CC}">
                <c16:uniqueId val="{00000001-25F9-4152-AE64-78063B71CDC3}"/>
              </c:ext>
            </c:extLst>
          </c:dPt>
          <c:dPt>
            <c:idx val="14"/>
            <c:marker>
              <c:symbol val="none"/>
            </c:marker>
            <c:bubble3D val="0"/>
            <c:extLst>
              <c:ext xmlns:c16="http://schemas.microsoft.com/office/drawing/2014/chart" uri="{C3380CC4-5D6E-409C-BE32-E72D297353CC}">
                <c16:uniqueId val="{00000002-25F9-4152-AE64-78063B71CDC3}"/>
              </c:ext>
            </c:extLst>
          </c:dPt>
          <c:dPt>
            <c:idx val="18"/>
            <c:marker>
              <c:symbol val="circle"/>
              <c:size val="4"/>
              <c:spPr>
                <a:solidFill>
                  <a:schemeClr val="bg1"/>
                </a:solidFill>
                <a:ln w="6350">
                  <a:solidFill>
                    <a:schemeClr val="accent1"/>
                  </a:solidFill>
                </a:ln>
                <a:effectLst/>
              </c:spPr>
            </c:marker>
            <c:bubble3D val="0"/>
            <c:extLst>
              <c:ext xmlns:c16="http://schemas.microsoft.com/office/drawing/2014/chart" uri="{C3380CC4-5D6E-409C-BE32-E72D297353CC}">
                <c16:uniqueId val="{00000003-25F9-4152-AE64-78063B71CDC3}"/>
              </c:ext>
            </c:extLst>
          </c:dPt>
          <c:dLbls>
            <c:dLbl>
              <c:idx val="18"/>
              <c:layout>
                <c:manualLayout>
                  <c:x val="-4.9983638743455495E-3"/>
                  <c:y val="-7.992753806236489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5F9-4152-AE64-78063B71CDC3}"/>
                </c:ext>
              </c:extLst>
            </c:dLbl>
            <c:spPr>
              <a:noFill/>
              <a:ln>
                <a:noFill/>
              </a:ln>
              <a:effectLst/>
            </c:spPr>
            <c:txPr>
              <a:bodyPr rot="0" spcFirstLastPara="1" vertOverflow="ellipsis" vert="horz" wrap="square" lIns="38100" tIns="19050" rIns="38100" bIns="19050" anchor="ctr" anchorCtr="0">
                <a:spAutoFit/>
              </a:bodyPr>
              <a:lstStyle/>
              <a:p>
                <a:pPr algn="ctr" rtl="0">
                  <a:defRPr lang="en-US" altLang="ko-KR" sz="800" b="1" i="0" u="none" strike="noStrike" kern="0" baseline="0">
                    <a:ln>
                      <a:solidFill>
                        <a:srgbClr val="1871C6">
                          <a:alpha val="0"/>
                        </a:srgb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'19.1Q</c:v>
                </c:pt>
                <c:pt idx="2">
                  <c:v>3Q</c:v>
                </c:pt>
                <c:pt idx="4">
                  <c:v>'20.1Q</c:v>
                </c:pt>
                <c:pt idx="6">
                  <c:v>3Q</c:v>
                </c:pt>
                <c:pt idx="8">
                  <c:v>'21.1Q</c:v>
                </c:pt>
                <c:pt idx="10">
                  <c:v>3Q</c:v>
                </c:pt>
                <c:pt idx="12">
                  <c:v>'22.1Q</c:v>
                </c:pt>
                <c:pt idx="14">
                  <c:v>3Q</c:v>
                </c:pt>
                <c:pt idx="16">
                  <c:v>'23.1Q</c:v>
                </c:pt>
                <c:pt idx="18">
                  <c:v>3Q</c:v>
                </c:pt>
              </c:strCache>
            </c:strRef>
          </c:cat>
          <c:val>
            <c:numRef>
              <c:f>Sheet1!$B$2:$B$20</c:f>
              <c:numCache>
                <c:formatCode>_-* #,##0.0_-;\-* #,##0.0_-;_-* "-"_-;_-@_-</c:formatCode>
                <c:ptCount val="19"/>
                <c:pt idx="0">
                  <c:v>23.076026108668696</c:v>
                </c:pt>
                <c:pt idx="1">
                  <c:v>29.801605593855424</c:v>
                </c:pt>
                <c:pt idx="2">
                  <c:v>27.660136809335224</c:v>
                </c:pt>
                <c:pt idx="3">
                  <c:v>30.542219261764263</c:v>
                </c:pt>
                <c:pt idx="4">
                  <c:v>45.883144030245944</c:v>
                </c:pt>
                <c:pt idx="5">
                  <c:v>38.009309405579572</c:v>
                </c:pt>
                <c:pt idx="6">
                  <c:v>49.36480698466795</c:v>
                </c:pt>
                <c:pt idx="7">
                  <c:v>50.919937573990239</c:v>
                </c:pt>
                <c:pt idx="8">
                  <c:v>31.926694156386503</c:v>
                </c:pt>
                <c:pt idx="9">
                  <c:v>31.82093566373042</c:v>
                </c:pt>
                <c:pt idx="10">
                  <c:v>20.995073869740764</c:v>
                </c:pt>
                <c:pt idx="11">
                  <c:v>15.389656859919107</c:v>
                </c:pt>
                <c:pt idx="12">
                  <c:v>17.790344072821696</c:v>
                </c:pt>
                <c:pt idx="13">
                  <c:v>16.885088631277824</c:v>
                </c:pt>
                <c:pt idx="14">
                  <c:v>14.572989480587081</c:v>
                </c:pt>
                <c:pt idx="15">
                  <c:v>13.131364356186948</c:v>
                </c:pt>
                <c:pt idx="16">
                  <c:v>7.5833237375305425</c:v>
                </c:pt>
                <c:pt idx="17">
                  <c:v>12.695256103029859</c:v>
                </c:pt>
                <c:pt idx="18">
                  <c:v>15.546829942012783</c:v>
                </c:pt>
              </c:numCache>
            </c:numRef>
          </c:val>
          <c:smooth val="0"/>
          <c:extLst>
            <c:ext xmlns:c16="http://schemas.microsoft.com/office/drawing/2014/chart" uri="{C3380CC4-5D6E-409C-BE32-E72D297353CC}">
              <c16:uniqueId val="{00000004-25F9-4152-AE64-78063B71CDC3}"/>
            </c:ext>
          </c:extLst>
        </c:ser>
        <c:ser>
          <c:idx val="1"/>
          <c:order val="1"/>
          <c:tx>
            <c:strRef>
              <c:f>Sheet1!$C$1</c:f>
              <c:strCache>
                <c:ptCount val="1"/>
                <c:pt idx="0">
                  <c:v>음식서비스 온라인 거래액 YoY</c:v>
                </c:pt>
              </c:strCache>
            </c:strRef>
          </c:tx>
          <c:spPr>
            <a:ln w="12700" cap="flat">
              <a:solidFill>
                <a:schemeClr val="tx2"/>
              </a:solidFill>
              <a:bevel/>
            </a:ln>
            <a:effectLst/>
          </c:spPr>
          <c:marker>
            <c:symbol val="none"/>
          </c:marker>
          <c:dPt>
            <c:idx val="0"/>
            <c:marker>
              <c:symbol val="none"/>
            </c:marker>
            <c:bubble3D val="0"/>
            <c:extLst>
              <c:ext xmlns:c16="http://schemas.microsoft.com/office/drawing/2014/chart" uri="{C3380CC4-5D6E-409C-BE32-E72D297353CC}">
                <c16:uniqueId val="{00000005-25F9-4152-AE64-78063B71CDC3}"/>
              </c:ext>
            </c:extLst>
          </c:dPt>
          <c:dPt>
            <c:idx val="7"/>
            <c:marker>
              <c:symbol val="none"/>
            </c:marker>
            <c:bubble3D val="0"/>
            <c:extLst>
              <c:ext xmlns:c16="http://schemas.microsoft.com/office/drawing/2014/chart" uri="{C3380CC4-5D6E-409C-BE32-E72D297353CC}">
                <c16:uniqueId val="{00000006-25F9-4152-AE64-78063B71CDC3}"/>
              </c:ext>
            </c:extLst>
          </c:dPt>
          <c:dPt>
            <c:idx val="14"/>
            <c:marker>
              <c:symbol val="none"/>
            </c:marker>
            <c:bubble3D val="0"/>
            <c:extLst>
              <c:ext xmlns:c16="http://schemas.microsoft.com/office/drawing/2014/chart" uri="{C3380CC4-5D6E-409C-BE32-E72D297353CC}">
                <c16:uniqueId val="{00000007-25F9-4152-AE64-78063B71CDC3}"/>
              </c:ext>
            </c:extLst>
          </c:dPt>
          <c:dPt>
            <c:idx val="16"/>
            <c:marker>
              <c:symbol val="circle"/>
              <c:size val="4"/>
              <c:spPr>
                <a:solidFill>
                  <a:schemeClr val="bg1"/>
                </a:solidFill>
                <a:ln w="6350">
                  <a:solidFill>
                    <a:schemeClr val="tx2"/>
                  </a:solidFill>
                </a:ln>
                <a:effectLst/>
              </c:spPr>
            </c:marker>
            <c:bubble3D val="0"/>
            <c:extLst>
              <c:ext xmlns:c16="http://schemas.microsoft.com/office/drawing/2014/chart" uri="{C3380CC4-5D6E-409C-BE32-E72D297353CC}">
                <c16:uniqueId val="{00000008-25F9-4152-AE64-78063B71CDC3}"/>
              </c:ext>
            </c:extLst>
          </c:dPt>
          <c:dPt>
            <c:idx val="18"/>
            <c:marker>
              <c:symbol val="circle"/>
              <c:size val="4"/>
              <c:spPr>
                <a:solidFill>
                  <a:schemeClr val="bg1"/>
                </a:solidFill>
                <a:ln w="6350">
                  <a:solidFill>
                    <a:schemeClr val="tx2"/>
                  </a:solidFill>
                </a:ln>
                <a:effectLst/>
              </c:spPr>
            </c:marker>
            <c:bubble3D val="0"/>
            <c:extLst>
              <c:ext xmlns:c16="http://schemas.microsoft.com/office/drawing/2014/chart" uri="{C3380CC4-5D6E-409C-BE32-E72D297353CC}">
                <c16:uniqueId val="{00000009-25F9-4152-AE64-78063B71CDC3}"/>
              </c:ext>
            </c:extLst>
          </c:dPt>
          <c:dLbls>
            <c:dLbl>
              <c:idx val="16"/>
              <c:layout>
                <c:manualLayout>
                  <c:x val="-8.8593620832185277E-2"/>
                  <c:y val="7.07615359909926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5F9-4152-AE64-78063B71CDC3}"/>
                </c:ext>
              </c:extLst>
            </c:dLbl>
            <c:dLbl>
              <c:idx val="18"/>
              <c:layout>
                <c:manualLayout>
                  <c:x val="-1.7096651970239837E-2"/>
                  <c:y val="7.992753806236481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5F9-4152-AE64-78063B71CDC3}"/>
                </c:ext>
              </c:extLst>
            </c:dLbl>
            <c:spPr>
              <a:noFill/>
              <a:ln>
                <a:noFill/>
              </a:ln>
              <a:effectLst/>
            </c:spPr>
            <c:txPr>
              <a:bodyPr rot="0" spcFirstLastPara="1" vertOverflow="ellipsis" vert="horz" wrap="square" lIns="38100" tIns="19050" rIns="38100" bIns="19050" anchor="ctr" anchorCtr="0">
                <a:spAutoFit/>
              </a:bodyPr>
              <a:lstStyle/>
              <a:p>
                <a:pPr algn="ctr" rtl="0">
                  <a:defRPr lang="en-US" altLang="ko-KR" sz="800" b="1" i="0" u="none" strike="noStrike" kern="0" baseline="0">
                    <a:ln>
                      <a:solidFill>
                        <a:srgbClr val="1871C6">
                          <a:alpha val="0"/>
                        </a:srgbClr>
                      </a:solidFill>
                    </a:ln>
                    <a:solidFill>
                      <a:schemeClr val="tx2"/>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'19.1Q</c:v>
                </c:pt>
                <c:pt idx="2">
                  <c:v>3Q</c:v>
                </c:pt>
                <c:pt idx="4">
                  <c:v>'20.1Q</c:v>
                </c:pt>
                <c:pt idx="6">
                  <c:v>3Q</c:v>
                </c:pt>
                <c:pt idx="8">
                  <c:v>'21.1Q</c:v>
                </c:pt>
                <c:pt idx="10">
                  <c:v>3Q</c:v>
                </c:pt>
                <c:pt idx="12">
                  <c:v>'22.1Q</c:v>
                </c:pt>
                <c:pt idx="14">
                  <c:v>3Q</c:v>
                </c:pt>
                <c:pt idx="16">
                  <c:v>'23.1Q</c:v>
                </c:pt>
                <c:pt idx="18">
                  <c:v>3Q</c:v>
                </c:pt>
              </c:strCache>
            </c:strRef>
          </c:cat>
          <c:val>
            <c:numRef>
              <c:f>Sheet1!$C$2:$C$20</c:f>
              <c:numCache>
                <c:formatCode>_-* #,##0.0_-;\-* #,##0.0_-;_-* "-"_-;_-@_-</c:formatCode>
                <c:ptCount val="19"/>
                <c:pt idx="0">
                  <c:v>86.884026067646218</c:v>
                </c:pt>
                <c:pt idx="1">
                  <c:v>88.563202453945721</c:v>
                </c:pt>
                <c:pt idx="2">
                  <c:v>83.464951851958972</c:v>
                </c:pt>
                <c:pt idx="3">
                  <c:v>82.558703487675118</c:v>
                </c:pt>
                <c:pt idx="4">
                  <c:v>78.68540697045276</c:v>
                </c:pt>
                <c:pt idx="5">
                  <c:v>74.171107217748883</c:v>
                </c:pt>
                <c:pt idx="6">
                  <c:v>79.191229508322778</c:v>
                </c:pt>
                <c:pt idx="7">
                  <c:v>79.609525234925854</c:v>
                </c:pt>
                <c:pt idx="8">
                  <c:v>71.149194342898596</c:v>
                </c:pt>
                <c:pt idx="9">
                  <c:v>62.04154324013507</c:v>
                </c:pt>
                <c:pt idx="10">
                  <c:v>52.453991876710006</c:v>
                </c:pt>
                <c:pt idx="11">
                  <c:v>28.614697195721224</c:v>
                </c:pt>
                <c:pt idx="12">
                  <c:v>20.787475135540827</c:v>
                </c:pt>
                <c:pt idx="13">
                  <c:v>2.4362076382774274</c:v>
                </c:pt>
                <c:pt idx="14">
                  <c:v>-7.4440883731712013</c:v>
                </c:pt>
                <c:pt idx="15">
                  <c:v>-6.0039808937877099</c:v>
                </c:pt>
                <c:pt idx="16">
                  <c:v>-10.710240891238714</c:v>
                </c:pt>
                <c:pt idx="17">
                  <c:v>0.76544361582658882</c:v>
                </c:pt>
                <c:pt idx="18">
                  <c:v>4.3561659000526758</c:v>
                </c:pt>
              </c:numCache>
            </c:numRef>
          </c:val>
          <c:smooth val="0"/>
          <c:extLst>
            <c:ext xmlns:c16="http://schemas.microsoft.com/office/drawing/2014/chart" uri="{C3380CC4-5D6E-409C-BE32-E72D297353CC}">
              <c16:uniqueId val="{0000000A-25F9-4152-AE64-78063B71CDC3}"/>
            </c:ext>
          </c:extLst>
        </c:ser>
        <c:dLbls>
          <c:showLegendKey val="0"/>
          <c:showVal val="0"/>
          <c:showCatName val="0"/>
          <c:showSerName val="0"/>
          <c:showPercent val="0"/>
          <c:showBubbleSize val="0"/>
        </c:dLbls>
        <c:smooth val="0"/>
        <c:axId val="2108249407"/>
        <c:axId val="879892735"/>
      </c:lineChart>
      <c:catAx>
        <c:axId val="2108249407"/>
        <c:scaling>
          <c:orientation val="minMax"/>
        </c:scaling>
        <c:delete val="0"/>
        <c:axPos val="b"/>
        <c:numFmt formatCode="General" sourceLinked="1"/>
        <c:majorTickMark val="none"/>
        <c:minorTickMark val="none"/>
        <c:tickLblPos val="low"/>
        <c:spPr>
          <a:noFill/>
          <a:ln w="3175" cap="flat" cmpd="sng" algn="ctr">
            <a:solidFill>
              <a:schemeClr val="bg1">
                <a:lumMod val="75000"/>
              </a:schemeClr>
            </a:solidFill>
            <a:round/>
          </a:ln>
          <a:effectLst/>
        </c:spPr>
        <c:txPr>
          <a:bodyPr rot="-60000000" spcFirstLastPara="1" vertOverflow="ellipsis" vert="horz" wrap="square" anchor="ctr" anchorCtr="1"/>
          <a:lstStyle/>
          <a:p>
            <a:pPr algn="ctr">
              <a:defRPr lang="en-US" altLang="ko-KR" sz="650" b="0" i="0" u="none" strike="noStrike" kern="1200" spc="20" baseline="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879892735"/>
        <c:crosses val="autoZero"/>
        <c:auto val="1"/>
        <c:lblAlgn val="ctr"/>
        <c:lblOffset val="100"/>
        <c:noMultiLvlLbl val="0"/>
      </c:catAx>
      <c:valAx>
        <c:axId val="879892735"/>
        <c:scaling>
          <c:orientation val="minMax"/>
          <c:max val="100"/>
          <c:min val="-25"/>
        </c:scaling>
        <c:delete val="0"/>
        <c:axPos val="l"/>
        <c:numFmt formatCode="#,##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lang="ko-KR" altLang="en-US" sz="600" b="0" i="0" u="none" strike="noStrike" kern="120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2108249407"/>
        <c:crosses val="autoZero"/>
        <c:crossBetween val="between"/>
        <c:majorUnit val="25"/>
      </c:valAx>
      <c:spPr>
        <a:noFill/>
        <a:ln>
          <a:noFill/>
        </a:ln>
        <a:effectLst/>
      </c:spPr>
    </c:plotArea>
    <c:legend>
      <c:legendPos val="t"/>
      <c:layout>
        <c:manualLayout>
          <c:xMode val="edge"/>
          <c:yMode val="edge"/>
          <c:x val="0.10605093136451035"/>
          <c:y val="0"/>
          <c:w val="0.8358294387773112"/>
          <c:h val="0.16233021247432716"/>
        </c:manualLayout>
      </c:layout>
      <c:overlay val="0"/>
      <c:spPr>
        <a:noFill/>
        <a:ln>
          <a:noFill/>
        </a:ln>
        <a:effectLst/>
      </c:spPr>
      <c:txPr>
        <a:bodyPr rot="0" spcFirstLastPara="1" vertOverflow="ellipsis" vert="horz" wrap="square" anchor="ctr" anchorCtr="1"/>
        <a:lstStyle/>
        <a:p>
          <a:pPr algn="ctr">
            <a:defRPr lang="ko-KR" altLang="en-US" sz="700" b="0" i="0" u="none" strike="noStrike" kern="1200" spc="0" baseline="0">
              <a:ln>
                <a:solidFill>
                  <a:schemeClr val="bg1">
                    <a:lumMod val="65000"/>
                    <a:alpha val="0"/>
                  </a:schemeClr>
                </a:solidFill>
              </a:ln>
              <a:solidFill>
                <a:srgbClr val="262626"/>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89996872443614"/>
          <c:y val="0.24024434340859649"/>
          <c:w val="0.84678981165838019"/>
          <c:h val="0.59444373640313697"/>
        </c:manualLayout>
      </c:layout>
      <c:lineChart>
        <c:grouping val="standard"/>
        <c:varyColors val="0"/>
        <c:ser>
          <c:idx val="0"/>
          <c:order val="0"/>
          <c:tx>
            <c:strRef>
              <c:f>Sheet1!$B$1</c:f>
              <c:strCache>
                <c:ptCount val="1"/>
                <c:pt idx="0">
                  <c:v>가계 최종소비지출</c:v>
                </c:pt>
              </c:strCache>
            </c:strRef>
          </c:tx>
          <c:spPr>
            <a:ln w="12700" cap="sq">
              <a:solidFill>
                <a:srgbClr val="A5B6F3"/>
              </a:solidFill>
              <a:bevel/>
            </a:ln>
            <a:effectLst/>
          </c:spPr>
          <c:marker>
            <c:symbol val="none"/>
          </c:marker>
          <c:dPt>
            <c:idx val="6"/>
            <c:marker>
              <c:symbol val="none"/>
            </c:marker>
            <c:bubble3D val="0"/>
            <c:extLst>
              <c:ext xmlns:c16="http://schemas.microsoft.com/office/drawing/2014/chart" uri="{C3380CC4-5D6E-409C-BE32-E72D297353CC}">
                <c16:uniqueId val="{00000000-6677-47A3-A2ED-4AE6A2E52E7A}"/>
              </c:ext>
            </c:extLst>
          </c:dPt>
          <c:dPt>
            <c:idx val="13"/>
            <c:marker>
              <c:symbol val="none"/>
            </c:marker>
            <c:bubble3D val="0"/>
            <c:extLst>
              <c:ext xmlns:c16="http://schemas.microsoft.com/office/drawing/2014/chart" uri="{C3380CC4-5D6E-409C-BE32-E72D297353CC}">
                <c16:uniqueId val="{00000001-6677-47A3-A2ED-4AE6A2E52E7A}"/>
              </c:ext>
            </c:extLst>
          </c:dPt>
          <c:dPt>
            <c:idx val="14"/>
            <c:marker>
              <c:symbol val="none"/>
            </c:marker>
            <c:bubble3D val="0"/>
            <c:extLst>
              <c:ext xmlns:c16="http://schemas.microsoft.com/office/drawing/2014/chart" uri="{C3380CC4-5D6E-409C-BE32-E72D297353CC}">
                <c16:uniqueId val="{00000002-6677-47A3-A2ED-4AE6A2E52E7A}"/>
              </c:ext>
            </c:extLst>
          </c:dPt>
          <c:cat>
            <c:strRef>
              <c:f>Sheet1!$A$6:$A$24</c:f>
              <c:strCache>
                <c:ptCount val="19"/>
                <c:pt idx="0">
                  <c:v>'19.1Q</c:v>
                </c:pt>
                <c:pt idx="4">
                  <c:v>'20.1Q</c:v>
                </c:pt>
                <c:pt idx="8">
                  <c:v>'21.1Q</c:v>
                </c:pt>
                <c:pt idx="12">
                  <c:v>'22.1Q</c:v>
                </c:pt>
                <c:pt idx="16">
                  <c:v>'23.1Q</c:v>
                </c:pt>
                <c:pt idx="18">
                  <c:v>3Q</c:v>
                </c:pt>
              </c:strCache>
            </c:strRef>
          </c:cat>
          <c:val>
            <c:numRef>
              <c:f>Sheet1!$B$6:$B$24</c:f>
              <c:numCache>
                <c:formatCode>General</c:formatCode>
                <c:ptCount val="19"/>
                <c:pt idx="0">
                  <c:v>1.8</c:v>
                </c:pt>
                <c:pt idx="1">
                  <c:v>2.2000000000000002</c:v>
                </c:pt>
                <c:pt idx="2">
                  <c:v>2.2000000000000002</c:v>
                </c:pt>
                <c:pt idx="3">
                  <c:v>2.4</c:v>
                </c:pt>
                <c:pt idx="4">
                  <c:v>-4.7</c:v>
                </c:pt>
                <c:pt idx="5">
                  <c:v>-3.7</c:v>
                </c:pt>
                <c:pt idx="6">
                  <c:v>-4.0999999999999996</c:v>
                </c:pt>
                <c:pt idx="7">
                  <c:v>-6.3</c:v>
                </c:pt>
                <c:pt idx="8">
                  <c:v>1.3</c:v>
                </c:pt>
                <c:pt idx="9">
                  <c:v>3.7</c:v>
                </c:pt>
                <c:pt idx="10">
                  <c:v>3.3</c:v>
                </c:pt>
                <c:pt idx="11">
                  <c:v>6.2</c:v>
                </c:pt>
                <c:pt idx="12">
                  <c:v>3.9</c:v>
                </c:pt>
                <c:pt idx="13">
                  <c:v>4.0999999999999996</c:v>
                </c:pt>
                <c:pt idx="14">
                  <c:v>5.3</c:v>
                </c:pt>
                <c:pt idx="15">
                  <c:v>3.3</c:v>
                </c:pt>
                <c:pt idx="16">
                  <c:v>4.5999999999999996</c:v>
                </c:pt>
                <c:pt idx="17">
                  <c:v>1.4</c:v>
                </c:pt>
                <c:pt idx="18" formatCode="0.0_ ">
                  <c:v>0</c:v>
                </c:pt>
              </c:numCache>
            </c:numRef>
          </c:val>
          <c:smooth val="0"/>
          <c:extLst>
            <c:ext xmlns:c16="http://schemas.microsoft.com/office/drawing/2014/chart" uri="{C3380CC4-5D6E-409C-BE32-E72D297353CC}">
              <c16:uniqueId val="{00000003-6677-47A3-A2ED-4AE6A2E52E7A}"/>
            </c:ext>
          </c:extLst>
        </c:ser>
        <c:ser>
          <c:idx val="1"/>
          <c:order val="1"/>
          <c:tx>
            <c:strRef>
              <c:f>Sheet1!$C$1</c:f>
              <c:strCache>
                <c:ptCount val="1"/>
                <c:pt idx="0">
                  <c:v>식료품 및 비주류 음료</c:v>
                </c:pt>
              </c:strCache>
            </c:strRef>
          </c:tx>
          <c:spPr>
            <a:ln w="12700" cap="sq">
              <a:solidFill>
                <a:schemeClr val="accent1"/>
              </a:solidFill>
              <a:bevel/>
            </a:ln>
            <a:effectLst/>
          </c:spPr>
          <c:marker>
            <c:symbol val="none"/>
          </c:marker>
          <c:dPt>
            <c:idx val="6"/>
            <c:marker>
              <c:symbol val="none"/>
            </c:marker>
            <c:bubble3D val="0"/>
            <c:extLst>
              <c:ext xmlns:c16="http://schemas.microsoft.com/office/drawing/2014/chart" uri="{C3380CC4-5D6E-409C-BE32-E72D297353CC}">
                <c16:uniqueId val="{00000004-6677-47A3-A2ED-4AE6A2E52E7A}"/>
              </c:ext>
            </c:extLst>
          </c:dPt>
          <c:dPt>
            <c:idx val="13"/>
            <c:marker>
              <c:symbol val="none"/>
            </c:marker>
            <c:bubble3D val="0"/>
            <c:extLst>
              <c:ext xmlns:c16="http://schemas.microsoft.com/office/drawing/2014/chart" uri="{C3380CC4-5D6E-409C-BE32-E72D297353CC}">
                <c16:uniqueId val="{00000005-6677-47A3-A2ED-4AE6A2E52E7A}"/>
              </c:ext>
            </c:extLst>
          </c:dPt>
          <c:dPt>
            <c:idx val="14"/>
            <c:marker>
              <c:symbol val="none"/>
            </c:marker>
            <c:bubble3D val="0"/>
            <c:extLst>
              <c:ext xmlns:c16="http://schemas.microsoft.com/office/drawing/2014/chart" uri="{C3380CC4-5D6E-409C-BE32-E72D297353CC}">
                <c16:uniqueId val="{00000006-6677-47A3-A2ED-4AE6A2E52E7A}"/>
              </c:ext>
            </c:extLst>
          </c:dPt>
          <c:dPt>
            <c:idx val="18"/>
            <c:marker>
              <c:symbol val="circle"/>
              <c:size val="3"/>
              <c:spPr>
                <a:solidFill>
                  <a:schemeClr val="bg1"/>
                </a:solidFill>
                <a:ln w="6350">
                  <a:solidFill>
                    <a:schemeClr val="accent1"/>
                  </a:solidFill>
                </a:ln>
                <a:effectLst/>
              </c:spPr>
            </c:marker>
            <c:bubble3D val="0"/>
            <c:extLst>
              <c:ext xmlns:c16="http://schemas.microsoft.com/office/drawing/2014/chart" uri="{C3380CC4-5D6E-409C-BE32-E72D297353CC}">
                <c16:uniqueId val="{00000007-6677-47A3-A2ED-4AE6A2E52E7A}"/>
              </c:ext>
            </c:extLst>
          </c:dPt>
          <c:dLbls>
            <c:dLbl>
              <c:idx val="18"/>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677-47A3-A2ED-4AE6A2E52E7A}"/>
                </c:ext>
              </c:extLst>
            </c:dLbl>
            <c:spPr>
              <a:noFill/>
              <a:ln>
                <a:noFill/>
              </a:ln>
              <a:effectLst/>
            </c:spPr>
            <c:txPr>
              <a:bodyPr rot="0" spcFirstLastPara="1" vertOverflow="ellipsis" vert="horz" wrap="square" lIns="38100" tIns="19050" rIns="38100" bIns="19050" anchor="ctr" anchorCtr="0">
                <a:spAutoFit/>
              </a:bodyPr>
              <a:lstStyle/>
              <a:p>
                <a:pPr algn="ctr" rtl="0">
                  <a:defRPr lang="en-US" altLang="ko-KR" sz="800" b="1" i="0" u="none" strike="noStrike" kern="0" baseline="0">
                    <a:ln>
                      <a:solidFill>
                        <a:srgbClr val="1871C6">
                          <a:alpha val="0"/>
                        </a:srgb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Sheet1!$A$6:$A$24</c:f>
              <c:strCache>
                <c:ptCount val="19"/>
                <c:pt idx="0">
                  <c:v>'19.1Q</c:v>
                </c:pt>
                <c:pt idx="4">
                  <c:v>'20.1Q</c:v>
                </c:pt>
                <c:pt idx="8">
                  <c:v>'21.1Q</c:v>
                </c:pt>
                <c:pt idx="12">
                  <c:v>'22.1Q</c:v>
                </c:pt>
                <c:pt idx="16">
                  <c:v>'23.1Q</c:v>
                </c:pt>
                <c:pt idx="18">
                  <c:v>3Q</c:v>
                </c:pt>
              </c:strCache>
            </c:strRef>
          </c:cat>
          <c:val>
            <c:numRef>
              <c:f>Sheet1!$C$6:$C$24</c:f>
              <c:numCache>
                <c:formatCode>0.0</c:formatCode>
                <c:ptCount val="19"/>
                <c:pt idx="0">
                  <c:v>0.9</c:v>
                </c:pt>
                <c:pt idx="1">
                  <c:v>1.7</c:v>
                </c:pt>
                <c:pt idx="2">
                  <c:v>3.1</c:v>
                </c:pt>
                <c:pt idx="3">
                  <c:v>4</c:v>
                </c:pt>
                <c:pt idx="4">
                  <c:v>8.1</c:v>
                </c:pt>
                <c:pt idx="5">
                  <c:v>3.2</c:v>
                </c:pt>
                <c:pt idx="6">
                  <c:v>5.0999999999999996</c:v>
                </c:pt>
                <c:pt idx="7">
                  <c:v>3.4</c:v>
                </c:pt>
                <c:pt idx="8">
                  <c:v>0.2</c:v>
                </c:pt>
                <c:pt idx="9">
                  <c:v>0.4</c:v>
                </c:pt>
                <c:pt idx="10">
                  <c:v>1.6</c:v>
                </c:pt>
                <c:pt idx="11">
                  <c:v>0.9</c:v>
                </c:pt>
                <c:pt idx="12">
                  <c:v>-1.1000000000000001</c:v>
                </c:pt>
                <c:pt idx="13">
                  <c:v>-2.5</c:v>
                </c:pt>
                <c:pt idx="14">
                  <c:v>-7.1</c:v>
                </c:pt>
                <c:pt idx="15" formatCode="0.0_ ">
                  <c:v>-2.8</c:v>
                </c:pt>
                <c:pt idx="16" formatCode="0.0_ ">
                  <c:v>-1</c:v>
                </c:pt>
                <c:pt idx="17" formatCode="0.0_ ">
                  <c:v>-1.5</c:v>
                </c:pt>
                <c:pt idx="18" formatCode="General">
                  <c:v>-2.2999999999999998</c:v>
                </c:pt>
              </c:numCache>
            </c:numRef>
          </c:val>
          <c:smooth val="0"/>
          <c:extLst>
            <c:ext xmlns:c16="http://schemas.microsoft.com/office/drawing/2014/chart" uri="{C3380CC4-5D6E-409C-BE32-E72D297353CC}">
              <c16:uniqueId val="{00000008-6677-47A3-A2ED-4AE6A2E52E7A}"/>
            </c:ext>
          </c:extLst>
        </c:ser>
        <c:dLbls>
          <c:showLegendKey val="0"/>
          <c:showVal val="0"/>
          <c:showCatName val="0"/>
          <c:showSerName val="0"/>
          <c:showPercent val="0"/>
          <c:showBubbleSize val="0"/>
        </c:dLbls>
        <c:smooth val="0"/>
        <c:axId val="442807520"/>
        <c:axId val="572032112"/>
      </c:lineChart>
      <c:catAx>
        <c:axId val="442807520"/>
        <c:scaling>
          <c:orientation val="minMax"/>
        </c:scaling>
        <c:delete val="0"/>
        <c:axPos val="b"/>
        <c:numFmt formatCode="General" sourceLinked="1"/>
        <c:majorTickMark val="none"/>
        <c:minorTickMark val="none"/>
        <c:tickLblPos val="low"/>
        <c:spPr>
          <a:noFill/>
          <a:ln w="3175" cap="flat" cmpd="sng" algn="ctr">
            <a:solidFill>
              <a:schemeClr val="bg1">
                <a:lumMod val="75000"/>
              </a:schemeClr>
            </a:solidFill>
            <a:round/>
          </a:ln>
          <a:effectLst/>
        </c:spPr>
        <c:txPr>
          <a:bodyPr rot="-60000000" spcFirstLastPara="1" vertOverflow="ellipsis" vert="horz" wrap="square" anchor="ctr" anchorCtr="1"/>
          <a:lstStyle/>
          <a:p>
            <a:pPr algn="ctr">
              <a:defRPr lang="en-US" altLang="ko-KR" sz="600" b="0" i="0" u="none" strike="noStrike" kern="1200" spc="20" baseline="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572032112"/>
        <c:crosses val="autoZero"/>
        <c:auto val="1"/>
        <c:lblAlgn val="ctr"/>
        <c:lblOffset val="100"/>
        <c:noMultiLvlLbl val="0"/>
      </c:catAx>
      <c:valAx>
        <c:axId val="572032112"/>
        <c:scaling>
          <c:orientation val="minMax"/>
        </c:scaling>
        <c:delete val="0"/>
        <c:axPos val="l"/>
        <c:numFmt formatCode="#,##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sz="600" b="0" i="0" u="none" strike="noStrike" kern="1200" baseline="0">
                <a:ln>
                  <a:solidFill>
                    <a:schemeClr val="bg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442807520"/>
        <c:crosses val="autoZero"/>
        <c:crossBetween val="between"/>
        <c:majorUnit val="5"/>
      </c:valAx>
      <c:spPr>
        <a:noFill/>
        <a:ln>
          <a:noFill/>
        </a:ln>
        <a:effectLst/>
      </c:spPr>
    </c:plotArea>
    <c:legend>
      <c:legendPos val="t"/>
      <c:layout>
        <c:manualLayout>
          <c:xMode val="edge"/>
          <c:yMode val="edge"/>
          <c:x val="0.10122884425068013"/>
          <c:y val="2.8430289824791809E-2"/>
          <c:w val="0.81325956914102004"/>
          <c:h val="0.16884085007312777"/>
        </c:manualLayout>
      </c:layout>
      <c:overlay val="0"/>
      <c:spPr>
        <a:noFill/>
        <a:ln>
          <a:noFill/>
        </a:ln>
        <a:effectLst/>
      </c:spPr>
      <c:txPr>
        <a:bodyPr rot="0" spcFirstLastPara="1" vertOverflow="ellipsis" vert="horz" wrap="square" anchor="ctr" anchorCtr="1"/>
        <a:lstStyle/>
        <a:p>
          <a:pPr algn="ctr">
            <a:defRPr lang="en-US" altLang="ko-KR" sz="700" b="0" i="0" u="none" strike="noStrike" kern="1200" spc="0" baseline="0">
              <a:ln>
                <a:solidFill>
                  <a:schemeClr val="bg1">
                    <a:lumMod val="65000"/>
                    <a:alpha val="0"/>
                  </a:schemeClr>
                </a:solidFill>
              </a:ln>
              <a:solidFill>
                <a:srgbClr val="262626"/>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n>
            <a:solidFill>
              <a:schemeClr val="bg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pPr>
      <a:endParaRPr lang="ko-KR"/>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068647640253896E-2"/>
          <c:y val="0.17069629693994295"/>
          <c:w val="0.85150983068064445"/>
          <c:h val="0.56437850284572277"/>
        </c:manualLayout>
      </c:layout>
      <c:lineChart>
        <c:grouping val="standard"/>
        <c:varyColors val="0"/>
        <c:ser>
          <c:idx val="0"/>
          <c:order val="0"/>
          <c:tx>
            <c:strRef>
              <c:f>Sheet1!$B$1</c:f>
              <c:strCache>
                <c:ptCount val="1"/>
                <c:pt idx="0">
                  <c:v>외식비 소비지출전망CSI</c:v>
                </c:pt>
              </c:strCache>
            </c:strRef>
          </c:tx>
          <c:spPr>
            <a:ln w="12700" cap="flat">
              <a:solidFill>
                <a:schemeClr val="tx2"/>
              </a:solidFill>
              <a:bevel/>
            </a:ln>
            <a:effectLst/>
          </c:spPr>
          <c:marker>
            <c:symbol val="none"/>
          </c:marker>
          <c:dPt>
            <c:idx val="0"/>
            <c:marker>
              <c:symbol val="none"/>
            </c:marker>
            <c:bubble3D val="0"/>
            <c:extLst>
              <c:ext xmlns:c16="http://schemas.microsoft.com/office/drawing/2014/chart" uri="{C3380CC4-5D6E-409C-BE32-E72D297353CC}">
                <c16:uniqueId val="{00000000-CD79-4771-AD83-90570811BB55}"/>
              </c:ext>
            </c:extLst>
          </c:dPt>
          <c:dPt>
            <c:idx val="3"/>
            <c:marker>
              <c:symbol val="none"/>
            </c:marker>
            <c:bubble3D val="0"/>
            <c:extLst>
              <c:ext xmlns:c16="http://schemas.microsoft.com/office/drawing/2014/chart" uri="{C3380CC4-5D6E-409C-BE32-E72D297353CC}">
                <c16:uniqueId val="{00000001-CD79-4771-AD83-90570811BB55}"/>
              </c:ext>
            </c:extLst>
          </c:dPt>
          <c:dPt>
            <c:idx val="28"/>
            <c:marker>
              <c:symbol val="none"/>
            </c:marker>
            <c:bubble3D val="0"/>
            <c:extLst>
              <c:ext xmlns:c16="http://schemas.microsoft.com/office/drawing/2014/chart" uri="{C3380CC4-5D6E-409C-BE32-E72D297353CC}">
                <c16:uniqueId val="{00000002-CD79-4771-AD83-90570811BB55}"/>
              </c:ext>
            </c:extLst>
          </c:dPt>
          <c:dPt>
            <c:idx val="34"/>
            <c:marker>
              <c:symbol val="none"/>
            </c:marker>
            <c:bubble3D val="0"/>
            <c:extLst>
              <c:ext xmlns:c16="http://schemas.microsoft.com/office/drawing/2014/chart" uri="{C3380CC4-5D6E-409C-BE32-E72D297353CC}">
                <c16:uniqueId val="{00000003-CD79-4771-AD83-90570811BB55}"/>
              </c:ext>
            </c:extLst>
          </c:dPt>
          <c:dPt>
            <c:idx val="46"/>
            <c:marker>
              <c:symbol val="circle"/>
              <c:size val="3"/>
              <c:spPr>
                <a:solidFill>
                  <a:schemeClr val="bg1"/>
                </a:solidFill>
                <a:ln w="6350">
                  <a:solidFill>
                    <a:schemeClr val="tx2"/>
                  </a:solidFill>
                </a:ln>
                <a:effectLst/>
              </c:spPr>
            </c:marker>
            <c:bubble3D val="0"/>
            <c:extLst>
              <c:ext xmlns:c16="http://schemas.microsoft.com/office/drawing/2014/chart" uri="{C3380CC4-5D6E-409C-BE32-E72D297353CC}">
                <c16:uniqueId val="{00000004-CD79-4771-AD83-90570811BB55}"/>
              </c:ext>
            </c:extLst>
          </c:dPt>
          <c:dLbls>
            <c:dLbl>
              <c:idx val="46"/>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D79-4771-AD83-90570811BB55}"/>
                </c:ext>
              </c:extLst>
            </c:dLbl>
            <c:spPr>
              <a:noFill/>
              <a:ln>
                <a:noFill/>
              </a:ln>
              <a:effectLst/>
            </c:spPr>
            <c:txPr>
              <a:bodyPr rot="0" spcFirstLastPara="1" vertOverflow="ellipsis" vert="horz" wrap="square" lIns="38100" tIns="19050" rIns="38100" bIns="19050" anchor="ctr" anchorCtr="0">
                <a:spAutoFit/>
              </a:bodyPr>
              <a:lstStyle/>
              <a:p>
                <a:pPr algn="ctr" rtl="0">
                  <a:defRPr lang="en-US" altLang="ko-KR" sz="800" b="1" i="0" u="none" strike="noStrike" kern="0" baseline="0">
                    <a:ln>
                      <a:solidFill>
                        <a:srgbClr val="1871C6">
                          <a:alpha val="0"/>
                        </a:srgbClr>
                      </a:solidFill>
                    </a:ln>
                    <a:solidFill>
                      <a:schemeClr val="tx2"/>
                    </a:solidFill>
                    <a:latin typeface="KoPub돋움체 Medium" panose="00000600000000000000" pitchFamily="2" charset="-127"/>
                    <a:ea typeface="KoPub돋움체 Medium" panose="00000600000000000000" pitchFamily="2" charset="-127"/>
                    <a:cs typeface="+mn-cs"/>
                  </a:defRPr>
                </a:pPr>
                <a:endParaRPr lang="ko-KR"/>
              </a:p>
            </c:txPr>
            <c:dLblPos val="b"/>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Sheet1!$A$14:$A$60</c:f>
              <c:strCache>
                <c:ptCount val="47"/>
                <c:pt idx="0">
                  <c:v>'20.01</c:v>
                </c:pt>
                <c:pt idx="6">
                  <c:v>07</c:v>
                </c:pt>
                <c:pt idx="12">
                  <c:v>'21.01</c:v>
                </c:pt>
                <c:pt idx="18">
                  <c:v>07</c:v>
                </c:pt>
                <c:pt idx="24">
                  <c:v>'22.01</c:v>
                </c:pt>
                <c:pt idx="30">
                  <c:v>07</c:v>
                </c:pt>
                <c:pt idx="36">
                  <c:v>'23.01</c:v>
                </c:pt>
                <c:pt idx="42">
                  <c:v>07</c:v>
                </c:pt>
                <c:pt idx="46">
                  <c:v>11</c:v>
                </c:pt>
              </c:strCache>
            </c:strRef>
          </c:cat>
          <c:val>
            <c:numRef>
              <c:f>Sheet1!$B$14:$B$60</c:f>
              <c:numCache>
                <c:formatCode>#,##0.0_ </c:formatCode>
                <c:ptCount val="47"/>
                <c:pt idx="0">
                  <c:v>92</c:v>
                </c:pt>
                <c:pt idx="1">
                  <c:v>89</c:v>
                </c:pt>
                <c:pt idx="2">
                  <c:v>77</c:v>
                </c:pt>
                <c:pt idx="3">
                  <c:v>75</c:v>
                </c:pt>
                <c:pt idx="4">
                  <c:v>80</c:v>
                </c:pt>
                <c:pt idx="5">
                  <c:v>82</c:v>
                </c:pt>
                <c:pt idx="6">
                  <c:v>82</c:v>
                </c:pt>
                <c:pt idx="7">
                  <c:v>85</c:v>
                </c:pt>
                <c:pt idx="8">
                  <c:v>77</c:v>
                </c:pt>
                <c:pt idx="9">
                  <c:v>84</c:v>
                </c:pt>
                <c:pt idx="10">
                  <c:v>87</c:v>
                </c:pt>
                <c:pt idx="11">
                  <c:v>81</c:v>
                </c:pt>
                <c:pt idx="12">
                  <c:v>84</c:v>
                </c:pt>
                <c:pt idx="13">
                  <c:v>88</c:v>
                </c:pt>
                <c:pt idx="14">
                  <c:v>90</c:v>
                </c:pt>
                <c:pt idx="15">
                  <c:v>90</c:v>
                </c:pt>
                <c:pt idx="16">
                  <c:v>93</c:v>
                </c:pt>
                <c:pt idx="17">
                  <c:v>97</c:v>
                </c:pt>
                <c:pt idx="18">
                  <c:v>91</c:v>
                </c:pt>
                <c:pt idx="19">
                  <c:v>91</c:v>
                </c:pt>
                <c:pt idx="20">
                  <c:v>93</c:v>
                </c:pt>
                <c:pt idx="21">
                  <c:v>96</c:v>
                </c:pt>
                <c:pt idx="22">
                  <c:v>99</c:v>
                </c:pt>
                <c:pt idx="23">
                  <c:v>92</c:v>
                </c:pt>
                <c:pt idx="24">
                  <c:v>93</c:v>
                </c:pt>
                <c:pt idx="25">
                  <c:v>93</c:v>
                </c:pt>
                <c:pt idx="26">
                  <c:v>96</c:v>
                </c:pt>
                <c:pt idx="27">
                  <c:v>98</c:v>
                </c:pt>
                <c:pt idx="28">
                  <c:v>100</c:v>
                </c:pt>
                <c:pt idx="29">
                  <c:v>96</c:v>
                </c:pt>
                <c:pt idx="30">
                  <c:v>91</c:v>
                </c:pt>
                <c:pt idx="31">
                  <c:v>92</c:v>
                </c:pt>
                <c:pt idx="32">
                  <c:v>92</c:v>
                </c:pt>
                <c:pt idx="33">
                  <c:v>91</c:v>
                </c:pt>
                <c:pt idx="34">
                  <c:v>89</c:v>
                </c:pt>
                <c:pt idx="35">
                  <c:v>91</c:v>
                </c:pt>
                <c:pt idx="36">
                  <c:v>90</c:v>
                </c:pt>
                <c:pt idx="37">
                  <c:v>90</c:v>
                </c:pt>
                <c:pt idx="38">
                  <c:v>91</c:v>
                </c:pt>
                <c:pt idx="39">
                  <c:v>94</c:v>
                </c:pt>
                <c:pt idx="40">
                  <c:v>96</c:v>
                </c:pt>
                <c:pt idx="41">
                  <c:v>97</c:v>
                </c:pt>
                <c:pt idx="42">
                  <c:v>97</c:v>
                </c:pt>
                <c:pt idx="43">
                  <c:v>99</c:v>
                </c:pt>
                <c:pt idx="44">
                  <c:v>96</c:v>
                </c:pt>
                <c:pt idx="45">
                  <c:v>94</c:v>
                </c:pt>
                <c:pt idx="46" formatCode="0.0_ ">
                  <c:v>92</c:v>
                </c:pt>
              </c:numCache>
            </c:numRef>
          </c:val>
          <c:smooth val="0"/>
          <c:extLst>
            <c:ext xmlns:c16="http://schemas.microsoft.com/office/drawing/2014/chart" uri="{C3380CC4-5D6E-409C-BE32-E72D297353CC}">
              <c16:uniqueId val="{00000005-CD79-4771-AD83-90570811BB55}"/>
            </c:ext>
          </c:extLst>
        </c:ser>
        <c:dLbls>
          <c:showLegendKey val="0"/>
          <c:showVal val="0"/>
          <c:showCatName val="0"/>
          <c:showSerName val="0"/>
          <c:showPercent val="0"/>
          <c:showBubbleSize val="0"/>
        </c:dLbls>
        <c:smooth val="0"/>
        <c:axId val="2108249407"/>
        <c:axId val="879892735"/>
      </c:lineChart>
      <c:catAx>
        <c:axId val="2108249407"/>
        <c:scaling>
          <c:orientation val="minMax"/>
        </c:scaling>
        <c:delete val="0"/>
        <c:axPos val="b"/>
        <c:numFmt formatCode="General" sourceLinked="1"/>
        <c:majorTickMark val="none"/>
        <c:minorTickMark val="none"/>
        <c:tickLblPos val="nextTo"/>
        <c:spPr>
          <a:noFill/>
          <a:ln w="3175" cap="flat" cmpd="sng" algn="ctr">
            <a:solidFill>
              <a:schemeClr val="bg1">
                <a:lumMod val="75000"/>
              </a:schemeClr>
            </a:solidFill>
            <a:round/>
          </a:ln>
          <a:effectLst/>
        </c:spPr>
        <c:txPr>
          <a:bodyPr rot="-60000000" spcFirstLastPara="1" vertOverflow="ellipsis" vert="horz" wrap="square" anchor="ctr" anchorCtr="1"/>
          <a:lstStyle/>
          <a:p>
            <a:pPr algn="ctr">
              <a:defRPr lang="en-US" altLang="ko-KR" sz="650" b="0" i="0" u="none" strike="noStrike" kern="1200" spc="20" baseline="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879892735"/>
        <c:crosses val="autoZero"/>
        <c:auto val="1"/>
        <c:lblAlgn val="ctr"/>
        <c:lblOffset val="100"/>
        <c:noMultiLvlLbl val="0"/>
      </c:catAx>
      <c:valAx>
        <c:axId val="879892735"/>
        <c:scaling>
          <c:orientation val="minMax"/>
          <c:max val="105"/>
          <c:min val="70"/>
        </c:scaling>
        <c:delete val="0"/>
        <c:axPos val="l"/>
        <c:numFmt formatCode="#,##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lang="en-US" altLang="ko-KR" sz="600" b="0" i="0" u="none" strike="noStrike" kern="120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2108249407"/>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488616398910665E-2"/>
          <c:y val="0.24062650179713149"/>
          <c:w val="0.81963745953960243"/>
          <c:h val="0.55144346116386878"/>
        </c:manualLayout>
      </c:layout>
      <c:lineChart>
        <c:grouping val="standard"/>
        <c:varyColors val="0"/>
        <c:ser>
          <c:idx val="0"/>
          <c:order val="0"/>
          <c:tx>
            <c:strRef>
              <c:f>Sheet1!$B$1</c:f>
              <c:strCache>
                <c:ptCount val="1"/>
                <c:pt idx="0">
                  <c:v>의류비 소비지출전망CSI(좌)</c:v>
                </c:pt>
              </c:strCache>
            </c:strRef>
          </c:tx>
          <c:spPr>
            <a:ln w="12700" cap="rnd">
              <a:solidFill>
                <a:schemeClr val="accent1">
                  <a:lumMod val="60000"/>
                  <a:lumOff val="40000"/>
                </a:schemeClr>
              </a:solidFill>
              <a:round/>
            </a:ln>
            <a:effectLst/>
          </c:spPr>
          <c:marker>
            <c:symbol val="none"/>
          </c:marker>
          <c:dPt>
            <c:idx val="3"/>
            <c:bubble3D val="0"/>
            <c:extLst>
              <c:ext xmlns:c16="http://schemas.microsoft.com/office/drawing/2014/chart" uri="{C3380CC4-5D6E-409C-BE32-E72D297353CC}">
                <c16:uniqueId val="{00000000-98FB-4D15-9BCE-A5AF51A9FA29}"/>
              </c:ext>
            </c:extLst>
          </c:dPt>
          <c:dPt>
            <c:idx val="18"/>
            <c:bubble3D val="0"/>
            <c:extLst>
              <c:ext xmlns:c16="http://schemas.microsoft.com/office/drawing/2014/chart" uri="{C3380CC4-5D6E-409C-BE32-E72D297353CC}">
                <c16:uniqueId val="{00000001-98FB-4D15-9BCE-A5AF51A9FA29}"/>
              </c:ext>
            </c:extLst>
          </c:dPt>
          <c:dPt>
            <c:idx val="21"/>
            <c:bubble3D val="0"/>
            <c:extLst>
              <c:ext xmlns:c16="http://schemas.microsoft.com/office/drawing/2014/chart" uri="{C3380CC4-5D6E-409C-BE32-E72D297353CC}">
                <c16:uniqueId val="{00000002-98FB-4D15-9BCE-A5AF51A9FA29}"/>
              </c:ext>
            </c:extLst>
          </c:dPt>
          <c:dPt>
            <c:idx val="22"/>
            <c:bubble3D val="0"/>
            <c:extLst>
              <c:ext xmlns:c16="http://schemas.microsoft.com/office/drawing/2014/chart" uri="{C3380CC4-5D6E-409C-BE32-E72D297353CC}">
                <c16:uniqueId val="{00000003-98FB-4D15-9BCE-A5AF51A9FA29}"/>
              </c:ext>
            </c:extLst>
          </c:dPt>
          <c:dPt>
            <c:idx val="31"/>
            <c:bubble3D val="0"/>
            <c:extLst>
              <c:ext xmlns:c16="http://schemas.microsoft.com/office/drawing/2014/chart" uri="{C3380CC4-5D6E-409C-BE32-E72D297353CC}">
                <c16:uniqueId val="{00000004-98FB-4D15-9BCE-A5AF51A9FA29}"/>
              </c:ext>
            </c:extLst>
          </c:dPt>
          <c:dPt>
            <c:idx val="33"/>
            <c:bubble3D val="0"/>
            <c:extLst>
              <c:ext xmlns:c16="http://schemas.microsoft.com/office/drawing/2014/chart" uri="{C3380CC4-5D6E-409C-BE32-E72D297353CC}">
                <c16:uniqueId val="{00000005-98FB-4D15-9BCE-A5AF51A9FA29}"/>
              </c:ext>
            </c:extLst>
          </c:dPt>
          <c:dPt>
            <c:idx val="34"/>
            <c:bubble3D val="0"/>
            <c:extLst>
              <c:ext xmlns:c16="http://schemas.microsoft.com/office/drawing/2014/chart" uri="{C3380CC4-5D6E-409C-BE32-E72D297353CC}">
                <c16:uniqueId val="{00000006-98FB-4D15-9BCE-A5AF51A9FA29}"/>
              </c:ext>
            </c:extLst>
          </c:dPt>
          <c:dPt>
            <c:idx val="45"/>
            <c:bubble3D val="0"/>
            <c:extLst>
              <c:ext xmlns:c16="http://schemas.microsoft.com/office/drawing/2014/chart" uri="{C3380CC4-5D6E-409C-BE32-E72D297353CC}">
                <c16:uniqueId val="{00000007-98FB-4D15-9BCE-A5AF51A9FA29}"/>
              </c:ext>
            </c:extLst>
          </c:dPt>
          <c:dPt>
            <c:idx val="46"/>
            <c:bubble3D val="0"/>
            <c:extLst>
              <c:ext xmlns:c16="http://schemas.microsoft.com/office/drawing/2014/chart" uri="{C3380CC4-5D6E-409C-BE32-E72D297353CC}">
                <c16:uniqueId val="{00000008-98FB-4D15-9BCE-A5AF51A9FA29}"/>
              </c:ext>
            </c:extLst>
          </c:dPt>
          <c:cat>
            <c:strRef>
              <c:f>Sheet1!$A$14:$A$60</c:f>
              <c:strCache>
                <c:ptCount val="47"/>
                <c:pt idx="0">
                  <c:v>'20.1</c:v>
                </c:pt>
                <c:pt idx="1">
                  <c:v>2</c:v>
                </c:pt>
                <c:pt idx="2">
                  <c:v>3</c:v>
                </c:pt>
                <c:pt idx="3">
                  <c:v>4</c:v>
                </c:pt>
                <c:pt idx="4">
                  <c:v>5</c:v>
                </c:pt>
                <c:pt idx="5">
                  <c:v>6</c:v>
                </c:pt>
                <c:pt idx="6">
                  <c:v>7</c:v>
                </c:pt>
                <c:pt idx="7">
                  <c:v>8</c:v>
                </c:pt>
                <c:pt idx="8">
                  <c:v>9</c:v>
                </c:pt>
                <c:pt idx="9">
                  <c:v>10</c:v>
                </c:pt>
                <c:pt idx="10">
                  <c:v>11</c:v>
                </c:pt>
                <c:pt idx="11">
                  <c:v>12</c:v>
                </c:pt>
                <c:pt idx="12">
                  <c:v>'21.1</c:v>
                </c:pt>
                <c:pt idx="13">
                  <c:v>2</c:v>
                </c:pt>
                <c:pt idx="14">
                  <c:v>3</c:v>
                </c:pt>
                <c:pt idx="15">
                  <c:v>4</c:v>
                </c:pt>
                <c:pt idx="16">
                  <c:v>5</c:v>
                </c:pt>
                <c:pt idx="17">
                  <c:v>6</c:v>
                </c:pt>
                <c:pt idx="18">
                  <c:v>7</c:v>
                </c:pt>
                <c:pt idx="19">
                  <c:v>8</c:v>
                </c:pt>
                <c:pt idx="20">
                  <c:v>9</c:v>
                </c:pt>
                <c:pt idx="21">
                  <c:v>10</c:v>
                </c:pt>
                <c:pt idx="22">
                  <c:v>11</c:v>
                </c:pt>
                <c:pt idx="23">
                  <c:v>12</c:v>
                </c:pt>
                <c:pt idx="24">
                  <c:v>'22.1</c:v>
                </c:pt>
                <c:pt idx="25">
                  <c:v>2</c:v>
                </c:pt>
                <c:pt idx="26">
                  <c:v>3</c:v>
                </c:pt>
                <c:pt idx="27">
                  <c:v>4</c:v>
                </c:pt>
                <c:pt idx="28">
                  <c:v>5</c:v>
                </c:pt>
                <c:pt idx="29">
                  <c:v>6</c:v>
                </c:pt>
                <c:pt idx="30">
                  <c:v>7</c:v>
                </c:pt>
                <c:pt idx="31">
                  <c:v>8</c:v>
                </c:pt>
                <c:pt idx="32">
                  <c:v>9</c:v>
                </c:pt>
                <c:pt idx="33">
                  <c:v>10</c:v>
                </c:pt>
                <c:pt idx="34">
                  <c:v>11</c:v>
                </c:pt>
                <c:pt idx="35">
                  <c:v>12</c:v>
                </c:pt>
                <c:pt idx="36">
                  <c:v>'23.1</c:v>
                </c:pt>
                <c:pt idx="37">
                  <c:v>2</c:v>
                </c:pt>
                <c:pt idx="38">
                  <c:v>3</c:v>
                </c:pt>
                <c:pt idx="39">
                  <c:v>4</c:v>
                </c:pt>
                <c:pt idx="40">
                  <c:v>5</c:v>
                </c:pt>
                <c:pt idx="41">
                  <c:v>6</c:v>
                </c:pt>
                <c:pt idx="42">
                  <c:v>7</c:v>
                </c:pt>
                <c:pt idx="43">
                  <c:v>8</c:v>
                </c:pt>
                <c:pt idx="44">
                  <c:v>9</c:v>
                </c:pt>
                <c:pt idx="45">
                  <c:v>10</c:v>
                </c:pt>
                <c:pt idx="46">
                  <c:v>11</c:v>
                </c:pt>
              </c:strCache>
            </c:strRef>
          </c:cat>
          <c:val>
            <c:numRef>
              <c:f>Sheet1!$B$14:$B$60</c:f>
              <c:numCache>
                <c:formatCode>#,##0.0_ </c:formatCode>
                <c:ptCount val="47"/>
                <c:pt idx="0">
                  <c:v>96</c:v>
                </c:pt>
                <c:pt idx="1">
                  <c:v>95</c:v>
                </c:pt>
                <c:pt idx="2">
                  <c:v>86</c:v>
                </c:pt>
                <c:pt idx="3">
                  <c:v>82</c:v>
                </c:pt>
                <c:pt idx="4">
                  <c:v>86</c:v>
                </c:pt>
                <c:pt idx="5">
                  <c:v>87</c:v>
                </c:pt>
                <c:pt idx="6">
                  <c:v>89</c:v>
                </c:pt>
                <c:pt idx="7">
                  <c:v>89</c:v>
                </c:pt>
                <c:pt idx="8">
                  <c:v>85</c:v>
                </c:pt>
                <c:pt idx="9">
                  <c:v>92</c:v>
                </c:pt>
                <c:pt idx="10">
                  <c:v>94</c:v>
                </c:pt>
                <c:pt idx="11">
                  <c:v>89</c:v>
                </c:pt>
                <c:pt idx="12">
                  <c:v>90</c:v>
                </c:pt>
                <c:pt idx="13">
                  <c:v>92</c:v>
                </c:pt>
                <c:pt idx="14">
                  <c:v>94</c:v>
                </c:pt>
                <c:pt idx="15">
                  <c:v>94</c:v>
                </c:pt>
                <c:pt idx="16">
                  <c:v>96</c:v>
                </c:pt>
                <c:pt idx="17">
                  <c:v>98</c:v>
                </c:pt>
                <c:pt idx="18">
                  <c:v>95</c:v>
                </c:pt>
                <c:pt idx="19">
                  <c:v>95</c:v>
                </c:pt>
                <c:pt idx="20">
                  <c:v>96</c:v>
                </c:pt>
                <c:pt idx="21">
                  <c:v>99</c:v>
                </c:pt>
                <c:pt idx="22">
                  <c:v>99</c:v>
                </c:pt>
                <c:pt idx="23">
                  <c:v>96</c:v>
                </c:pt>
                <c:pt idx="24">
                  <c:v>96</c:v>
                </c:pt>
                <c:pt idx="25">
                  <c:v>96</c:v>
                </c:pt>
                <c:pt idx="26">
                  <c:v>98</c:v>
                </c:pt>
                <c:pt idx="27">
                  <c:v>98</c:v>
                </c:pt>
                <c:pt idx="28">
                  <c:v>98</c:v>
                </c:pt>
                <c:pt idx="29">
                  <c:v>95</c:v>
                </c:pt>
                <c:pt idx="30">
                  <c:v>92</c:v>
                </c:pt>
                <c:pt idx="31">
                  <c:v>91</c:v>
                </c:pt>
                <c:pt idx="32">
                  <c:v>94</c:v>
                </c:pt>
                <c:pt idx="33">
                  <c:v>94</c:v>
                </c:pt>
                <c:pt idx="34">
                  <c:v>92</c:v>
                </c:pt>
                <c:pt idx="35">
                  <c:v>93</c:v>
                </c:pt>
                <c:pt idx="36" formatCode="0.0_ ">
                  <c:v>91</c:v>
                </c:pt>
                <c:pt idx="37" formatCode="0.0_ ">
                  <c:v>92</c:v>
                </c:pt>
                <c:pt idx="38" formatCode="0.0_ ">
                  <c:v>94</c:v>
                </c:pt>
                <c:pt idx="39" formatCode="0.0_ ">
                  <c:v>95</c:v>
                </c:pt>
                <c:pt idx="40" formatCode="0.0_ ">
                  <c:v>97</c:v>
                </c:pt>
                <c:pt idx="41" formatCode="0.0_ ">
                  <c:v>99</c:v>
                </c:pt>
                <c:pt idx="42" formatCode="0.0_ ">
                  <c:v>98</c:v>
                </c:pt>
                <c:pt idx="43" formatCode="0.0_ ">
                  <c:v>98</c:v>
                </c:pt>
                <c:pt idx="44" formatCode="0.0_ ">
                  <c:v>97</c:v>
                </c:pt>
                <c:pt idx="45" formatCode="0.0_ ">
                  <c:v>97</c:v>
                </c:pt>
                <c:pt idx="46" formatCode="0.0_ ">
                  <c:v>97</c:v>
                </c:pt>
              </c:numCache>
            </c:numRef>
          </c:val>
          <c:smooth val="0"/>
          <c:extLst>
            <c:ext xmlns:c16="http://schemas.microsoft.com/office/drawing/2014/chart" uri="{C3380CC4-5D6E-409C-BE32-E72D297353CC}">
              <c16:uniqueId val="{00000009-98FB-4D15-9BCE-A5AF51A9FA29}"/>
            </c:ext>
          </c:extLst>
        </c:ser>
        <c:dLbls>
          <c:showLegendKey val="0"/>
          <c:showVal val="0"/>
          <c:showCatName val="0"/>
          <c:showSerName val="0"/>
          <c:showPercent val="0"/>
          <c:showBubbleSize val="0"/>
        </c:dLbls>
        <c:marker val="1"/>
        <c:smooth val="0"/>
        <c:axId val="2108249407"/>
        <c:axId val="879892735"/>
      </c:lineChart>
      <c:lineChart>
        <c:grouping val="standard"/>
        <c:varyColors val="0"/>
        <c:ser>
          <c:idx val="1"/>
          <c:order val="1"/>
          <c:tx>
            <c:strRef>
              <c:f>Sheet1!$C$1</c:f>
              <c:strCache>
                <c:ptCount val="1"/>
                <c:pt idx="0">
                  <c:v>의류·신발 물가 상승률(우)</c:v>
                </c:pt>
              </c:strCache>
            </c:strRef>
          </c:tx>
          <c:spPr>
            <a:ln w="12700">
              <a:solidFill>
                <a:srgbClr val="1E49E2"/>
              </a:solidFill>
            </a:ln>
          </c:spPr>
          <c:marker>
            <c:symbol val="none"/>
          </c:marker>
          <c:dPt>
            <c:idx val="0"/>
            <c:bubble3D val="0"/>
            <c:extLst>
              <c:ext xmlns:c16="http://schemas.microsoft.com/office/drawing/2014/chart" uri="{C3380CC4-5D6E-409C-BE32-E72D297353CC}">
                <c16:uniqueId val="{0000000A-98FB-4D15-9BCE-A5AF51A9FA29}"/>
              </c:ext>
            </c:extLst>
          </c:dPt>
          <c:dPt>
            <c:idx val="33"/>
            <c:bubble3D val="0"/>
            <c:extLst>
              <c:ext xmlns:c16="http://schemas.microsoft.com/office/drawing/2014/chart" uri="{C3380CC4-5D6E-409C-BE32-E72D297353CC}">
                <c16:uniqueId val="{0000000B-98FB-4D15-9BCE-A5AF51A9FA29}"/>
              </c:ext>
            </c:extLst>
          </c:dPt>
          <c:dPt>
            <c:idx val="45"/>
            <c:marker>
              <c:symbol val="circle"/>
              <c:size val="3"/>
              <c:spPr>
                <a:solidFill>
                  <a:schemeClr val="bg1"/>
                </a:solidFill>
                <a:ln w="6350">
                  <a:solidFill>
                    <a:schemeClr val="accent1"/>
                  </a:solidFill>
                </a:ln>
              </c:spPr>
            </c:marker>
            <c:bubble3D val="0"/>
            <c:spPr>
              <a:ln w="12700">
                <a:solidFill>
                  <a:schemeClr val="accent1"/>
                </a:solidFill>
              </a:ln>
            </c:spPr>
            <c:extLst>
              <c:ext xmlns:c16="http://schemas.microsoft.com/office/drawing/2014/chart" uri="{C3380CC4-5D6E-409C-BE32-E72D297353CC}">
                <c16:uniqueId val="{0000000D-98FB-4D15-9BCE-A5AF51A9FA29}"/>
              </c:ext>
            </c:extLst>
          </c:dPt>
          <c:dPt>
            <c:idx val="46"/>
            <c:marker>
              <c:symbol val="circle"/>
              <c:size val="3"/>
              <c:spPr>
                <a:solidFill>
                  <a:schemeClr val="bg1"/>
                </a:solidFill>
                <a:ln w="6350">
                  <a:solidFill>
                    <a:schemeClr val="accent1"/>
                  </a:solidFill>
                </a:ln>
              </c:spPr>
            </c:marker>
            <c:bubble3D val="0"/>
            <c:extLst>
              <c:ext xmlns:c16="http://schemas.microsoft.com/office/drawing/2014/chart" uri="{C3380CC4-5D6E-409C-BE32-E72D297353CC}">
                <c16:uniqueId val="{0000000E-98FB-4D15-9BCE-A5AF51A9FA29}"/>
              </c:ext>
            </c:extLst>
          </c:dPt>
          <c:dLbls>
            <c:dLbl>
              <c:idx val="45"/>
              <c:layout>
                <c:manualLayout>
                  <c:x val="-5.1305557677771341E-2"/>
                  <c:y val="-6.9713037679431517E-2"/>
                </c:manualLayout>
              </c:layout>
              <c:spPr>
                <a:noFill/>
                <a:ln>
                  <a:noFill/>
                </a:ln>
                <a:effectLst/>
              </c:spPr>
              <c:txPr>
                <a:bodyPr wrap="square" lIns="38100" tIns="19050" rIns="38100" bIns="19050" anchor="ctr" anchorCtr="0">
                  <a:noAutofit/>
                </a:bodyPr>
                <a:lstStyle/>
                <a:p>
                  <a:pPr algn="ctr">
                    <a:defRPr lang="en-US" altLang="ko-KR" sz="700" b="1" i="0" u="none" strike="noStrike" kern="1200" spc="0" baseline="0">
                      <a:ln>
                        <a:solidFill>
                          <a:schemeClr val="bg1">
                            <a:lumMod val="65000"/>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dLblPos val="r"/>
              <c:showLegendKey val="0"/>
              <c:showVal val="1"/>
              <c:showCatName val="0"/>
              <c:showSerName val="0"/>
              <c:showPercent val="0"/>
              <c:showBubbleSize val="0"/>
              <c:extLst>
                <c:ext xmlns:c15="http://schemas.microsoft.com/office/drawing/2012/chart" uri="{CE6537A1-D6FC-4f65-9D91-7224C49458BB}">
                  <c15:layout>
                    <c:manualLayout>
                      <c:w val="0.10955806643387996"/>
                      <c:h val="0.12549770584784953"/>
                    </c:manualLayout>
                  </c15:layout>
                </c:ext>
                <c:ext xmlns:c16="http://schemas.microsoft.com/office/drawing/2014/chart" uri="{C3380CC4-5D6E-409C-BE32-E72D297353CC}">
                  <c16:uniqueId val="{0000000D-98FB-4D15-9BCE-A5AF51A9FA29}"/>
                </c:ext>
              </c:extLst>
            </c:dLbl>
            <c:dLbl>
              <c:idx val="46"/>
              <c:layout>
                <c:manualLayout>
                  <c:x val="-5.1305557677771244E-2"/>
                  <c:y val="9.7571283260967617E-2"/>
                </c:manualLayout>
              </c:layout>
              <c:spPr>
                <a:noFill/>
                <a:ln>
                  <a:noFill/>
                </a:ln>
                <a:effectLst/>
              </c:spPr>
              <c:txPr>
                <a:bodyPr wrap="square" lIns="38100" tIns="19050" rIns="38100" bIns="19050" anchor="ctr" anchorCtr="0">
                  <a:noAutofit/>
                </a:bodyPr>
                <a:lstStyle/>
                <a:p>
                  <a:pPr algn="ctr">
                    <a:defRPr lang="en-US" altLang="ko-KR" sz="700" b="1" i="0" u="none" strike="noStrike" kern="1200" spc="0" baseline="0">
                      <a:ln>
                        <a:solidFill>
                          <a:schemeClr val="bg1">
                            <a:lumMod val="65000"/>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dLblPos val="r"/>
              <c:showLegendKey val="0"/>
              <c:showVal val="1"/>
              <c:showCatName val="0"/>
              <c:showSerName val="0"/>
              <c:showPercent val="0"/>
              <c:showBubbleSize val="0"/>
              <c:extLst>
                <c:ext xmlns:c15="http://schemas.microsoft.com/office/drawing/2012/chart" uri="{CE6537A1-D6FC-4f65-9D91-7224C49458BB}">
                  <c15:layout>
                    <c:manualLayout>
                      <c:w val="0.10955806643387996"/>
                      <c:h val="0.12549770584784953"/>
                    </c:manualLayout>
                  </c15:layout>
                </c:ext>
                <c:ext xmlns:c16="http://schemas.microsoft.com/office/drawing/2014/chart" uri="{C3380CC4-5D6E-409C-BE32-E72D297353CC}">
                  <c16:uniqueId val="{0000000E-98FB-4D15-9BCE-A5AF51A9FA29}"/>
                </c:ext>
              </c:extLst>
            </c:dLbl>
            <c:spPr>
              <a:noFill/>
              <a:ln>
                <a:noFill/>
              </a:ln>
              <a:effectLst/>
            </c:spPr>
            <c:txPr>
              <a:bodyPr wrap="square" lIns="38100" tIns="19050" rIns="38100" bIns="19050" anchor="ctr" anchorCtr="0">
                <a:spAutoFit/>
              </a:bodyPr>
              <a:lstStyle/>
              <a:p>
                <a:pPr algn="ctr">
                  <a:defRPr lang="en-US" altLang="ko-KR" sz="700" b="1" i="0" u="none" strike="noStrike" kern="1200" spc="0" baseline="0">
                    <a:ln>
                      <a:solidFill>
                        <a:schemeClr val="bg1">
                          <a:lumMod val="65000"/>
                          <a:alpha val="0"/>
                        </a:scheme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dLblPos val="b"/>
            <c:showLegendKey val="0"/>
            <c:showVal val="0"/>
            <c:showCatName val="0"/>
            <c:showSerName val="0"/>
            <c:showPercent val="0"/>
            <c:showBubbleSize val="0"/>
            <c:extLst>
              <c:ext xmlns:c15="http://schemas.microsoft.com/office/drawing/2012/chart" uri="{CE6537A1-D6FC-4f65-9D91-7224C49458BB}">
                <c15:showLeaderLines val="1"/>
              </c:ext>
            </c:extLst>
          </c:dLbls>
          <c:cat>
            <c:strRef>
              <c:f>Sheet1!$A$14:$A$60</c:f>
              <c:strCache>
                <c:ptCount val="47"/>
                <c:pt idx="0">
                  <c:v>'20.1</c:v>
                </c:pt>
                <c:pt idx="1">
                  <c:v>2</c:v>
                </c:pt>
                <c:pt idx="2">
                  <c:v>3</c:v>
                </c:pt>
                <c:pt idx="3">
                  <c:v>4</c:v>
                </c:pt>
                <c:pt idx="4">
                  <c:v>5</c:v>
                </c:pt>
                <c:pt idx="5">
                  <c:v>6</c:v>
                </c:pt>
                <c:pt idx="6">
                  <c:v>7</c:v>
                </c:pt>
                <c:pt idx="7">
                  <c:v>8</c:v>
                </c:pt>
                <c:pt idx="8">
                  <c:v>9</c:v>
                </c:pt>
                <c:pt idx="9">
                  <c:v>10</c:v>
                </c:pt>
                <c:pt idx="10">
                  <c:v>11</c:v>
                </c:pt>
                <c:pt idx="11">
                  <c:v>12</c:v>
                </c:pt>
                <c:pt idx="12">
                  <c:v>'21.1</c:v>
                </c:pt>
                <c:pt idx="13">
                  <c:v>2</c:v>
                </c:pt>
                <c:pt idx="14">
                  <c:v>3</c:v>
                </c:pt>
                <c:pt idx="15">
                  <c:v>4</c:v>
                </c:pt>
                <c:pt idx="16">
                  <c:v>5</c:v>
                </c:pt>
                <c:pt idx="17">
                  <c:v>6</c:v>
                </c:pt>
                <c:pt idx="18">
                  <c:v>7</c:v>
                </c:pt>
                <c:pt idx="19">
                  <c:v>8</c:v>
                </c:pt>
                <c:pt idx="20">
                  <c:v>9</c:v>
                </c:pt>
                <c:pt idx="21">
                  <c:v>10</c:v>
                </c:pt>
                <c:pt idx="22">
                  <c:v>11</c:v>
                </c:pt>
                <c:pt idx="23">
                  <c:v>12</c:v>
                </c:pt>
                <c:pt idx="24">
                  <c:v>'22.1</c:v>
                </c:pt>
                <c:pt idx="25">
                  <c:v>2</c:v>
                </c:pt>
                <c:pt idx="26">
                  <c:v>3</c:v>
                </c:pt>
                <c:pt idx="27">
                  <c:v>4</c:v>
                </c:pt>
                <c:pt idx="28">
                  <c:v>5</c:v>
                </c:pt>
                <c:pt idx="29">
                  <c:v>6</c:v>
                </c:pt>
                <c:pt idx="30">
                  <c:v>7</c:v>
                </c:pt>
                <c:pt idx="31">
                  <c:v>8</c:v>
                </c:pt>
                <c:pt idx="32">
                  <c:v>9</c:v>
                </c:pt>
                <c:pt idx="33">
                  <c:v>10</c:v>
                </c:pt>
                <c:pt idx="34">
                  <c:v>11</c:v>
                </c:pt>
                <c:pt idx="35">
                  <c:v>12</c:v>
                </c:pt>
                <c:pt idx="36">
                  <c:v>'23.1</c:v>
                </c:pt>
                <c:pt idx="37">
                  <c:v>2</c:v>
                </c:pt>
                <c:pt idx="38">
                  <c:v>3</c:v>
                </c:pt>
                <c:pt idx="39">
                  <c:v>4</c:v>
                </c:pt>
                <c:pt idx="40">
                  <c:v>5</c:v>
                </c:pt>
                <c:pt idx="41">
                  <c:v>6</c:v>
                </c:pt>
                <c:pt idx="42">
                  <c:v>7</c:v>
                </c:pt>
                <c:pt idx="43">
                  <c:v>8</c:v>
                </c:pt>
                <c:pt idx="44">
                  <c:v>9</c:v>
                </c:pt>
                <c:pt idx="45">
                  <c:v>10</c:v>
                </c:pt>
                <c:pt idx="46">
                  <c:v>11</c:v>
                </c:pt>
              </c:strCache>
            </c:strRef>
          </c:cat>
          <c:val>
            <c:numRef>
              <c:f>Sheet1!$C$14:$C$60</c:f>
              <c:numCache>
                <c:formatCode>#,##0.0_ </c:formatCode>
                <c:ptCount val="47"/>
                <c:pt idx="0">
                  <c:v>0.72698961587851318</c:v>
                </c:pt>
                <c:pt idx="1">
                  <c:v>0.26024658112358229</c:v>
                </c:pt>
                <c:pt idx="2">
                  <c:v>0.56839941144458828</c:v>
                </c:pt>
                <c:pt idx="3">
                  <c:v>0.42542871290129475</c:v>
                </c:pt>
                <c:pt idx="4">
                  <c:v>0.89446160680032671</c:v>
                </c:pt>
                <c:pt idx="5">
                  <c:v>0.84559342899234513</c:v>
                </c:pt>
                <c:pt idx="6">
                  <c:v>1.159306232406091</c:v>
                </c:pt>
                <c:pt idx="7">
                  <c:v>1.1492165349961112</c:v>
                </c:pt>
                <c:pt idx="8">
                  <c:v>1.1306215897285854</c:v>
                </c:pt>
                <c:pt idx="9">
                  <c:v>0.85480411997463157</c:v>
                </c:pt>
                <c:pt idx="10">
                  <c:v>0.37740382208963125</c:v>
                </c:pt>
                <c:pt idx="11">
                  <c:v>0.43746809085721489</c:v>
                </c:pt>
                <c:pt idx="12">
                  <c:v>0.57217426219633927</c:v>
                </c:pt>
                <c:pt idx="13">
                  <c:v>0.4610142313088732</c:v>
                </c:pt>
                <c:pt idx="14">
                  <c:v>0.46096803286901866</c:v>
                </c:pt>
                <c:pt idx="15">
                  <c:v>0.82511571744818613</c:v>
                </c:pt>
                <c:pt idx="16">
                  <c:v>0.4202521512907762</c:v>
                </c:pt>
                <c:pt idx="17">
                  <c:v>0.4202521512907762</c:v>
                </c:pt>
                <c:pt idx="18">
                  <c:v>0.11968880909633983</c:v>
                </c:pt>
                <c:pt idx="19">
                  <c:v>0.12967581047381094</c:v>
                </c:pt>
                <c:pt idx="20">
                  <c:v>0.11967687244440466</c:v>
                </c:pt>
                <c:pt idx="21">
                  <c:v>0.31945692323050134</c:v>
                </c:pt>
                <c:pt idx="22">
                  <c:v>1.4361224693327992</c:v>
                </c:pt>
                <c:pt idx="23">
                  <c:v>1.4053623043954915</c:v>
                </c:pt>
                <c:pt idx="24">
                  <c:v>1.6368899091725726</c:v>
                </c:pt>
                <c:pt idx="25">
                  <c:v>1.7557861133280179</c:v>
                </c:pt>
                <c:pt idx="26">
                  <c:v>1.8054862842892792</c:v>
                </c:pt>
                <c:pt idx="27">
                  <c:v>1.8363273453093847</c:v>
                </c:pt>
                <c:pt idx="28">
                  <c:v>3.0191311279394193</c:v>
                </c:pt>
                <c:pt idx="29">
                  <c:v>3.0689517736149843</c:v>
                </c:pt>
                <c:pt idx="30">
                  <c:v>3.1978481769276828</c:v>
                </c:pt>
                <c:pt idx="31">
                  <c:v>3.2974696154612495</c:v>
                </c:pt>
                <c:pt idx="32">
                  <c:v>3.3071023010259917</c:v>
                </c:pt>
                <c:pt idx="33">
                  <c:v>3.4232261916608739</c:v>
                </c:pt>
                <c:pt idx="34">
                  <c:v>5.5255137154655447</c:v>
                </c:pt>
                <c:pt idx="35">
                  <c:v>5.7204639276587459</c:v>
                </c:pt>
                <c:pt idx="36">
                  <c:v>5.9</c:v>
                </c:pt>
                <c:pt idx="37">
                  <c:v>5.8</c:v>
                </c:pt>
                <c:pt idx="38">
                  <c:v>6.1</c:v>
                </c:pt>
                <c:pt idx="39">
                  <c:v>6.1</c:v>
                </c:pt>
                <c:pt idx="40">
                  <c:v>8</c:v>
                </c:pt>
                <c:pt idx="41">
                  <c:v>7.8</c:v>
                </c:pt>
                <c:pt idx="42">
                  <c:v>7.8</c:v>
                </c:pt>
                <c:pt idx="43">
                  <c:v>7.8</c:v>
                </c:pt>
                <c:pt idx="44">
                  <c:v>7.8</c:v>
                </c:pt>
                <c:pt idx="45">
                  <c:v>8.1</c:v>
                </c:pt>
                <c:pt idx="46">
                  <c:v>5.7</c:v>
                </c:pt>
              </c:numCache>
            </c:numRef>
          </c:val>
          <c:smooth val="0"/>
          <c:extLst>
            <c:ext xmlns:c16="http://schemas.microsoft.com/office/drawing/2014/chart" uri="{C3380CC4-5D6E-409C-BE32-E72D297353CC}">
              <c16:uniqueId val="{0000000F-98FB-4D15-9BCE-A5AF51A9FA29}"/>
            </c:ext>
          </c:extLst>
        </c:ser>
        <c:dLbls>
          <c:showLegendKey val="0"/>
          <c:showVal val="0"/>
          <c:showCatName val="0"/>
          <c:showSerName val="0"/>
          <c:showPercent val="0"/>
          <c:showBubbleSize val="0"/>
        </c:dLbls>
        <c:marker val="1"/>
        <c:smooth val="0"/>
        <c:axId val="867664784"/>
        <c:axId val="867644816"/>
      </c:lineChart>
      <c:catAx>
        <c:axId val="2108249407"/>
        <c:scaling>
          <c:orientation val="minMax"/>
        </c:scaling>
        <c:delete val="0"/>
        <c:axPos val="b"/>
        <c:numFmt formatCode="General" sourceLinked="1"/>
        <c:majorTickMark val="none"/>
        <c:minorTickMark val="none"/>
        <c:tickLblPos val="low"/>
        <c:spPr>
          <a:noFill/>
          <a:ln w="3175" cap="flat" cmpd="sng" algn="ctr">
            <a:solidFill>
              <a:schemeClr val="bg1">
                <a:lumMod val="75000"/>
              </a:schemeClr>
            </a:solidFill>
            <a:round/>
          </a:ln>
          <a:effectLst/>
        </c:spPr>
        <c:txPr>
          <a:bodyPr rot="-5400000" spcFirstLastPara="1" vertOverflow="ellipsis" vert="horz" wrap="square" anchor="ctr" anchorCtr="1"/>
          <a:lstStyle/>
          <a:p>
            <a:pPr algn="ctr">
              <a:defRPr lang="ko-KR" altLang="en-US" sz="600" b="0" i="0" u="none" strike="noStrike" kern="1200" baseline="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879892735"/>
        <c:crosses val="autoZero"/>
        <c:auto val="1"/>
        <c:lblAlgn val="ctr"/>
        <c:lblOffset val="100"/>
        <c:noMultiLvlLbl val="0"/>
      </c:catAx>
      <c:valAx>
        <c:axId val="879892735"/>
        <c:scaling>
          <c:orientation val="minMax"/>
          <c:min val="70"/>
        </c:scaling>
        <c:delete val="0"/>
        <c:axPos val="l"/>
        <c:numFmt formatCode="#,##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lang="ko-KR" altLang="en-US" sz="600" b="0" i="0" u="none" strike="noStrike" kern="120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2108249407"/>
        <c:crosses val="autoZero"/>
        <c:crossBetween val="between"/>
        <c:majorUnit val="10"/>
      </c:valAx>
      <c:valAx>
        <c:axId val="867644816"/>
        <c:scaling>
          <c:orientation val="minMax"/>
          <c:max val="10"/>
          <c:min val="-1"/>
        </c:scaling>
        <c:delete val="0"/>
        <c:axPos val="r"/>
        <c:numFmt formatCode="0_ " sourceLinked="0"/>
        <c:majorTickMark val="none"/>
        <c:minorTickMark val="none"/>
        <c:tickLblPos val="nextTo"/>
        <c:spPr>
          <a:ln w="3175">
            <a:solidFill>
              <a:schemeClr val="bg1">
                <a:lumMod val="75000"/>
              </a:schemeClr>
            </a:solidFill>
          </a:ln>
        </c:spPr>
        <c:txPr>
          <a:bodyPr/>
          <a:lstStyle/>
          <a:p>
            <a:pPr algn="ctr">
              <a:defRPr lang="en-US" altLang="ko-KR" sz="600" b="0" i="0" u="none" strike="noStrike" kern="120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867664784"/>
        <c:crosses val="max"/>
        <c:crossBetween val="between"/>
        <c:majorUnit val="2.5"/>
      </c:valAx>
      <c:catAx>
        <c:axId val="867664784"/>
        <c:scaling>
          <c:orientation val="minMax"/>
        </c:scaling>
        <c:delete val="1"/>
        <c:axPos val="b"/>
        <c:numFmt formatCode="General" sourceLinked="1"/>
        <c:majorTickMark val="out"/>
        <c:minorTickMark val="none"/>
        <c:tickLblPos val="nextTo"/>
        <c:crossAx val="867644816"/>
        <c:crosses val="autoZero"/>
        <c:auto val="1"/>
        <c:lblAlgn val="ctr"/>
        <c:lblOffset val="100"/>
        <c:noMultiLvlLbl val="0"/>
      </c:catAx>
      <c:spPr>
        <a:noFill/>
        <a:ln>
          <a:noFill/>
        </a:ln>
        <a:effectLst/>
      </c:spPr>
    </c:plotArea>
    <c:legend>
      <c:legendPos val="t"/>
      <c:layout>
        <c:manualLayout>
          <c:xMode val="edge"/>
          <c:yMode val="edge"/>
          <c:x val="3.8925271552638142E-3"/>
          <c:y val="3.885152261328241E-2"/>
          <c:w val="0.91864915709364203"/>
          <c:h val="0.10222549011828784"/>
        </c:manualLayout>
      </c:layout>
      <c:overlay val="0"/>
      <c:txPr>
        <a:bodyPr/>
        <a:lstStyle/>
        <a:p>
          <a:pPr algn="ctr">
            <a:defRPr lang="en-US" altLang="ko-KR" sz="600" b="0" i="0" u="none" strike="noStrike" kern="1200" spc="-3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569604788117566"/>
          <c:y val="0.19615193052958646"/>
          <c:w val="0.83515203096901724"/>
          <c:h val="0.53131965727968911"/>
        </c:manualLayout>
      </c:layout>
      <c:lineChart>
        <c:grouping val="standard"/>
        <c:varyColors val="0"/>
        <c:ser>
          <c:idx val="0"/>
          <c:order val="0"/>
          <c:tx>
            <c:strRef>
              <c:f>Sheet1!$B$1</c:f>
              <c:strCache>
                <c:ptCount val="1"/>
                <c:pt idx="0">
                  <c:v>의류·신발</c:v>
                </c:pt>
              </c:strCache>
            </c:strRef>
          </c:tx>
          <c:spPr>
            <a:ln w="12700" cap="flat">
              <a:solidFill>
                <a:schemeClr val="accent1"/>
              </a:solidFill>
              <a:bevel/>
            </a:ln>
            <a:effectLst/>
          </c:spPr>
          <c:marker>
            <c:symbol val="none"/>
          </c:marker>
          <c:dPt>
            <c:idx val="0"/>
            <c:bubble3D val="0"/>
            <c:extLst>
              <c:ext xmlns:c16="http://schemas.microsoft.com/office/drawing/2014/chart" uri="{C3380CC4-5D6E-409C-BE32-E72D297353CC}">
                <c16:uniqueId val="{00000000-6377-4A94-8F5E-878AC129D2B1}"/>
              </c:ext>
            </c:extLst>
          </c:dPt>
          <c:dPt>
            <c:idx val="4"/>
            <c:bubble3D val="0"/>
            <c:extLst>
              <c:ext xmlns:c16="http://schemas.microsoft.com/office/drawing/2014/chart" uri="{C3380CC4-5D6E-409C-BE32-E72D297353CC}">
                <c16:uniqueId val="{00000001-6377-4A94-8F5E-878AC129D2B1}"/>
              </c:ext>
            </c:extLst>
          </c:dPt>
          <c:dPt>
            <c:idx val="6"/>
            <c:bubble3D val="0"/>
            <c:extLst>
              <c:ext xmlns:c16="http://schemas.microsoft.com/office/drawing/2014/chart" uri="{C3380CC4-5D6E-409C-BE32-E72D297353CC}">
                <c16:uniqueId val="{00000002-6377-4A94-8F5E-878AC129D2B1}"/>
              </c:ext>
            </c:extLst>
          </c:dPt>
          <c:dPt>
            <c:idx val="8"/>
            <c:bubble3D val="0"/>
            <c:extLst>
              <c:ext xmlns:c16="http://schemas.microsoft.com/office/drawing/2014/chart" uri="{C3380CC4-5D6E-409C-BE32-E72D297353CC}">
                <c16:uniqueId val="{00000003-6377-4A94-8F5E-878AC129D2B1}"/>
              </c:ext>
            </c:extLst>
          </c:dPt>
          <c:dPt>
            <c:idx val="10"/>
            <c:bubble3D val="0"/>
            <c:extLst>
              <c:ext xmlns:c16="http://schemas.microsoft.com/office/drawing/2014/chart" uri="{C3380CC4-5D6E-409C-BE32-E72D297353CC}">
                <c16:uniqueId val="{00000004-6377-4A94-8F5E-878AC129D2B1}"/>
              </c:ext>
            </c:extLst>
          </c:dPt>
          <c:dPt>
            <c:idx val="13"/>
            <c:bubble3D val="0"/>
            <c:extLst>
              <c:ext xmlns:c16="http://schemas.microsoft.com/office/drawing/2014/chart" uri="{C3380CC4-5D6E-409C-BE32-E72D297353CC}">
                <c16:uniqueId val="{00000005-6377-4A94-8F5E-878AC129D2B1}"/>
              </c:ext>
            </c:extLst>
          </c:dPt>
          <c:dPt>
            <c:idx val="14"/>
            <c:bubble3D val="0"/>
            <c:extLst>
              <c:ext xmlns:c16="http://schemas.microsoft.com/office/drawing/2014/chart" uri="{C3380CC4-5D6E-409C-BE32-E72D297353CC}">
                <c16:uniqueId val="{00000006-6377-4A94-8F5E-878AC129D2B1}"/>
              </c:ext>
            </c:extLst>
          </c:dPt>
          <c:dPt>
            <c:idx val="18"/>
            <c:marker>
              <c:symbol val="circle"/>
              <c:size val="3"/>
              <c:spPr>
                <a:solidFill>
                  <a:schemeClr val="bg1"/>
                </a:solidFill>
                <a:ln w="6350"/>
              </c:spPr>
            </c:marker>
            <c:bubble3D val="0"/>
            <c:extLst>
              <c:ext xmlns:c16="http://schemas.microsoft.com/office/drawing/2014/chart" uri="{C3380CC4-5D6E-409C-BE32-E72D297353CC}">
                <c16:uniqueId val="{00000007-6377-4A94-8F5E-878AC129D2B1}"/>
              </c:ext>
            </c:extLst>
          </c:dPt>
          <c:dLbls>
            <c:dLbl>
              <c:idx val="18"/>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377-4A94-8F5E-878AC129D2B1}"/>
                </c:ext>
              </c:extLst>
            </c:dLbl>
            <c:spPr>
              <a:noFill/>
              <a:ln>
                <a:noFill/>
              </a:ln>
              <a:effectLst/>
            </c:spPr>
            <c:txPr>
              <a:bodyPr wrap="square" lIns="38100" tIns="19050" rIns="38100" bIns="19050" anchor="ctr" anchorCtr="0">
                <a:spAutoFit/>
              </a:bodyPr>
              <a:lstStyle/>
              <a:p>
                <a:pPr algn="ctr" rtl="0">
                  <a:defRPr lang="en-US" altLang="ko-KR" sz="800" b="1" i="0" u="none" strike="noStrike" kern="0" baseline="0">
                    <a:ln>
                      <a:solidFill>
                        <a:srgbClr val="1871C6">
                          <a:alpha val="0"/>
                        </a:srgb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Sheet1!$A$18:$A$36</c:f>
              <c:strCache>
                <c:ptCount val="19"/>
                <c:pt idx="0">
                  <c:v>'19.1Q</c:v>
                </c:pt>
                <c:pt idx="4">
                  <c:v>'20.1Q</c:v>
                </c:pt>
                <c:pt idx="8">
                  <c:v>'21.1Q</c:v>
                </c:pt>
                <c:pt idx="12">
                  <c:v>'22.1Q</c:v>
                </c:pt>
                <c:pt idx="16">
                  <c:v>'23.1Q</c:v>
                </c:pt>
                <c:pt idx="18">
                  <c:v>3Q</c:v>
                </c:pt>
              </c:strCache>
            </c:strRef>
          </c:cat>
          <c:val>
            <c:numRef>
              <c:f>Sheet1!$B$18:$B$36</c:f>
              <c:numCache>
                <c:formatCode>General</c:formatCode>
                <c:ptCount val="19"/>
                <c:pt idx="0">
                  <c:v>4.5999999999999996</c:v>
                </c:pt>
                <c:pt idx="1">
                  <c:v>3.7</c:v>
                </c:pt>
                <c:pt idx="2">
                  <c:v>-2.5</c:v>
                </c:pt>
                <c:pt idx="3">
                  <c:v>-6.6</c:v>
                </c:pt>
                <c:pt idx="4">
                  <c:v>-25</c:v>
                </c:pt>
                <c:pt idx="5">
                  <c:v>-15.1</c:v>
                </c:pt>
                <c:pt idx="6">
                  <c:v>-18.899999999999999</c:v>
                </c:pt>
                <c:pt idx="7">
                  <c:v>-13.8</c:v>
                </c:pt>
                <c:pt idx="8">
                  <c:v>6.5</c:v>
                </c:pt>
                <c:pt idx="9">
                  <c:v>8.1999999999999993</c:v>
                </c:pt>
                <c:pt idx="10">
                  <c:v>14</c:v>
                </c:pt>
                <c:pt idx="11">
                  <c:v>15.4</c:v>
                </c:pt>
                <c:pt idx="12">
                  <c:v>7.6</c:v>
                </c:pt>
                <c:pt idx="13">
                  <c:v>7</c:v>
                </c:pt>
                <c:pt idx="14">
                  <c:v>4.9000000000000004</c:v>
                </c:pt>
                <c:pt idx="15">
                  <c:v>-2.2000000000000002</c:v>
                </c:pt>
                <c:pt idx="16">
                  <c:v>8.5</c:v>
                </c:pt>
                <c:pt idx="17">
                  <c:v>-3.3</c:v>
                </c:pt>
                <c:pt idx="18">
                  <c:v>-6.7</c:v>
                </c:pt>
              </c:numCache>
            </c:numRef>
          </c:val>
          <c:smooth val="0"/>
          <c:extLst>
            <c:ext xmlns:c16="http://schemas.microsoft.com/office/drawing/2014/chart" uri="{C3380CC4-5D6E-409C-BE32-E72D297353CC}">
              <c16:uniqueId val="{00000008-6377-4A94-8F5E-878AC129D2B1}"/>
            </c:ext>
          </c:extLst>
        </c:ser>
        <c:ser>
          <c:idx val="1"/>
          <c:order val="1"/>
          <c:tx>
            <c:strRef>
              <c:f>Sheet1!$C$1</c:f>
              <c:strCache>
                <c:ptCount val="1"/>
                <c:pt idx="0">
                  <c:v>최종소비지출</c:v>
                </c:pt>
              </c:strCache>
            </c:strRef>
          </c:tx>
          <c:spPr>
            <a:ln w="12700" cap="sq">
              <a:solidFill>
                <a:srgbClr val="A5B6F3"/>
              </a:solidFill>
              <a:bevel/>
            </a:ln>
            <a:effectLst/>
          </c:spPr>
          <c:marker>
            <c:symbol val="none"/>
          </c:marker>
          <c:dPt>
            <c:idx val="6"/>
            <c:bubble3D val="0"/>
            <c:extLst>
              <c:ext xmlns:c16="http://schemas.microsoft.com/office/drawing/2014/chart" uri="{C3380CC4-5D6E-409C-BE32-E72D297353CC}">
                <c16:uniqueId val="{00000009-6377-4A94-8F5E-878AC129D2B1}"/>
              </c:ext>
            </c:extLst>
          </c:dPt>
          <c:dPt>
            <c:idx val="14"/>
            <c:bubble3D val="0"/>
            <c:extLst>
              <c:ext xmlns:c16="http://schemas.microsoft.com/office/drawing/2014/chart" uri="{C3380CC4-5D6E-409C-BE32-E72D297353CC}">
                <c16:uniqueId val="{0000000A-6377-4A94-8F5E-878AC129D2B1}"/>
              </c:ext>
            </c:extLst>
          </c:dPt>
          <c:cat>
            <c:strRef>
              <c:f>Sheet1!$A$18:$A$36</c:f>
              <c:strCache>
                <c:ptCount val="19"/>
                <c:pt idx="0">
                  <c:v>'19.1Q</c:v>
                </c:pt>
                <c:pt idx="4">
                  <c:v>'20.1Q</c:v>
                </c:pt>
                <c:pt idx="8">
                  <c:v>'21.1Q</c:v>
                </c:pt>
                <c:pt idx="12">
                  <c:v>'22.1Q</c:v>
                </c:pt>
                <c:pt idx="16">
                  <c:v>'23.1Q</c:v>
                </c:pt>
                <c:pt idx="18">
                  <c:v>3Q</c:v>
                </c:pt>
              </c:strCache>
            </c:strRef>
          </c:cat>
          <c:val>
            <c:numRef>
              <c:f>Sheet1!$C$18:$C$36</c:f>
              <c:numCache>
                <c:formatCode>General</c:formatCode>
                <c:ptCount val="19"/>
                <c:pt idx="0">
                  <c:v>1.8</c:v>
                </c:pt>
                <c:pt idx="1">
                  <c:v>2.2000000000000002</c:v>
                </c:pt>
                <c:pt idx="2">
                  <c:v>2.2000000000000002</c:v>
                </c:pt>
                <c:pt idx="3">
                  <c:v>2.4</c:v>
                </c:pt>
                <c:pt idx="4">
                  <c:v>-4.7</c:v>
                </c:pt>
                <c:pt idx="5">
                  <c:v>-3.7</c:v>
                </c:pt>
                <c:pt idx="6">
                  <c:v>-4.0999999999999996</c:v>
                </c:pt>
                <c:pt idx="7">
                  <c:v>-6.3</c:v>
                </c:pt>
                <c:pt idx="8" formatCode="0.0_ ">
                  <c:v>1.2734622508879725</c:v>
                </c:pt>
                <c:pt idx="9" formatCode="0.0_ ">
                  <c:v>3.6617965354549296</c:v>
                </c:pt>
                <c:pt idx="10" formatCode="0.0_ ">
                  <c:v>3.3154527773870757</c:v>
                </c:pt>
                <c:pt idx="11" formatCode="0.0_ ">
                  <c:v>6.2069971238367385</c:v>
                </c:pt>
                <c:pt idx="12" formatCode="0.0_ ">
                  <c:v>3.8749153523830064</c:v>
                </c:pt>
                <c:pt idx="13" formatCode="0.0_ ">
                  <c:v>4.1155420812479786</c:v>
                </c:pt>
                <c:pt idx="14" formatCode="0.0_ ">
                  <c:v>5.304787509465128</c:v>
                </c:pt>
                <c:pt idx="15" formatCode="0.0_ ">
                  <c:v>3.2924207029842729</c:v>
                </c:pt>
                <c:pt idx="16" formatCode="0.0_ ">
                  <c:v>4.5766524370439345</c:v>
                </c:pt>
                <c:pt idx="17" formatCode="0.0_ ">
                  <c:v>1.4243308718501841</c:v>
                </c:pt>
                <c:pt idx="18" formatCode="0.0_ ">
                  <c:v>4.9705976887389432E-2</c:v>
                </c:pt>
              </c:numCache>
            </c:numRef>
          </c:val>
          <c:smooth val="0"/>
          <c:extLst>
            <c:ext xmlns:c16="http://schemas.microsoft.com/office/drawing/2014/chart" uri="{C3380CC4-5D6E-409C-BE32-E72D297353CC}">
              <c16:uniqueId val="{0000000B-6377-4A94-8F5E-878AC129D2B1}"/>
            </c:ext>
          </c:extLst>
        </c:ser>
        <c:dLbls>
          <c:showLegendKey val="0"/>
          <c:showVal val="0"/>
          <c:showCatName val="0"/>
          <c:showSerName val="0"/>
          <c:showPercent val="0"/>
          <c:showBubbleSize val="0"/>
        </c:dLbls>
        <c:smooth val="0"/>
        <c:axId val="442807520"/>
        <c:axId val="572032112"/>
      </c:lineChart>
      <c:catAx>
        <c:axId val="442807520"/>
        <c:scaling>
          <c:orientation val="minMax"/>
        </c:scaling>
        <c:delete val="0"/>
        <c:axPos val="b"/>
        <c:numFmt formatCode="General" sourceLinked="1"/>
        <c:majorTickMark val="none"/>
        <c:minorTickMark val="none"/>
        <c:tickLblPos val="low"/>
        <c:spPr>
          <a:noFill/>
          <a:ln w="3175" cap="flat" cmpd="sng" algn="ctr">
            <a:solidFill>
              <a:schemeClr val="bg1">
                <a:lumMod val="75000"/>
              </a:schemeClr>
            </a:solidFill>
            <a:round/>
          </a:ln>
          <a:effectLst/>
        </c:spPr>
        <c:txPr>
          <a:bodyPr rot="-5400000" spcFirstLastPara="1" vertOverflow="ellipsis" vert="horz" wrap="square" anchor="t" anchorCtr="1"/>
          <a:lstStyle/>
          <a:p>
            <a:pPr algn="ctr">
              <a:defRPr lang="en-US" altLang="ko-KR" sz="600" b="0" i="0" u="none" strike="noStrike" kern="1200" spc="20" baseline="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572032112"/>
        <c:crosses val="autoZero"/>
        <c:auto val="1"/>
        <c:lblAlgn val="ctr"/>
        <c:lblOffset val="100"/>
        <c:noMultiLvlLbl val="0"/>
      </c:catAx>
      <c:valAx>
        <c:axId val="572032112"/>
        <c:scaling>
          <c:orientation val="minMax"/>
          <c:min val="-30"/>
        </c:scaling>
        <c:delete val="0"/>
        <c:axPos val="l"/>
        <c:numFmt formatCode="#,##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sz="600" b="0" i="0" u="none" strike="noStrike" kern="1200" baseline="0">
                <a:ln>
                  <a:solidFill>
                    <a:schemeClr val="bg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442807520"/>
        <c:crosses val="autoZero"/>
        <c:crossBetween val="between"/>
        <c:majorUnit val="10"/>
      </c:valAx>
      <c:spPr>
        <a:noFill/>
        <a:ln>
          <a:noFill/>
        </a:ln>
        <a:effectLst/>
      </c:spPr>
    </c:plotArea>
    <c:legend>
      <c:legendPos val="t"/>
      <c:layout>
        <c:manualLayout>
          <c:xMode val="edge"/>
          <c:yMode val="edge"/>
          <c:x val="0.12645654990526206"/>
          <c:y val="1.7103087959489168E-2"/>
          <c:w val="0.78770533098574569"/>
          <c:h val="0.12398056528252742"/>
        </c:manualLayout>
      </c:layout>
      <c:overlay val="0"/>
      <c:spPr>
        <a:noFill/>
        <a:ln>
          <a:noFill/>
        </a:ln>
        <a:effectLst/>
      </c:spPr>
      <c:txPr>
        <a:bodyPr rot="0" spcFirstLastPara="1" vertOverflow="ellipsis" vert="horz" wrap="square" anchor="ctr" anchorCtr="1"/>
        <a:lstStyle/>
        <a:p>
          <a:pPr marL="0" algn="ctr" defTabSz="914400" rtl="0" eaLnBrk="1" latinLnBrk="0" hangingPunct="1">
            <a:defRPr lang="en-US" altLang="ko-KR" sz="600" b="0" i="0" u="none" strike="noStrike" kern="1200" spc="-3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n>
            <a:solidFill>
              <a:schemeClr val="bg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pPr>
      <a:endParaRPr lang="ko-K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7235084139722446E-2"/>
          <c:y val="0.1279311887357146"/>
          <c:w val="0.89341408248017762"/>
          <c:h val="0.77982001589730976"/>
        </c:manualLayout>
      </c:layout>
      <c:lineChart>
        <c:grouping val="standard"/>
        <c:varyColors val="0"/>
        <c:ser>
          <c:idx val="0"/>
          <c:order val="0"/>
          <c:tx>
            <c:strRef>
              <c:f>Sheet1!$B$1</c:f>
              <c:strCache>
                <c:ptCount val="1"/>
                <c:pt idx="0">
                  <c:v>글로벌</c:v>
                </c:pt>
              </c:strCache>
            </c:strRef>
          </c:tx>
          <c:spPr>
            <a:ln w="19050" cap="rnd">
              <a:solidFill>
                <a:srgbClr val="00338D"/>
              </a:solidFill>
              <a:round/>
            </a:ln>
            <a:effectLst/>
          </c:spPr>
          <c:marker>
            <c:symbol val="circle"/>
            <c:size val="5"/>
            <c:spPr>
              <a:solidFill>
                <a:schemeClr val="bg1"/>
              </a:solidFill>
              <a:ln w="9525">
                <a:solidFill>
                  <a:srgbClr val="00338D"/>
                </a:solidFill>
              </a:ln>
              <a:effectLst/>
            </c:spPr>
          </c:marker>
          <c:dLbls>
            <c:dLbl>
              <c:idx val="2"/>
              <c:layout>
                <c:manualLayout>
                  <c:x val="-1.8405797101449274E-2"/>
                  <c:y val="0"/>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465-40AD-BCC3-C54CE7D5FC62}"/>
                </c:ext>
              </c:extLst>
            </c:dLbl>
            <c:dLbl>
              <c:idx val="3"/>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465-40AD-BCC3-C54CE7D5FC62}"/>
                </c:ext>
              </c:extLst>
            </c:dLbl>
            <c:dLbl>
              <c:idx val="4"/>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465-40AD-BCC3-C54CE7D5FC62}"/>
                </c:ext>
              </c:extLst>
            </c:dLbl>
            <c:dLbl>
              <c:idx val="5"/>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465-40AD-BCC3-C54CE7D5FC62}"/>
                </c:ext>
              </c:extLst>
            </c:dLbl>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900" b="0" i="0" u="none" strike="noStrike" kern="1200" baseline="0">
                    <a:ln>
                      <a:solidFill>
                        <a:schemeClr val="bg1">
                          <a:lumMod val="75000"/>
                          <a:alpha val="0"/>
                        </a:schemeClr>
                      </a:solidFill>
                    </a:ln>
                    <a:solidFill>
                      <a:srgbClr val="00338D"/>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dLblPos val="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Sheet1!$A$6:$A$11</c:f>
              <c:strCache>
                <c:ptCount val="6"/>
                <c:pt idx="0">
                  <c:v>'19</c:v>
                </c:pt>
                <c:pt idx="1">
                  <c:v>'20</c:v>
                </c:pt>
                <c:pt idx="2">
                  <c:v>'21</c:v>
                </c:pt>
                <c:pt idx="3">
                  <c:v>'22</c:v>
                </c:pt>
                <c:pt idx="4">
                  <c:v>'23(E)</c:v>
                </c:pt>
                <c:pt idx="5">
                  <c:v>'24(F)</c:v>
                </c:pt>
              </c:strCache>
            </c:strRef>
          </c:cat>
          <c:val>
            <c:numRef>
              <c:f>Sheet1!$B$6:$B$11</c:f>
              <c:numCache>
                <c:formatCode>General</c:formatCode>
                <c:ptCount val="6"/>
                <c:pt idx="0">
                  <c:v>3.5070000000000001</c:v>
                </c:pt>
                <c:pt idx="1">
                  <c:v>3.2469999999999999</c:v>
                </c:pt>
                <c:pt idx="2">
                  <c:v>4.6970000000000001</c:v>
                </c:pt>
                <c:pt idx="3">
                  <c:v>8.7119999999999997</c:v>
                </c:pt>
                <c:pt idx="4">
                  <c:v>6.8760000000000003</c:v>
                </c:pt>
                <c:pt idx="5">
                  <c:v>5.7939999999999996</c:v>
                </c:pt>
              </c:numCache>
            </c:numRef>
          </c:val>
          <c:smooth val="0"/>
          <c:extLst>
            <c:ext xmlns:c16="http://schemas.microsoft.com/office/drawing/2014/chart" uri="{C3380CC4-5D6E-409C-BE32-E72D297353CC}">
              <c16:uniqueId val="{00000004-3465-40AD-BCC3-C54CE7D5FC62}"/>
            </c:ext>
          </c:extLst>
        </c:ser>
        <c:ser>
          <c:idx val="1"/>
          <c:order val="1"/>
          <c:tx>
            <c:strRef>
              <c:f>Sheet1!$C$1</c:f>
              <c:strCache>
                <c:ptCount val="1"/>
                <c:pt idx="0">
                  <c:v>선진국가</c:v>
                </c:pt>
              </c:strCache>
            </c:strRef>
          </c:tx>
          <c:spPr>
            <a:ln w="19050" cap="rnd">
              <a:solidFill>
                <a:schemeClr val="accent5"/>
              </a:solidFill>
              <a:round/>
            </a:ln>
            <a:effectLst/>
          </c:spPr>
          <c:marker>
            <c:symbol val="circle"/>
            <c:size val="5"/>
            <c:spPr>
              <a:solidFill>
                <a:schemeClr val="bg1"/>
              </a:solidFill>
              <a:ln w="9525">
                <a:solidFill>
                  <a:schemeClr val="accent5"/>
                </a:solidFill>
              </a:ln>
              <a:effectLst/>
            </c:spPr>
          </c:marker>
          <c:dLbls>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465-40AD-BCC3-C54CE7D5FC62}"/>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465-40AD-BCC3-C54CE7D5FC62}"/>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465-40AD-BCC3-C54CE7D5FC62}"/>
                </c:ext>
              </c:extLst>
            </c:dLbl>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465-40AD-BCC3-C54CE7D5FC62}"/>
                </c:ext>
              </c:extLst>
            </c:dLbl>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900" b="0" i="0" u="none" strike="noStrike" kern="1200" baseline="0">
                    <a:ln>
                      <a:solidFill>
                        <a:schemeClr val="bg1">
                          <a:lumMod val="75000"/>
                          <a:alpha val="0"/>
                        </a:schemeClr>
                      </a:solidFill>
                    </a:ln>
                    <a:solidFill>
                      <a:schemeClr val="accent5"/>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Sheet1!$A$6:$A$11</c:f>
              <c:strCache>
                <c:ptCount val="6"/>
                <c:pt idx="0">
                  <c:v>'19</c:v>
                </c:pt>
                <c:pt idx="1">
                  <c:v>'20</c:v>
                </c:pt>
                <c:pt idx="2">
                  <c:v>'21</c:v>
                </c:pt>
                <c:pt idx="3">
                  <c:v>'22</c:v>
                </c:pt>
                <c:pt idx="4">
                  <c:v>'23(E)</c:v>
                </c:pt>
                <c:pt idx="5">
                  <c:v>'24(F)</c:v>
                </c:pt>
              </c:strCache>
            </c:strRef>
          </c:cat>
          <c:val>
            <c:numRef>
              <c:f>Sheet1!$C$6:$C$11</c:f>
              <c:numCache>
                <c:formatCode>General</c:formatCode>
                <c:ptCount val="6"/>
                <c:pt idx="0">
                  <c:v>1.4</c:v>
                </c:pt>
                <c:pt idx="1">
                  <c:v>0.68200000000000005</c:v>
                </c:pt>
                <c:pt idx="2">
                  <c:v>3.1040000000000001</c:v>
                </c:pt>
                <c:pt idx="3">
                  <c:v>7.2759999999999998</c:v>
                </c:pt>
                <c:pt idx="4">
                  <c:v>4.6349999999999998</c:v>
                </c:pt>
                <c:pt idx="5">
                  <c:v>2.9590000000000001</c:v>
                </c:pt>
              </c:numCache>
            </c:numRef>
          </c:val>
          <c:smooth val="0"/>
          <c:extLst>
            <c:ext xmlns:c16="http://schemas.microsoft.com/office/drawing/2014/chart" uri="{C3380CC4-5D6E-409C-BE32-E72D297353CC}">
              <c16:uniqueId val="{00000009-3465-40AD-BCC3-C54CE7D5FC62}"/>
            </c:ext>
          </c:extLst>
        </c:ser>
        <c:ser>
          <c:idx val="2"/>
          <c:order val="2"/>
          <c:tx>
            <c:strRef>
              <c:f>Sheet1!$D$1</c:f>
              <c:strCache>
                <c:ptCount val="1"/>
                <c:pt idx="0">
                  <c:v>신흥국가</c:v>
                </c:pt>
              </c:strCache>
            </c:strRef>
          </c:tx>
          <c:spPr>
            <a:ln w="19050" cap="rnd">
              <a:solidFill>
                <a:schemeClr val="accent4"/>
              </a:solidFill>
              <a:round/>
            </a:ln>
            <a:effectLst/>
          </c:spPr>
          <c:marker>
            <c:symbol val="circle"/>
            <c:size val="5"/>
            <c:spPr>
              <a:solidFill>
                <a:schemeClr val="bg1"/>
              </a:solidFill>
              <a:ln w="9525">
                <a:solidFill>
                  <a:srgbClr val="00B8F5"/>
                </a:solidFill>
              </a:ln>
              <a:effectLst/>
            </c:spPr>
          </c:marker>
          <c:dLbls>
            <c:dLbl>
              <c:idx val="2"/>
              <c:layout>
                <c:manualLayout>
                  <c:x val="-5.8285024154589374E-2"/>
                  <c:y val="-5.07244318686117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3465-40AD-BCC3-C54CE7D5FC62}"/>
                </c:ext>
              </c:extLst>
            </c:dLbl>
            <c:dLbl>
              <c:idx val="3"/>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465-40AD-BCC3-C54CE7D5FC62}"/>
                </c:ext>
              </c:extLst>
            </c:dLbl>
            <c:dLbl>
              <c:idx val="4"/>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3465-40AD-BCC3-C54CE7D5FC62}"/>
                </c:ext>
              </c:extLst>
            </c:dLbl>
            <c:dLbl>
              <c:idx val="5"/>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3465-40AD-BCC3-C54CE7D5FC62}"/>
                </c:ext>
              </c:extLst>
            </c:dLbl>
            <c:numFmt formatCode="#,##0.0_);[Red]\(#,##0.0\)" sourceLinked="0"/>
            <c:spPr>
              <a:noFill/>
              <a:ln>
                <a:noFill/>
              </a:ln>
              <a:effectLst/>
            </c:spPr>
            <c:txPr>
              <a:bodyPr rot="0" spcFirstLastPara="1" vertOverflow="ellipsis" vert="horz" wrap="square" lIns="38100" tIns="19050" rIns="38100" bIns="19050" anchor="ctr" anchorCtr="0">
                <a:spAutoFit/>
              </a:bodyPr>
              <a:lstStyle/>
              <a:p>
                <a:pPr algn="ctr">
                  <a:defRPr lang="en-US" altLang="ko-KR" sz="900" b="0" i="0" u="none" strike="noStrike" kern="1200" baseline="0">
                    <a:ln>
                      <a:solidFill>
                        <a:schemeClr val="bg1">
                          <a:lumMod val="75000"/>
                          <a:alpha val="0"/>
                        </a:schemeClr>
                      </a:solidFill>
                    </a:ln>
                    <a:solidFill>
                      <a:srgbClr val="00B8F5"/>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dLblPos val="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Sheet1!$A$6:$A$11</c:f>
              <c:strCache>
                <c:ptCount val="6"/>
                <c:pt idx="0">
                  <c:v>'19</c:v>
                </c:pt>
                <c:pt idx="1">
                  <c:v>'20</c:v>
                </c:pt>
                <c:pt idx="2">
                  <c:v>'21</c:v>
                </c:pt>
                <c:pt idx="3">
                  <c:v>'22</c:v>
                </c:pt>
                <c:pt idx="4">
                  <c:v>'23(E)</c:v>
                </c:pt>
                <c:pt idx="5">
                  <c:v>'24(F)</c:v>
                </c:pt>
              </c:strCache>
            </c:strRef>
          </c:cat>
          <c:val>
            <c:numRef>
              <c:f>Sheet1!$D$6:$D$11</c:f>
              <c:numCache>
                <c:formatCode>General</c:formatCode>
                <c:ptCount val="6"/>
                <c:pt idx="0">
                  <c:v>5.1239999999999997</c:v>
                </c:pt>
                <c:pt idx="1">
                  <c:v>5.1740000000000004</c:v>
                </c:pt>
                <c:pt idx="2">
                  <c:v>5.8789999999999996</c:v>
                </c:pt>
                <c:pt idx="3">
                  <c:v>9.7720000000000002</c:v>
                </c:pt>
                <c:pt idx="4">
                  <c:v>8.4830000000000005</c:v>
                </c:pt>
                <c:pt idx="5">
                  <c:v>7.7789999999999999</c:v>
                </c:pt>
              </c:numCache>
            </c:numRef>
          </c:val>
          <c:smooth val="0"/>
          <c:extLst>
            <c:ext xmlns:c16="http://schemas.microsoft.com/office/drawing/2014/chart" uri="{C3380CC4-5D6E-409C-BE32-E72D297353CC}">
              <c16:uniqueId val="{0000000E-3465-40AD-BCC3-C54CE7D5FC62}"/>
            </c:ext>
          </c:extLst>
        </c:ser>
        <c:dLbls>
          <c:showLegendKey val="0"/>
          <c:showVal val="0"/>
          <c:showCatName val="0"/>
          <c:showSerName val="0"/>
          <c:showPercent val="0"/>
          <c:showBubbleSize val="0"/>
        </c:dLbls>
        <c:marker val="1"/>
        <c:smooth val="0"/>
        <c:axId val="1606606896"/>
        <c:axId val="37092048"/>
      </c:lineChart>
      <c:catAx>
        <c:axId val="1606606896"/>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0" spcFirstLastPara="1" vertOverflow="ellipsis" wrap="square" anchor="ctr" anchorCtr="1"/>
          <a:lstStyle/>
          <a:p>
            <a:pPr algn="ctr">
              <a:defRPr lang="en-US" altLang="ko-KR" sz="8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crossAx val="37092048"/>
        <c:crosses val="autoZero"/>
        <c:auto val="1"/>
        <c:lblAlgn val="ctr"/>
        <c:lblOffset val="0"/>
        <c:noMultiLvlLbl val="0"/>
      </c:catAx>
      <c:valAx>
        <c:axId val="37092048"/>
        <c:scaling>
          <c:orientation val="minMax"/>
          <c:max val="11"/>
        </c:scaling>
        <c:delete val="0"/>
        <c:axPos val="l"/>
        <c:numFmt formatCode="#,##0_ "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800" b="0" i="0" u="none" strike="noStrike" kern="1200" baseline="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crossAx val="1606606896"/>
        <c:crosses val="autoZero"/>
        <c:crossBetween val="between"/>
      </c:valAx>
      <c:spPr>
        <a:noFill/>
        <a:ln>
          <a:noFill/>
        </a:ln>
        <a:effectLst/>
      </c:spPr>
    </c:plotArea>
    <c:legend>
      <c:legendPos val="r"/>
      <c:layout>
        <c:manualLayout>
          <c:xMode val="edge"/>
          <c:yMode val="edge"/>
          <c:x val="0.16451253387533876"/>
          <c:y val="2.5785590277777774E-2"/>
          <c:w val="0.68232824713569418"/>
          <c:h val="5.7453559027777774E-2"/>
        </c:manualLayout>
      </c:layout>
      <c:overlay val="0"/>
      <c:spPr>
        <a:noFill/>
        <a:ln>
          <a:noFill/>
        </a:ln>
        <a:effectLst/>
      </c:spPr>
      <c:txPr>
        <a:bodyPr rot="0" spcFirstLastPara="1" vertOverflow="ellipsis" vert="horz" wrap="square" anchor="ctr" anchorCtr="1"/>
        <a:lstStyle/>
        <a:p>
          <a:pPr algn="ctr">
            <a:defRPr lang="en-US" altLang="ko-KR" sz="800" b="0" i="0" u="none" strike="noStrike" kern="1200" baseline="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0" vert="horz"/>
    <a:lstStyle/>
    <a:p>
      <a:pPr algn="ctr">
        <a:defRPr lang="en-US" altLang="ko-KR" sz="8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488616398910665E-2"/>
          <c:y val="0.23161326733121343"/>
          <c:w val="0.75934600347456871"/>
          <c:h val="0.52810170254056699"/>
        </c:manualLayout>
      </c:layout>
      <c:barChart>
        <c:barDir val="col"/>
        <c:grouping val="clustered"/>
        <c:varyColors val="0"/>
        <c:ser>
          <c:idx val="0"/>
          <c:order val="0"/>
          <c:tx>
            <c:strRef>
              <c:f>Sheet1!$B$1</c:f>
              <c:strCache>
                <c:ptCount val="1"/>
                <c:pt idx="0">
                  <c:v>의류 소매판매액(좌)</c:v>
                </c:pt>
              </c:strCache>
            </c:strRef>
          </c:tx>
          <c:spPr>
            <a:solidFill>
              <a:srgbClr val="CAF2FF"/>
            </a:solidFill>
            <a:ln w="19050">
              <a:noFill/>
            </a:ln>
            <a:effectLst/>
          </c:spPr>
          <c:invertIfNegative val="0"/>
          <c:cat>
            <c:strRef>
              <c:f>Sheet1!$A$2:$A$12</c:f>
              <c:strCache>
                <c:ptCount val="11"/>
                <c:pt idx="0">
                  <c:v>'21.1Q</c:v>
                </c:pt>
                <c:pt idx="2">
                  <c:v>3Q</c:v>
                </c:pt>
                <c:pt idx="4">
                  <c:v>'22.1Q</c:v>
                </c:pt>
                <c:pt idx="6">
                  <c:v>3Q</c:v>
                </c:pt>
                <c:pt idx="8">
                  <c:v>'23.1Q</c:v>
                </c:pt>
                <c:pt idx="10">
                  <c:v>3Q</c:v>
                </c:pt>
              </c:strCache>
            </c:strRef>
          </c:cat>
          <c:val>
            <c:numRef>
              <c:f>Sheet1!$B$2:$B$12</c:f>
              <c:numCache>
                <c:formatCode>0.0</c:formatCode>
                <c:ptCount val="11"/>
                <c:pt idx="0">
                  <c:v>15.52158</c:v>
                </c:pt>
                <c:pt idx="1">
                  <c:v>18.863844</c:v>
                </c:pt>
                <c:pt idx="2">
                  <c:v>16.443712999999999</c:v>
                </c:pt>
                <c:pt idx="3">
                  <c:v>22.520712</c:v>
                </c:pt>
                <c:pt idx="4">
                  <c:v>17.200771</c:v>
                </c:pt>
                <c:pt idx="5">
                  <c:v>20.945578000000001</c:v>
                </c:pt>
                <c:pt idx="6">
                  <c:v>17.821542000000001</c:v>
                </c:pt>
                <c:pt idx="7">
                  <c:v>22.88007</c:v>
                </c:pt>
                <c:pt idx="8">
                  <c:v>19.452327</c:v>
                </c:pt>
                <c:pt idx="9">
                  <c:v>21.71067</c:v>
                </c:pt>
                <c:pt idx="10">
                  <c:v>17.781855</c:v>
                </c:pt>
              </c:numCache>
            </c:numRef>
          </c:val>
          <c:extLst>
            <c:ext xmlns:c16="http://schemas.microsoft.com/office/drawing/2014/chart" uri="{C3380CC4-5D6E-409C-BE32-E72D297353CC}">
              <c16:uniqueId val="{00000000-F838-4390-8DDA-EB8D4152431F}"/>
            </c:ext>
          </c:extLst>
        </c:ser>
        <c:dLbls>
          <c:showLegendKey val="0"/>
          <c:showVal val="0"/>
          <c:showCatName val="0"/>
          <c:showSerName val="0"/>
          <c:showPercent val="0"/>
          <c:showBubbleSize val="0"/>
        </c:dLbls>
        <c:gapWidth val="80"/>
        <c:axId val="2108249407"/>
        <c:axId val="879892735"/>
      </c:barChart>
      <c:lineChart>
        <c:grouping val="standard"/>
        <c:varyColors val="0"/>
        <c:ser>
          <c:idx val="1"/>
          <c:order val="1"/>
          <c:tx>
            <c:strRef>
              <c:f>Sheet1!$C$1</c:f>
              <c:strCache>
                <c:ptCount val="1"/>
                <c:pt idx="0">
                  <c:v>YoY(우)</c:v>
                </c:pt>
              </c:strCache>
            </c:strRef>
          </c:tx>
          <c:spPr>
            <a:ln w="19050" cap="flat">
              <a:solidFill>
                <a:schemeClr val="accent1"/>
              </a:solidFill>
              <a:bevel/>
            </a:ln>
            <a:effectLst/>
          </c:spPr>
          <c:marker>
            <c:symbol val="none"/>
          </c:marker>
          <c:dPt>
            <c:idx val="0"/>
            <c:bubble3D val="0"/>
            <c:extLst>
              <c:ext xmlns:c16="http://schemas.microsoft.com/office/drawing/2014/chart" uri="{C3380CC4-5D6E-409C-BE32-E72D297353CC}">
                <c16:uniqueId val="{00000001-F838-4390-8DDA-EB8D4152431F}"/>
              </c:ext>
            </c:extLst>
          </c:dPt>
          <c:dPt>
            <c:idx val="3"/>
            <c:marker>
              <c:symbol val="circle"/>
              <c:size val="3"/>
              <c:spPr>
                <a:solidFill>
                  <a:schemeClr val="bg1"/>
                </a:solidFill>
                <a:ln w="6350">
                  <a:solidFill>
                    <a:schemeClr val="accent1"/>
                  </a:solidFill>
                </a:ln>
              </c:spPr>
            </c:marker>
            <c:bubble3D val="0"/>
            <c:extLst>
              <c:ext xmlns:c16="http://schemas.microsoft.com/office/drawing/2014/chart" uri="{C3380CC4-5D6E-409C-BE32-E72D297353CC}">
                <c16:uniqueId val="{00000002-F838-4390-8DDA-EB8D4152431F}"/>
              </c:ext>
            </c:extLst>
          </c:dPt>
          <c:dPt>
            <c:idx val="4"/>
            <c:bubble3D val="0"/>
            <c:extLst>
              <c:ext xmlns:c16="http://schemas.microsoft.com/office/drawing/2014/chart" uri="{C3380CC4-5D6E-409C-BE32-E72D297353CC}">
                <c16:uniqueId val="{00000003-F838-4390-8DDA-EB8D4152431F}"/>
              </c:ext>
            </c:extLst>
          </c:dPt>
          <c:dPt>
            <c:idx val="7"/>
            <c:bubble3D val="0"/>
            <c:extLst>
              <c:ext xmlns:c16="http://schemas.microsoft.com/office/drawing/2014/chart" uri="{C3380CC4-5D6E-409C-BE32-E72D297353CC}">
                <c16:uniqueId val="{00000004-F838-4390-8DDA-EB8D4152431F}"/>
              </c:ext>
            </c:extLst>
          </c:dPt>
          <c:dPt>
            <c:idx val="8"/>
            <c:marker>
              <c:symbol val="circle"/>
              <c:size val="3"/>
              <c:spPr>
                <a:solidFill>
                  <a:schemeClr val="bg1"/>
                </a:solidFill>
                <a:ln w="6350">
                  <a:solidFill>
                    <a:schemeClr val="accent1"/>
                  </a:solidFill>
                </a:ln>
              </c:spPr>
            </c:marker>
            <c:bubble3D val="0"/>
            <c:extLst>
              <c:ext xmlns:c16="http://schemas.microsoft.com/office/drawing/2014/chart" uri="{C3380CC4-5D6E-409C-BE32-E72D297353CC}">
                <c16:uniqueId val="{00000005-F838-4390-8DDA-EB8D4152431F}"/>
              </c:ext>
            </c:extLst>
          </c:dPt>
          <c:dPt>
            <c:idx val="10"/>
            <c:marker>
              <c:symbol val="circle"/>
              <c:size val="3"/>
              <c:spPr>
                <a:solidFill>
                  <a:schemeClr val="bg1"/>
                </a:solidFill>
                <a:ln w="6350">
                  <a:solidFill>
                    <a:schemeClr val="accent1"/>
                  </a:solidFill>
                </a:ln>
              </c:spPr>
            </c:marker>
            <c:bubble3D val="0"/>
            <c:extLst>
              <c:ext xmlns:c16="http://schemas.microsoft.com/office/drawing/2014/chart" uri="{C3380CC4-5D6E-409C-BE32-E72D297353CC}">
                <c16:uniqueId val="{00000006-F838-4390-8DDA-EB8D4152431F}"/>
              </c:ext>
            </c:extLst>
          </c:dPt>
          <c:dPt>
            <c:idx val="14"/>
            <c:bubble3D val="0"/>
            <c:extLst>
              <c:ext xmlns:c16="http://schemas.microsoft.com/office/drawing/2014/chart" uri="{C3380CC4-5D6E-409C-BE32-E72D297353CC}">
                <c16:uniqueId val="{00000007-F838-4390-8DDA-EB8D4152431F}"/>
              </c:ext>
            </c:extLst>
          </c:dPt>
          <c:dLbls>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838-4390-8DDA-EB8D4152431F}"/>
                </c:ext>
              </c:extLst>
            </c:dLbl>
            <c:dLbl>
              <c:idx val="8"/>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838-4390-8DDA-EB8D4152431F}"/>
                </c:ext>
              </c:extLst>
            </c:dLbl>
            <c:dLbl>
              <c:idx val="10"/>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838-4390-8DDA-EB8D4152431F}"/>
                </c:ext>
              </c:extLst>
            </c:dLbl>
            <c:spPr>
              <a:noFill/>
              <a:ln>
                <a:noFill/>
              </a:ln>
              <a:effectLst/>
            </c:spPr>
            <c:txPr>
              <a:bodyPr rot="0" vert="horz" anchorCtr="0"/>
              <a:lstStyle/>
              <a:p>
                <a:pPr algn="ctr" rtl="0">
                  <a:defRPr lang="en-US" altLang="ko-KR" sz="700" b="1" i="0" u="none" strike="noStrike" kern="0" baseline="0">
                    <a:ln>
                      <a:solidFill>
                        <a:srgbClr val="1871C6">
                          <a:alpha val="0"/>
                        </a:srgbClr>
                      </a:solidFill>
                    </a:ln>
                    <a:solidFill>
                      <a:schemeClr val="accent1"/>
                    </a:solidFill>
                    <a:latin typeface="KoPub돋움체 Medium" panose="00000600000000000000" pitchFamily="2" charset="-127"/>
                    <a:ea typeface="KoPub돋움체 Medium" panose="00000600000000000000" pitchFamily="2" charset="-127"/>
                    <a:cs typeface="+mn-cs"/>
                  </a:defRPr>
                </a:pPr>
                <a:endParaRPr lang="ko-KR"/>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'21.1Q</c:v>
                </c:pt>
                <c:pt idx="2">
                  <c:v>3Q</c:v>
                </c:pt>
                <c:pt idx="4">
                  <c:v>'22.1Q</c:v>
                </c:pt>
                <c:pt idx="6">
                  <c:v>3Q</c:v>
                </c:pt>
                <c:pt idx="8">
                  <c:v>'23.1Q</c:v>
                </c:pt>
                <c:pt idx="10">
                  <c:v>3Q</c:v>
                </c:pt>
              </c:strCache>
            </c:strRef>
          </c:cat>
          <c:val>
            <c:numRef>
              <c:f>Sheet1!$C$2:$C$12</c:f>
              <c:numCache>
                <c:formatCode>0.0</c:formatCode>
                <c:ptCount val="11"/>
                <c:pt idx="0">
                  <c:v>10.146536041820207</c:v>
                </c:pt>
                <c:pt idx="1">
                  <c:v>12.098215582981219</c:v>
                </c:pt>
                <c:pt idx="2">
                  <c:v>17.899650331525059</c:v>
                </c:pt>
                <c:pt idx="3">
                  <c:v>19.788319667684089</c:v>
                </c:pt>
                <c:pt idx="4">
                  <c:v>10.81842827856442</c:v>
                </c:pt>
                <c:pt idx="5">
                  <c:v>11.035576842132498</c:v>
                </c:pt>
                <c:pt idx="6">
                  <c:v>8.3790625633030817</c:v>
                </c:pt>
                <c:pt idx="7">
                  <c:v>1.5956777920698078</c:v>
                </c:pt>
                <c:pt idx="8">
                  <c:v>13.089855100099879</c:v>
                </c:pt>
                <c:pt idx="9">
                  <c:v>3.6527614563799533</c:v>
                </c:pt>
                <c:pt idx="10">
                  <c:v>-0.2226911678013086</c:v>
                </c:pt>
              </c:numCache>
            </c:numRef>
          </c:val>
          <c:smooth val="0"/>
          <c:extLst>
            <c:ext xmlns:c16="http://schemas.microsoft.com/office/drawing/2014/chart" uri="{C3380CC4-5D6E-409C-BE32-E72D297353CC}">
              <c16:uniqueId val="{00000008-F838-4390-8DDA-EB8D4152431F}"/>
            </c:ext>
          </c:extLst>
        </c:ser>
        <c:dLbls>
          <c:showLegendKey val="0"/>
          <c:showVal val="0"/>
          <c:showCatName val="0"/>
          <c:showSerName val="0"/>
          <c:showPercent val="0"/>
          <c:showBubbleSize val="0"/>
        </c:dLbls>
        <c:marker val="1"/>
        <c:smooth val="0"/>
        <c:axId val="249900223"/>
        <c:axId val="618296799"/>
      </c:lineChart>
      <c:catAx>
        <c:axId val="2108249407"/>
        <c:scaling>
          <c:orientation val="minMax"/>
        </c:scaling>
        <c:delete val="0"/>
        <c:axPos val="b"/>
        <c:numFmt formatCode="General" sourceLinked="1"/>
        <c:majorTickMark val="none"/>
        <c:minorTickMark val="none"/>
        <c:tickLblPos val="low"/>
        <c:spPr>
          <a:noFill/>
          <a:ln w="3175" cap="flat" cmpd="sng" algn="ctr">
            <a:solidFill>
              <a:schemeClr val="bg1">
                <a:lumMod val="75000"/>
              </a:schemeClr>
            </a:solidFill>
            <a:round/>
          </a:ln>
          <a:effectLst/>
        </c:spPr>
        <c:txPr>
          <a:bodyPr rot="-60000000" vert="horz"/>
          <a:lstStyle/>
          <a:p>
            <a:pPr algn="ctr">
              <a:defRPr/>
            </a:pPr>
            <a:endParaRPr lang="ko-KR"/>
          </a:p>
        </c:txPr>
        <c:crossAx val="879892735"/>
        <c:crosses val="autoZero"/>
        <c:auto val="1"/>
        <c:lblAlgn val="ctr"/>
        <c:lblOffset val="100"/>
        <c:noMultiLvlLbl val="0"/>
      </c:catAx>
      <c:valAx>
        <c:axId val="879892735"/>
        <c:scaling>
          <c:orientation val="minMax"/>
          <c:max val="30"/>
          <c:min val="-10"/>
        </c:scaling>
        <c:delete val="0"/>
        <c:axPos val="l"/>
        <c:numFmt formatCode="#,##0_ " sourceLinked="0"/>
        <c:majorTickMark val="none"/>
        <c:minorTickMark val="none"/>
        <c:tickLblPos val="nextTo"/>
        <c:spPr>
          <a:noFill/>
          <a:ln w="3175">
            <a:solidFill>
              <a:schemeClr val="bg1">
                <a:lumMod val="75000"/>
              </a:schemeClr>
            </a:solidFill>
          </a:ln>
          <a:effectLst/>
        </c:spPr>
        <c:txPr>
          <a:bodyPr rot="-60000000" vert="horz"/>
          <a:lstStyle/>
          <a:p>
            <a:pPr algn="ctr">
              <a:defRPr/>
            </a:pPr>
            <a:endParaRPr lang="ko-KR"/>
          </a:p>
        </c:txPr>
        <c:crossAx val="2108249407"/>
        <c:crosses val="autoZero"/>
        <c:crossBetween val="between"/>
        <c:majorUnit val="10"/>
      </c:valAx>
      <c:valAx>
        <c:axId val="618296799"/>
        <c:scaling>
          <c:orientation val="minMax"/>
          <c:min val="-10"/>
        </c:scaling>
        <c:delete val="0"/>
        <c:axPos val="r"/>
        <c:numFmt formatCode="#,##0_ " sourceLinked="0"/>
        <c:majorTickMark val="none"/>
        <c:minorTickMark val="none"/>
        <c:tickLblPos val="nextTo"/>
        <c:spPr>
          <a:noFill/>
          <a:ln w="3175">
            <a:solidFill>
              <a:schemeClr val="bg1">
                <a:lumMod val="75000"/>
              </a:schemeClr>
            </a:solidFill>
          </a:ln>
          <a:effectLst/>
        </c:spPr>
        <c:txPr>
          <a:bodyPr rot="-60000000" vert="horz"/>
          <a:lstStyle/>
          <a:p>
            <a:pPr algn="ctr" rtl="0">
              <a:defRPr/>
            </a:pPr>
            <a:endParaRPr lang="ko-KR"/>
          </a:p>
        </c:txPr>
        <c:crossAx val="249900223"/>
        <c:crosses val="max"/>
        <c:crossBetween val="between"/>
        <c:majorUnit val="10"/>
      </c:valAx>
      <c:catAx>
        <c:axId val="249900223"/>
        <c:scaling>
          <c:orientation val="minMax"/>
        </c:scaling>
        <c:delete val="1"/>
        <c:axPos val="b"/>
        <c:numFmt formatCode="General" sourceLinked="1"/>
        <c:majorTickMark val="out"/>
        <c:minorTickMark val="none"/>
        <c:tickLblPos val="nextTo"/>
        <c:crossAx val="618296799"/>
        <c:crosses val="autoZero"/>
        <c:auto val="1"/>
        <c:lblAlgn val="ctr"/>
        <c:lblOffset val="100"/>
        <c:noMultiLvlLbl val="0"/>
      </c:catAx>
      <c:spPr>
        <a:noFill/>
        <a:ln>
          <a:noFill/>
        </a:ln>
        <a:effectLst/>
      </c:spPr>
    </c:plotArea>
    <c:legend>
      <c:legendPos val="t"/>
      <c:layout>
        <c:manualLayout>
          <c:xMode val="edge"/>
          <c:yMode val="edge"/>
          <c:x val="0.11766260335862246"/>
          <c:y val="5.0712841529690973E-2"/>
          <c:w val="0.71731097093171936"/>
          <c:h val="0.13129501430208615"/>
        </c:manualLayout>
      </c:layout>
      <c:overlay val="0"/>
      <c:txPr>
        <a:bodyPr/>
        <a:lstStyle/>
        <a:p>
          <a:pPr algn="ctr" rtl="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lang="en-US" altLang="ko-KR" sz="600" b="0" i="0" u="none" strike="noStrike" kern="120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044373881717595"/>
          <c:y val="0.21199191661863129"/>
          <c:w val="0.7726794754724301"/>
          <c:h val="0.53765891762292384"/>
        </c:manualLayout>
      </c:layout>
      <c:lineChart>
        <c:grouping val="standard"/>
        <c:varyColors val="0"/>
        <c:ser>
          <c:idx val="0"/>
          <c:order val="0"/>
          <c:tx>
            <c:strRef>
              <c:f>Sheet1!$B$1</c:f>
              <c:strCache>
                <c:ptCount val="1"/>
                <c:pt idx="0">
                  <c:v>미국 의류 소매 판매 증감률</c:v>
                </c:pt>
              </c:strCache>
            </c:strRef>
          </c:tx>
          <c:spPr>
            <a:ln w="12700" cap="rnd">
              <a:solidFill>
                <a:schemeClr val="accent4"/>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0-8BE3-4979-B373-D9A423C10859}"/>
                </c:ext>
              </c:extLst>
            </c:dLbl>
            <c:dLbl>
              <c:idx val="1"/>
              <c:delete val="1"/>
              <c:extLst>
                <c:ext xmlns:c15="http://schemas.microsoft.com/office/drawing/2012/chart" uri="{CE6537A1-D6FC-4f65-9D91-7224C49458BB}"/>
                <c:ext xmlns:c16="http://schemas.microsoft.com/office/drawing/2014/chart" uri="{C3380CC4-5D6E-409C-BE32-E72D297353CC}">
                  <c16:uniqueId val="{00000001-8BE3-4979-B373-D9A423C10859}"/>
                </c:ext>
              </c:extLst>
            </c:dLbl>
            <c:dLbl>
              <c:idx val="2"/>
              <c:delete val="1"/>
              <c:extLst>
                <c:ext xmlns:c15="http://schemas.microsoft.com/office/drawing/2012/chart" uri="{CE6537A1-D6FC-4f65-9D91-7224C49458BB}"/>
                <c:ext xmlns:c16="http://schemas.microsoft.com/office/drawing/2014/chart" uri="{C3380CC4-5D6E-409C-BE32-E72D297353CC}">
                  <c16:uniqueId val="{00000002-8BE3-4979-B373-D9A423C10859}"/>
                </c:ext>
              </c:extLst>
            </c:dLbl>
            <c:dLbl>
              <c:idx val="3"/>
              <c:delete val="1"/>
              <c:extLst>
                <c:ext xmlns:c15="http://schemas.microsoft.com/office/drawing/2012/chart" uri="{CE6537A1-D6FC-4f65-9D91-7224C49458BB}"/>
                <c:ext xmlns:c16="http://schemas.microsoft.com/office/drawing/2014/chart" uri="{C3380CC4-5D6E-409C-BE32-E72D297353CC}">
                  <c16:uniqueId val="{00000003-8BE3-4979-B373-D9A423C10859}"/>
                </c:ext>
              </c:extLst>
            </c:dLbl>
            <c:dLbl>
              <c:idx val="4"/>
              <c:delete val="1"/>
              <c:extLst>
                <c:ext xmlns:c15="http://schemas.microsoft.com/office/drawing/2012/chart" uri="{CE6537A1-D6FC-4f65-9D91-7224C49458BB}"/>
                <c:ext xmlns:c16="http://schemas.microsoft.com/office/drawing/2014/chart" uri="{C3380CC4-5D6E-409C-BE32-E72D297353CC}">
                  <c16:uniqueId val="{00000004-8BE3-4979-B373-D9A423C10859}"/>
                </c:ext>
              </c:extLst>
            </c:dLbl>
            <c:dLbl>
              <c:idx val="5"/>
              <c:delete val="1"/>
              <c:extLst>
                <c:ext xmlns:c15="http://schemas.microsoft.com/office/drawing/2012/chart" uri="{CE6537A1-D6FC-4f65-9D91-7224C49458BB}"/>
                <c:ext xmlns:c16="http://schemas.microsoft.com/office/drawing/2014/chart" uri="{C3380CC4-5D6E-409C-BE32-E72D297353CC}">
                  <c16:uniqueId val="{00000005-8BE3-4979-B373-D9A423C10859}"/>
                </c:ext>
              </c:extLst>
            </c:dLbl>
            <c:dLbl>
              <c:idx val="6"/>
              <c:delete val="1"/>
              <c:extLst>
                <c:ext xmlns:c15="http://schemas.microsoft.com/office/drawing/2012/chart" uri="{CE6537A1-D6FC-4f65-9D91-7224C49458BB}"/>
                <c:ext xmlns:c16="http://schemas.microsoft.com/office/drawing/2014/chart" uri="{C3380CC4-5D6E-409C-BE32-E72D297353CC}">
                  <c16:uniqueId val="{00000006-8BE3-4979-B373-D9A423C10859}"/>
                </c:ext>
              </c:extLst>
            </c:dLbl>
            <c:dLbl>
              <c:idx val="7"/>
              <c:delete val="1"/>
              <c:extLst>
                <c:ext xmlns:c15="http://schemas.microsoft.com/office/drawing/2012/chart" uri="{CE6537A1-D6FC-4f65-9D91-7224C49458BB}"/>
                <c:ext xmlns:c16="http://schemas.microsoft.com/office/drawing/2014/chart" uri="{C3380CC4-5D6E-409C-BE32-E72D297353CC}">
                  <c16:uniqueId val="{00000007-8BE3-4979-B373-D9A423C10859}"/>
                </c:ext>
              </c:extLst>
            </c:dLbl>
            <c:dLbl>
              <c:idx val="8"/>
              <c:delete val="1"/>
              <c:extLst>
                <c:ext xmlns:c15="http://schemas.microsoft.com/office/drawing/2012/chart" uri="{CE6537A1-D6FC-4f65-9D91-7224C49458BB}"/>
                <c:ext xmlns:c16="http://schemas.microsoft.com/office/drawing/2014/chart" uri="{C3380CC4-5D6E-409C-BE32-E72D297353CC}">
                  <c16:uniqueId val="{00000008-8BE3-4979-B373-D9A423C10859}"/>
                </c:ext>
              </c:extLst>
            </c:dLbl>
            <c:dLbl>
              <c:idx val="9"/>
              <c:delete val="1"/>
              <c:extLst>
                <c:ext xmlns:c15="http://schemas.microsoft.com/office/drawing/2012/chart" uri="{CE6537A1-D6FC-4f65-9D91-7224C49458BB}"/>
                <c:ext xmlns:c16="http://schemas.microsoft.com/office/drawing/2014/chart" uri="{C3380CC4-5D6E-409C-BE32-E72D297353CC}">
                  <c16:uniqueId val="{00000009-8BE3-4979-B373-D9A423C10859}"/>
                </c:ext>
              </c:extLst>
            </c:dLbl>
            <c:dLbl>
              <c:idx val="10"/>
              <c:delete val="1"/>
              <c:extLst>
                <c:ext xmlns:c15="http://schemas.microsoft.com/office/drawing/2012/chart" uri="{CE6537A1-D6FC-4f65-9D91-7224C49458BB}"/>
                <c:ext xmlns:c16="http://schemas.microsoft.com/office/drawing/2014/chart" uri="{C3380CC4-5D6E-409C-BE32-E72D297353CC}">
                  <c16:uniqueId val="{0000000A-8BE3-4979-B373-D9A423C10859}"/>
                </c:ext>
              </c:extLst>
            </c:dLbl>
            <c:dLbl>
              <c:idx val="11"/>
              <c:delete val="1"/>
              <c:extLst>
                <c:ext xmlns:c15="http://schemas.microsoft.com/office/drawing/2012/chart" uri="{CE6537A1-D6FC-4f65-9D91-7224C49458BB}"/>
                <c:ext xmlns:c16="http://schemas.microsoft.com/office/drawing/2014/chart" uri="{C3380CC4-5D6E-409C-BE32-E72D297353CC}">
                  <c16:uniqueId val="{0000000B-8BE3-4979-B373-D9A423C10859}"/>
                </c:ext>
              </c:extLst>
            </c:dLbl>
            <c:dLbl>
              <c:idx val="12"/>
              <c:delete val="1"/>
              <c:extLst>
                <c:ext xmlns:c15="http://schemas.microsoft.com/office/drawing/2012/chart" uri="{CE6537A1-D6FC-4f65-9D91-7224C49458BB}"/>
                <c:ext xmlns:c16="http://schemas.microsoft.com/office/drawing/2014/chart" uri="{C3380CC4-5D6E-409C-BE32-E72D297353CC}">
                  <c16:uniqueId val="{0000000C-8BE3-4979-B373-D9A423C10859}"/>
                </c:ext>
              </c:extLst>
            </c:dLbl>
            <c:dLbl>
              <c:idx val="13"/>
              <c:delete val="1"/>
              <c:extLst>
                <c:ext xmlns:c15="http://schemas.microsoft.com/office/drawing/2012/chart" uri="{CE6537A1-D6FC-4f65-9D91-7224C49458BB}"/>
                <c:ext xmlns:c16="http://schemas.microsoft.com/office/drawing/2014/chart" uri="{C3380CC4-5D6E-409C-BE32-E72D297353CC}">
                  <c16:uniqueId val="{0000000D-8BE3-4979-B373-D9A423C10859}"/>
                </c:ext>
              </c:extLst>
            </c:dLbl>
            <c:dLbl>
              <c:idx val="14"/>
              <c:delete val="1"/>
              <c:extLst>
                <c:ext xmlns:c15="http://schemas.microsoft.com/office/drawing/2012/chart" uri="{CE6537A1-D6FC-4f65-9D91-7224C49458BB}"/>
                <c:ext xmlns:c16="http://schemas.microsoft.com/office/drawing/2014/chart" uri="{C3380CC4-5D6E-409C-BE32-E72D297353CC}">
                  <c16:uniqueId val="{0000000E-8BE3-4979-B373-D9A423C10859}"/>
                </c:ext>
              </c:extLst>
            </c:dLbl>
            <c:dLbl>
              <c:idx val="17"/>
              <c:delete val="1"/>
              <c:extLst>
                <c:ext xmlns:c15="http://schemas.microsoft.com/office/drawing/2012/chart" uri="{CE6537A1-D6FC-4f65-9D91-7224C49458BB}"/>
                <c:ext xmlns:c16="http://schemas.microsoft.com/office/drawing/2014/chart" uri="{C3380CC4-5D6E-409C-BE32-E72D297353CC}">
                  <c16:uniqueId val="{0000000F-8BE3-4979-B373-D9A423C10859}"/>
                </c:ext>
              </c:extLst>
            </c:dLbl>
            <c:dLbl>
              <c:idx val="18"/>
              <c:delete val="1"/>
              <c:extLst>
                <c:ext xmlns:c15="http://schemas.microsoft.com/office/drawing/2012/chart" uri="{CE6537A1-D6FC-4f65-9D91-7224C49458BB}"/>
                <c:ext xmlns:c16="http://schemas.microsoft.com/office/drawing/2014/chart" uri="{C3380CC4-5D6E-409C-BE32-E72D297353CC}">
                  <c16:uniqueId val="{00000010-8BE3-4979-B373-D9A423C10859}"/>
                </c:ext>
              </c:extLst>
            </c:dLbl>
            <c:dLbl>
              <c:idx val="19"/>
              <c:delete val="1"/>
              <c:extLst>
                <c:ext xmlns:c15="http://schemas.microsoft.com/office/drawing/2012/chart" uri="{CE6537A1-D6FC-4f65-9D91-7224C49458BB}"/>
                <c:ext xmlns:c16="http://schemas.microsoft.com/office/drawing/2014/chart" uri="{C3380CC4-5D6E-409C-BE32-E72D297353CC}">
                  <c16:uniqueId val="{00000011-8BE3-4979-B373-D9A423C10859}"/>
                </c:ext>
              </c:extLst>
            </c:dLbl>
            <c:dLbl>
              <c:idx val="20"/>
              <c:delete val="1"/>
              <c:extLst>
                <c:ext xmlns:c15="http://schemas.microsoft.com/office/drawing/2012/chart" uri="{CE6537A1-D6FC-4f65-9D91-7224C49458BB}"/>
                <c:ext xmlns:c16="http://schemas.microsoft.com/office/drawing/2014/chart" uri="{C3380CC4-5D6E-409C-BE32-E72D297353CC}">
                  <c16:uniqueId val="{00000012-8BE3-4979-B373-D9A423C10859}"/>
                </c:ext>
              </c:extLst>
            </c:dLbl>
            <c:dLbl>
              <c:idx val="21"/>
              <c:delete val="1"/>
              <c:extLst>
                <c:ext xmlns:c15="http://schemas.microsoft.com/office/drawing/2012/chart" uri="{CE6537A1-D6FC-4f65-9D91-7224C49458BB}"/>
                <c:ext xmlns:c16="http://schemas.microsoft.com/office/drawing/2014/chart" uri="{C3380CC4-5D6E-409C-BE32-E72D297353CC}">
                  <c16:uniqueId val="{00000013-8BE3-4979-B373-D9A423C10859}"/>
                </c:ext>
              </c:extLst>
            </c:dLbl>
            <c:dLbl>
              <c:idx val="22"/>
              <c:delete val="1"/>
              <c:extLst>
                <c:ext xmlns:c15="http://schemas.microsoft.com/office/drawing/2012/chart" uri="{CE6537A1-D6FC-4f65-9D91-7224C49458BB}"/>
                <c:ext xmlns:c16="http://schemas.microsoft.com/office/drawing/2014/chart" uri="{C3380CC4-5D6E-409C-BE32-E72D297353CC}">
                  <c16:uniqueId val="{00000014-8BE3-4979-B373-D9A423C10859}"/>
                </c:ext>
              </c:extLst>
            </c:dLbl>
            <c:dLbl>
              <c:idx val="23"/>
              <c:delete val="1"/>
              <c:extLst>
                <c:ext xmlns:c15="http://schemas.microsoft.com/office/drawing/2012/chart" uri="{CE6537A1-D6FC-4f65-9D91-7224C49458BB}"/>
                <c:ext xmlns:c16="http://schemas.microsoft.com/office/drawing/2014/chart" uri="{C3380CC4-5D6E-409C-BE32-E72D297353CC}">
                  <c16:uniqueId val="{00000015-8BE3-4979-B373-D9A423C10859}"/>
                </c:ext>
              </c:extLst>
            </c:dLbl>
            <c:dLbl>
              <c:idx val="24"/>
              <c:delete val="1"/>
              <c:extLst>
                <c:ext xmlns:c15="http://schemas.microsoft.com/office/drawing/2012/chart" uri="{CE6537A1-D6FC-4f65-9D91-7224C49458BB}"/>
                <c:ext xmlns:c16="http://schemas.microsoft.com/office/drawing/2014/chart" uri="{C3380CC4-5D6E-409C-BE32-E72D297353CC}">
                  <c16:uniqueId val="{00000016-8BE3-4979-B373-D9A423C10859}"/>
                </c:ext>
              </c:extLst>
            </c:dLbl>
            <c:dLbl>
              <c:idx val="25"/>
              <c:delete val="1"/>
              <c:extLst>
                <c:ext xmlns:c15="http://schemas.microsoft.com/office/drawing/2012/chart" uri="{CE6537A1-D6FC-4f65-9D91-7224C49458BB}"/>
                <c:ext xmlns:c16="http://schemas.microsoft.com/office/drawing/2014/chart" uri="{C3380CC4-5D6E-409C-BE32-E72D297353CC}">
                  <c16:uniqueId val="{00000017-8BE3-4979-B373-D9A423C10859}"/>
                </c:ext>
              </c:extLst>
            </c:dLbl>
            <c:dLbl>
              <c:idx val="29"/>
              <c:delete val="1"/>
              <c:extLst>
                <c:ext xmlns:c15="http://schemas.microsoft.com/office/drawing/2012/chart" uri="{CE6537A1-D6FC-4f65-9D91-7224C49458BB}"/>
                <c:ext xmlns:c16="http://schemas.microsoft.com/office/drawing/2014/chart" uri="{C3380CC4-5D6E-409C-BE32-E72D297353CC}">
                  <c16:uniqueId val="{00000018-8BE3-4979-B373-D9A423C10859}"/>
                </c:ext>
              </c:extLst>
            </c:dLbl>
            <c:dLbl>
              <c:idx val="30"/>
              <c:delete val="1"/>
              <c:extLst>
                <c:ext xmlns:c15="http://schemas.microsoft.com/office/drawing/2012/chart" uri="{CE6537A1-D6FC-4f65-9D91-7224C49458BB}"/>
                <c:ext xmlns:c16="http://schemas.microsoft.com/office/drawing/2014/chart" uri="{C3380CC4-5D6E-409C-BE32-E72D297353CC}">
                  <c16:uniqueId val="{00000019-8BE3-4979-B373-D9A423C10859}"/>
                </c:ext>
              </c:extLst>
            </c:dLbl>
            <c:dLbl>
              <c:idx val="31"/>
              <c:delete val="1"/>
              <c:extLst>
                <c:ext xmlns:c15="http://schemas.microsoft.com/office/drawing/2012/chart" uri="{CE6537A1-D6FC-4f65-9D91-7224C49458BB}"/>
                <c:ext xmlns:c16="http://schemas.microsoft.com/office/drawing/2014/chart" uri="{C3380CC4-5D6E-409C-BE32-E72D297353CC}">
                  <c16:uniqueId val="{0000001A-8BE3-4979-B373-D9A423C10859}"/>
                </c:ext>
              </c:extLst>
            </c:dLbl>
            <c:dLbl>
              <c:idx val="32"/>
              <c:delete val="1"/>
              <c:extLst>
                <c:ext xmlns:c15="http://schemas.microsoft.com/office/drawing/2012/chart" uri="{CE6537A1-D6FC-4f65-9D91-7224C49458BB}"/>
                <c:ext xmlns:c16="http://schemas.microsoft.com/office/drawing/2014/chart" uri="{C3380CC4-5D6E-409C-BE32-E72D297353CC}">
                  <c16:uniqueId val="{0000001B-8BE3-4979-B373-D9A423C10859}"/>
                </c:ext>
              </c:extLst>
            </c:dLbl>
            <c:dLbl>
              <c:idx val="33"/>
              <c:delete val="1"/>
              <c:extLst>
                <c:ext xmlns:c15="http://schemas.microsoft.com/office/drawing/2012/chart" uri="{CE6537A1-D6FC-4f65-9D91-7224C49458BB}"/>
                <c:ext xmlns:c16="http://schemas.microsoft.com/office/drawing/2014/chart" uri="{C3380CC4-5D6E-409C-BE32-E72D297353CC}">
                  <c16:uniqueId val="{0000001C-8BE3-4979-B373-D9A423C10859}"/>
                </c:ext>
              </c:extLst>
            </c:dLbl>
            <c:dLbl>
              <c:idx val="34"/>
              <c:delete val="1"/>
              <c:extLst>
                <c:ext xmlns:c15="http://schemas.microsoft.com/office/drawing/2012/chart" uri="{CE6537A1-D6FC-4f65-9D91-7224C49458BB}"/>
                <c:ext xmlns:c16="http://schemas.microsoft.com/office/drawing/2014/chart" uri="{C3380CC4-5D6E-409C-BE32-E72D297353CC}">
                  <c16:uniqueId val="{0000001D-8BE3-4979-B373-D9A423C10859}"/>
                </c:ext>
              </c:extLst>
            </c:dLbl>
            <c:dLbl>
              <c:idx val="35"/>
              <c:delete val="1"/>
              <c:extLst>
                <c:ext xmlns:c15="http://schemas.microsoft.com/office/drawing/2012/chart" uri="{CE6537A1-D6FC-4f65-9D91-7224C49458BB}"/>
                <c:ext xmlns:c16="http://schemas.microsoft.com/office/drawing/2014/chart" uri="{C3380CC4-5D6E-409C-BE32-E72D297353CC}">
                  <c16:uniqueId val="{0000001E-8BE3-4979-B373-D9A423C10859}"/>
                </c:ext>
              </c:extLst>
            </c:dLbl>
            <c:dLbl>
              <c:idx val="36"/>
              <c:delete val="1"/>
              <c:extLst>
                <c:ext xmlns:c15="http://schemas.microsoft.com/office/drawing/2012/chart" uri="{CE6537A1-D6FC-4f65-9D91-7224C49458BB}"/>
                <c:ext xmlns:c16="http://schemas.microsoft.com/office/drawing/2014/chart" uri="{C3380CC4-5D6E-409C-BE32-E72D297353CC}">
                  <c16:uniqueId val="{0000001F-8BE3-4979-B373-D9A423C10859}"/>
                </c:ext>
              </c:extLst>
            </c:dLbl>
            <c:dLbl>
              <c:idx val="37"/>
              <c:delete val="1"/>
              <c:extLst>
                <c:ext xmlns:c15="http://schemas.microsoft.com/office/drawing/2012/chart" uri="{CE6537A1-D6FC-4f65-9D91-7224C49458BB}"/>
                <c:ext xmlns:c16="http://schemas.microsoft.com/office/drawing/2014/chart" uri="{C3380CC4-5D6E-409C-BE32-E72D297353CC}">
                  <c16:uniqueId val="{00000020-8BE3-4979-B373-D9A423C10859}"/>
                </c:ext>
              </c:extLst>
            </c:dLbl>
            <c:dLbl>
              <c:idx val="38"/>
              <c:delete val="1"/>
              <c:extLst>
                <c:ext xmlns:c15="http://schemas.microsoft.com/office/drawing/2012/chart" uri="{CE6537A1-D6FC-4f65-9D91-7224C49458BB}"/>
                <c:ext xmlns:c16="http://schemas.microsoft.com/office/drawing/2014/chart" uri="{C3380CC4-5D6E-409C-BE32-E72D297353CC}">
                  <c16:uniqueId val="{00000021-8BE3-4979-B373-D9A423C10859}"/>
                </c:ext>
              </c:extLst>
            </c:dLbl>
            <c:dLbl>
              <c:idx val="39"/>
              <c:delete val="1"/>
              <c:extLst>
                <c:ext xmlns:c15="http://schemas.microsoft.com/office/drawing/2012/chart" uri="{CE6537A1-D6FC-4f65-9D91-7224C49458BB}"/>
                <c:ext xmlns:c16="http://schemas.microsoft.com/office/drawing/2014/chart" uri="{C3380CC4-5D6E-409C-BE32-E72D297353CC}">
                  <c16:uniqueId val="{00000022-8BE3-4979-B373-D9A423C10859}"/>
                </c:ext>
              </c:extLst>
            </c:dLbl>
            <c:dLbl>
              <c:idx val="40"/>
              <c:delete val="1"/>
              <c:extLst>
                <c:ext xmlns:c15="http://schemas.microsoft.com/office/drawing/2012/chart" uri="{CE6537A1-D6FC-4f65-9D91-7224C49458BB}"/>
                <c:ext xmlns:c16="http://schemas.microsoft.com/office/drawing/2014/chart" uri="{C3380CC4-5D6E-409C-BE32-E72D297353CC}">
                  <c16:uniqueId val="{00000023-8BE3-4979-B373-D9A423C10859}"/>
                </c:ext>
              </c:extLst>
            </c:dLbl>
            <c:dLbl>
              <c:idx val="41"/>
              <c:delete val="1"/>
              <c:extLst>
                <c:ext xmlns:c15="http://schemas.microsoft.com/office/drawing/2012/chart" uri="{CE6537A1-D6FC-4f65-9D91-7224C49458BB}"/>
                <c:ext xmlns:c16="http://schemas.microsoft.com/office/drawing/2014/chart" uri="{C3380CC4-5D6E-409C-BE32-E72D297353CC}">
                  <c16:uniqueId val="{00000024-8BE3-4979-B373-D9A423C10859}"/>
                </c:ext>
              </c:extLst>
            </c:dLbl>
            <c:dLbl>
              <c:idx val="42"/>
              <c:delete val="1"/>
              <c:extLst>
                <c:ext xmlns:c15="http://schemas.microsoft.com/office/drawing/2012/chart" uri="{CE6537A1-D6FC-4f65-9D91-7224C49458BB}"/>
                <c:ext xmlns:c16="http://schemas.microsoft.com/office/drawing/2014/chart" uri="{C3380CC4-5D6E-409C-BE32-E72D297353CC}">
                  <c16:uniqueId val="{00000025-8BE3-4979-B373-D9A423C10859}"/>
                </c:ext>
              </c:extLst>
            </c:dLbl>
            <c:dLbl>
              <c:idx val="43"/>
              <c:delete val="1"/>
              <c:extLst>
                <c:ext xmlns:c15="http://schemas.microsoft.com/office/drawing/2012/chart" uri="{CE6537A1-D6FC-4f65-9D91-7224C49458BB}"/>
                <c:ext xmlns:c16="http://schemas.microsoft.com/office/drawing/2014/chart" uri="{C3380CC4-5D6E-409C-BE32-E72D297353CC}">
                  <c16:uniqueId val="{00000026-8BE3-4979-B373-D9A423C10859}"/>
                </c:ext>
              </c:extLst>
            </c:dLbl>
            <c:dLbl>
              <c:idx val="44"/>
              <c:delete val="1"/>
              <c:extLst>
                <c:ext xmlns:c15="http://schemas.microsoft.com/office/drawing/2012/chart" uri="{CE6537A1-D6FC-4f65-9D91-7224C49458BB}"/>
                <c:ext xmlns:c16="http://schemas.microsoft.com/office/drawing/2014/chart" uri="{C3380CC4-5D6E-409C-BE32-E72D297353CC}">
                  <c16:uniqueId val="{00000027-8BE3-4979-B373-D9A423C10859}"/>
                </c:ext>
              </c:extLst>
            </c:dLbl>
            <c:dLbl>
              <c:idx val="45"/>
              <c:delete val="1"/>
              <c:extLst>
                <c:ext xmlns:c15="http://schemas.microsoft.com/office/drawing/2012/chart" uri="{CE6537A1-D6FC-4f65-9D91-7224C49458BB}"/>
                <c:ext xmlns:c16="http://schemas.microsoft.com/office/drawing/2014/chart" uri="{C3380CC4-5D6E-409C-BE32-E72D297353CC}">
                  <c16:uniqueId val="{00000028-8BE3-4979-B373-D9A423C10859}"/>
                </c:ext>
              </c:extLst>
            </c:dLbl>
            <c:dLbl>
              <c:idx val="46"/>
              <c:delete val="1"/>
              <c:extLst>
                <c:ext xmlns:c15="http://schemas.microsoft.com/office/drawing/2012/chart" uri="{CE6537A1-D6FC-4f65-9D91-7224C49458BB}"/>
                <c:ext xmlns:c16="http://schemas.microsoft.com/office/drawing/2014/chart" uri="{C3380CC4-5D6E-409C-BE32-E72D297353CC}">
                  <c16:uniqueId val="{00000029-8BE3-4979-B373-D9A423C10859}"/>
                </c:ext>
              </c:extLst>
            </c:dLbl>
            <c:dLbl>
              <c:idx val="47"/>
              <c:delete val="1"/>
              <c:extLst>
                <c:ext xmlns:c15="http://schemas.microsoft.com/office/drawing/2012/chart" uri="{CE6537A1-D6FC-4f65-9D91-7224C49458BB}"/>
                <c:ext xmlns:c16="http://schemas.microsoft.com/office/drawing/2014/chart" uri="{C3380CC4-5D6E-409C-BE32-E72D297353CC}">
                  <c16:uniqueId val="{0000002A-8BE3-4979-B373-D9A423C10859}"/>
                </c:ext>
              </c:extLst>
            </c:dLbl>
            <c:dLbl>
              <c:idx val="48"/>
              <c:delete val="1"/>
              <c:extLst>
                <c:ext xmlns:c15="http://schemas.microsoft.com/office/drawing/2012/chart" uri="{CE6537A1-D6FC-4f65-9D91-7224C49458BB}"/>
                <c:ext xmlns:c16="http://schemas.microsoft.com/office/drawing/2014/chart" uri="{C3380CC4-5D6E-409C-BE32-E72D297353CC}">
                  <c16:uniqueId val="{0000002B-8BE3-4979-B373-D9A423C10859}"/>
                </c:ext>
              </c:extLst>
            </c:dLbl>
            <c:dLbl>
              <c:idx val="49"/>
              <c:delete val="1"/>
              <c:extLst>
                <c:ext xmlns:c15="http://schemas.microsoft.com/office/drawing/2012/chart" uri="{CE6537A1-D6FC-4f65-9D91-7224C49458BB}"/>
                <c:ext xmlns:c16="http://schemas.microsoft.com/office/drawing/2014/chart" uri="{C3380CC4-5D6E-409C-BE32-E72D297353CC}">
                  <c16:uniqueId val="{0000002C-8BE3-4979-B373-D9A423C10859}"/>
                </c:ext>
              </c:extLst>
            </c:dLbl>
            <c:dLbl>
              <c:idx val="50"/>
              <c:delete val="1"/>
              <c:extLst>
                <c:ext xmlns:c15="http://schemas.microsoft.com/office/drawing/2012/chart" uri="{CE6537A1-D6FC-4f65-9D91-7224C49458BB}"/>
                <c:ext xmlns:c16="http://schemas.microsoft.com/office/drawing/2014/chart" uri="{C3380CC4-5D6E-409C-BE32-E72D297353CC}">
                  <c16:uniqueId val="{0000002D-8BE3-4979-B373-D9A423C10859}"/>
                </c:ext>
              </c:extLst>
            </c:dLbl>
            <c:dLbl>
              <c:idx val="51"/>
              <c:delete val="1"/>
              <c:extLst>
                <c:ext xmlns:c15="http://schemas.microsoft.com/office/drawing/2012/chart" uri="{CE6537A1-D6FC-4f65-9D91-7224C49458BB}"/>
                <c:ext xmlns:c16="http://schemas.microsoft.com/office/drawing/2014/chart" uri="{C3380CC4-5D6E-409C-BE32-E72D297353CC}">
                  <c16:uniqueId val="{0000002E-8BE3-4979-B373-D9A423C10859}"/>
                </c:ext>
              </c:extLst>
            </c:dLbl>
            <c:dLbl>
              <c:idx val="52"/>
              <c:delete val="1"/>
              <c:extLst>
                <c:ext xmlns:c15="http://schemas.microsoft.com/office/drawing/2012/chart" uri="{CE6537A1-D6FC-4f65-9D91-7224C49458BB}"/>
                <c:ext xmlns:c16="http://schemas.microsoft.com/office/drawing/2014/chart" uri="{C3380CC4-5D6E-409C-BE32-E72D297353CC}">
                  <c16:uniqueId val="{0000002F-8BE3-4979-B373-D9A423C10859}"/>
                </c:ext>
              </c:extLst>
            </c:dLbl>
            <c:dLbl>
              <c:idx val="53"/>
              <c:delete val="1"/>
              <c:extLst>
                <c:ext xmlns:c15="http://schemas.microsoft.com/office/drawing/2012/chart" uri="{CE6537A1-D6FC-4f65-9D91-7224C49458BB}"/>
                <c:ext xmlns:c16="http://schemas.microsoft.com/office/drawing/2014/chart" uri="{C3380CC4-5D6E-409C-BE32-E72D297353CC}">
                  <c16:uniqueId val="{00000030-8BE3-4979-B373-D9A423C10859}"/>
                </c:ext>
              </c:extLst>
            </c:dLbl>
            <c:dLbl>
              <c:idx val="54"/>
              <c:delete val="1"/>
              <c:extLst>
                <c:ext xmlns:c15="http://schemas.microsoft.com/office/drawing/2012/chart" uri="{CE6537A1-D6FC-4f65-9D91-7224C49458BB}"/>
                <c:ext xmlns:c16="http://schemas.microsoft.com/office/drawing/2014/chart" uri="{C3380CC4-5D6E-409C-BE32-E72D297353CC}">
                  <c16:uniqueId val="{00000031-8BE3-4979-B373-D9A423C10859}"/>
                </c:ext>
              </c:extLst>
            </c:dLbl>
            <c:dLbl>
              <c:idx val="55"/>
              <c:delete val="1"/>
              <c:extLst>
                <c:ext xmlns:c15="http://schemas.microsoft.com/office/drawing/2012/chart" uri="{CE6537A1-D6FC-4f65-9D91-7224C49458BB}"/>
                <c:ext xmlns:c16="http://schemas.microsoft.com/office/drawing/2014/chart" uri="{C3380CC4-5D6E-409C-BE32-E72D297353CC}">
                  <c16:uniqueId val="{00000032-8BE3-4979-B373-D9A423C10859}"/>
                </c:ext>
              </c:extLst>
            </c:dLbl>
            <c:dLbl>
              <c:idx val="56"/>
              <c:delete val="1"/>
              <c:extLst>
                <c:ext xmlns:c15="http://schemas.microsoft.com/office/drawing/2012/chart" uri="{CE6537A1-D6FC-4f65-9D91-7224C49458BB}"/>
                <c:ext xmlns:c16="http://schemas.microsoft.com/office/drawing/2014/chart" uri="{C3380CC4-5D6E-409C-BE32-E72D297353CC}">
                  <c16:uniqueId val="{00000033-8BE3-4979-B373-D9A423C10859}"/>
                </c:ext>
              </c:extLst>
            </c:dLbl>
            <c:spPr>
              <a:noFill/>
              <a:ln>
                <a:noFill/>
              </a:ln>
              <a:effectLst/>
            </c:spPr>
            <c:txPr>
              <a:bodyPr rot="0" spcFirstLastPara="1" vertOverflow="ellipsis" vert="horz" wrap="square" lIns="38100" tIns="19050" rIns="38100" bIns="19050" anchor="ctr" anchorCtr="0">
                <a:spAutoFit/>
              </a:bodyPr>
              <a:lstStyle/>
              <a:p>
                <a:pPr algn="ctr" rtl="0">
                  <a:defRPr lang="en-US" altLang="ko-KR" sz="700" b="1" i="0" u="none" strike="noStrike" kern="1200" baseline="0">
                    <a:ln>
                      <a:solidFill>
                        <a:srgbClr val="E5E5E5">
                          <a:alpha val="0"/>
                        </a:srgbClr>
                      </a:solidFill>
                    </a:ln>
                    <a:solidFill>
                      <a:schemeClr val="accent4"/>
                    </a:solidFill>
                    <a:latin typeface="KoPub돋움체 Medium" panose="00000600000000000000" pitchFamily="2" charset="-127"/>
                    <a:ea typeface="KoPub돋움체 Medium" panose="00000600000000000000" pitchFamily="2" charset="-127"/>
                    <a:cs typeface="+mn-cs"/>
                  </a:defRPr>
                </a:pPr>
                <a:endParaRPr lang="ko-K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Sheet1!$A$14:$A$70</c:f>
              <c:strCache>
                <c:ptCount val="57"/>
                <c:pt idx="0">
                  <c:v>'19.01</c:v>
                </c:pt>
                <c:pt idx="6">
                  <c:v>07</c:v>
                </c:pt>
                <c:pt idx="12">
                  <c:v>'20.01</c:v>
                </c:pt>
                <c:pt idx="18">
                  <c:v>07</c:v>
                </c:pt>
                <c:pt idx="24">
                  <c:v>'21.01</c:v>
                </c:pt>
                <c:pt idx="30">
                  <c:v>07</c:v>
                </c:pt>
                <c:pt idx="36">
                  <c:v>'22.01</c:v>
                </c:pt>
                <c:pt idx="42">
                  <c:v>07</c:v>
                </c:pt>
                <c:pt idx="48">
                  <c:v>'23.01</c:v>
                </c:pt>
                <c:pt idx="56">
                  <c:v>09</c:v>
                </c:pt>
              </c:strCache>
            </c:strRef>
          </c:cat>
          <c:val>
            <c:numRef>
              <c:f>Sheet1!$B$14:$B$70</c:f>
              <c:numCache>
                <c:formatCode>0.0</c:formatCode>
                <c:ptCount val="57"/>
                <c:pt idx="0">
                  <c:v>1.0957773600476823</c:v>
                </c:pt>
                <c:pt idx="1">
                  <c:v>-1.0464180305876041</c:v>
                </c:pt>
                <c:pt idx="2">
                  <c:v>3.5405991783224851</c:v>
                </c:pt>
                <c:pt idx="3">
                  <c:v>1.2822836429542366</c:v>
                </c:pt>
                <c:pt idx="4">
                  <c:v>-2.6822950963606833</c:v>
                </c:pt>
                <c:pt idx="5">
                  <c:v>-0.25218409438890388</c:v>
                </c:pt>
                <c:pt idx="6">
                  <c:v>-0.19058594096268061</c:v>
                </c:pt>
                <c:pt idx="7">
                  <c:v>1.6466117796073463</c:v>
                </c:pt>
                <c:pt idx="8">
                  <c:v>1.2976369348449666</c:v>
                </c:pt>
                <c:pt idx="9">
                  <c:v>-0.57522518505306341</c:v>
                </c:pt>
                <c:pt idx="10">
                  <c:v>-1.0759381113284723</c:v>
                </c:pt>
                <c:pt idx="11">
                  <c:v>4.5062925707068429</c:v>
                </c:pt>
                <c:pt idx="12">
                  <c:v>3.4739229024943308</c:v>
                </c:pt>
                <c:pt idx="13">
                  <c:v>2.3861171366594358</c:v>
                </c:pt>
                <c:pt idx="14">
                  <c:v>-49.166295140436915</c:v>
                </c:pt>
                <c:pt idx="15">
                  <c:v>-87.254507224980983</c:v>
                </c:pt>
                <c:pt idx="16">
                  <c:v>-62.739083363406714</c:v>
                </c:pt>
                <c:pt idx="17">
                  <c:v>-22.853273137697517</c:v>
                </c:pt>
                <c:pt idx="18">
                  <c:v>-20.547093565433634</c:v>
                </c:pt>
                <c:pt idx="19">
                  <c:v>-19.038718291054739</c:v>
                </c:pt>
                <c:pt idx="20">
                  <c:v>-7.6321467098166131</c:v>
                </c:pt>
                <c:pt idx="21">
                  <c:v>-10.073104005023097</c:v>
                </c:pt>
                <c:pt idx="22">
                  <c:v>-14.229213483146067</c:v>
                </c:pt>
                <c:pt idx="23">
                  <c:v>-13.777624309392264</c:v>
                </c:pt>
                <c:pt idx="24">
                  <c:v>-9.2303646563814876</c:v>
                </c:pt>
                <c:pt idx="25">
                  <c:v>-12.720692090395481</c:v>
                </c:pt>
                <c:pt idx="26">
                  <c:v>110.91913699350991</c:v>
                </c:pt>
                <c:pt idx="27">
                  <c:v>741.06704106704115</c:v>
                </c:pt>
                <c:pt idx="28">
                  <c:v>198.01452784503633</c:v>
                </c:pt>
                <c:pt idx="29">
                  <c:v>49.637172284644194</c:v>
                </c:pt>
                <c:pt idx="30">
                  <c:v>39.989939637826957</c:v>
                </c:pt>
                <c:pt idx="31">
                  <c:v>35.185795954265615</c:v>
                </c:pt>
                <c:pt idx="32">
                  <c:v>21.075425790754256</c:v>
                </c:pt>
                <c:pt idx="33">
                  <c:v>24.831679217994115</c:v>
                </c:pt>
                <c:pt idx="34">
                  <c:v>34.746384405784951</c:v>
                </c:pt>
                <c:pt idx="35">
                  <c:v>24.514417300760911</c:v>
                </c:pt>
                <c:pt idx="36">
                  <c:v>17.22839208112023</c:v>
                </c:pt>
                <c:pt idx="37">
                  <c:v>26.914129665216951</c:v>
                </c:pt>
                <c:pt idx="38">
                  <c:v>8.5575283795584021</c:v>
                </c:pt>
                <c:pt idx="39">
                  <c:v>9.2312828645355136</c:v>
                </c:pt>
                <c:pt idx="40">
                  <c:v>4.4686382840428989</c:v>
                </c:pt>
                <c:pt idx="41">
                  <c:v>1.4078998826750098</c:v>
                </c:pt>
                <c:pt idx="42">
                  <c:v>1.0819659041002916</c:v>
                </c:pt>
                <c:pt idx="43">
                  <c:v>4.5338104338632945</c:v>
                </c:pt>
                <c:pt idx="44">
                  <c:v>4.3527189421647039</c:v>
                </c:pt>
                <c:pt idx="45">
                  <c:v>3.4718337994406712</c:v>
                </c:pt>
                <c:pt idx="46">
                  <c:v>0.41609955279020022</c:v>
                </c:pt>
                <c:pt idx="47">
                  <c:v>3.2766453584207773</c:v>
                </c:pt>
                <c:pt idx="48">
                  <c:v>9.5600955597660437</c:v>
                </c:pt>
                <c:pt idx="49">
                  <c:v>3.3670704494740198</c:v>
                </c:pt>
                <c:pt idx="50">
                  <c:v>-1.8807216455356803</c:v>
                </c:pt>
                <c:pt idx="51">
                  <c:v>-1.9943455337357683</c:v>
                </c:pt>
                <c:pt idx="52">
                  <c:v>-7.3883963291336133E-2</c:v>
                </c:pt>
                <c:pt idx="53">
                  <c:v>-0.74816814500578477</c:v>
                </c:pt>
                <c:pt idx="54">
                  <c:v>2.8991231534876372</c:v>
                </c:pt>
                <c:pt idx="55">
                  <c:v>2.3572428815932782</c:v>
                </c:pt>
                <c:pt idx="56">
                  <c:v>0.52765367431828691</c:v>
                </c:pt>
              </c:numCache>
            </c:numRef>
          </c:val>
          <c:smooth val="0"/>
          <c:extLst>
            <c:ext xmlns:c16="http://schemas.microsoft.com/office/drawing/2014/chart" uri="{C3380CC4-5D6E-409C-BE32-E72D297353CC}">
              <c16:uniqueId val="{00000034-8BE3-4979-B373-D9A423C10859}"/>
            </c:ext>
          </c:extLst>
        </c:ser>
        <c:ser>
          <c:idx val="1"/>
          <c:order val="1"/>
          <c:tx>
            <c:strRef>
              <c:f>Sheet1!$C$1</c:f>
              <c:strCache>
                <c:ptCount val="1"/>
                <c:pt idx="0">
                  <c:v>미국 의류 소매 재고 증감률</c:v>
                </c:pt>
              </c:strCache>
            </c:strRef>
          </c:tx>
          <c:spPr>
            <a:ln w="12700" cap="rnd">
              <a:solidFill>
                <a:schemeClr val="accent1"/>
              </a:solidFill>
              <a:prstDash val="solid"/>
              <a:round/>
            </a:ln>
            <a:effectLst/>
          </c:spPr>
          <c:marker>
            <c:symbol val="none"/>
          </c:marker>
          <c:cat>
            <c:strRef>
              <c:f>Sheet1!$A$14:$A$70</c:f>
              <c:strCache>
                <c:ptCount val="57"/>
                <c:pt idx="0">
                  <c:v>'19.01</c:v>
                </c:pt>
                <c:pt idx="6">
                  <c:v>07</c:v>
                </c:pt>
                <c:pt idx="12">
                  <c:v>'20.01</c:v>
                </c:pt>
                <c:pt idx="18">
                  <c:v>07</c:v>
                </c:pt>
                <c:pt idx="24">
                  <c:v>'21.01</c:v>
                </c:pt>
                <c:pt idx="30">
                  <c:v>07</c:v>
                </c:pt>
                <c:pt idx="36">
                  <c:v>'22.01</c:v>
                </c:pt>
                <c:pt idx="42">
                  <c:v>07</c:v>
                </c:pt>
                <c:pt idx="48">
                  <c:v>'23.01</c:v>
                </c:pt>
                <c:pt idx="56">
                  <c:v>09</c:v>
                </c:pt>
              </c:strCache>
            </c:strRef>
          </c:cat>
          <c:val>
            <c:numRef>
              <c:f>Sheet1!$C$14:$C$70</c:f>
              <c:numCache>
                <c:formatCode>0.0</c:formatCode>
                <c:ptCount val="57"/>
                <c:pt idx="0">
                  <c:v>2.4264953113908918</c:v>
                </c:pt>
                <c:pt idx="1">
                  <c:v>1.4780327384251561</c:v>
                </c:pt>
                <c:pt idx="2">
                  <c:v>1.4181628935727295</c:v>
                </c:pt>
                <c:pt idx="3">
                  <c:v>0.33358661205730278</c:v>
                </c:pt>
                <c:pt idx="4">
                  <c:v>1.1279316902196204</c:v>
                </c:pt>
                <c:pt idx="5">
                  <c:v>0.17688898819498752</c:v>
                </c:pt>
                <c:pt idx="6">
                  <c:v>0.87204959665371973</c:v>
                </c:pt>
                <c:pt idx="7">
                  <c:v>0.55760695237029578</c:v>
                </c:pt>
                <c:pt idx="8">
                  <c:v>0.89395692583330233</c:v>
                </c:pt>
                <c:pt idx="9">
                  <c:v>-0.61834357753290137</c:v>
                </c:pt>
                <c:pt idx="10">
                  <c:v>1.4860497083627447E-2</c:v>
                </c:pt>
                <c:pt idx="11">
                  <c:v>-2.0009153318077804</c:v>
                </c:pt>
                <c:pt idx="12">
                  <c:v>-3.1167362719530209</c:v>
                </c:pt>
                <c:pt idx="13">
                  <c:v>-3.6813166806248407</c:v>
                </c:pt>
                <c:pt idx="14">
                  <c:v>-1.5192889214698067</c:v>
                </c:pt>
                <c:pt idx="15">
                  <c:v>-3.6443229464895914</c:v>
                </c:pt>
                <c:pt idx="16">
                  <c:v>-7.0368526814519843</c:v>
                </c:pt>
                <c:pt idx="17">
                  <c:v>-11.287894277058047</c:v>
                </c:pt>
                <c:pt idx="18">
                  <c:v>-13.698883726096373</c:v>
                </c:pt>
                <c:pt idx="19">
                  <c:v>-15.218560486637859</c:v>
                </c:pt>
                <c:pt idx="20">
                  <c:v>-16.599766929949503</c:v>
                </c:pt>
                <c:pt idx="21">
                  <c:v>-16.152817503064522</c:v>
                </c:pt>
                <c:pt idx="22">
                  <c:v>-16.308829538278669</c:v>
                </c:pt>
                <c:pt idx="23">
                  <c:v>-16.109990286183965</c:v>
                </c:pt>
                <c:pt idx="24">
                  <c:v>-14.976281906482946</c:v>
                </c:pt>
                <c:pt idx="25">
                  <c:v>-14.503629215182217</c:v>
                </c:pt>
                <c:pt idx="26">
                  <c:v>-16.167932112550247</c:v>
                </c:pt>
                <c:pt idx="27">
                  <c:v>-11.992485526971592</c:v>
                </c:pt>
                <c:pt idx="28">
                  <c:v>-8.1366755245309967</c:v>
                </c:pt>
                <c:pt idx="29">
                  <c:v>-3.2056654374790479</c:v>
                </c:pt>
                <c:pt idx="30">
                  <c:v>-0.75076685471588833</c:v>
                </c:pt>
                <c:pt idx="31">
                  <c:v>2.596521929344854</c:v>
                </c:pt>
                <c:pt idx="32">
                  <c:v>6.8467629250116442</c:v>
                </c:pt>
                <c:pt idx="33">
                  <c:v>9.0596965333924029</c:v>
                </c:pt>
                <c:pt idx="34">
                  <c:v>12.025920418987594</c:v>
                </c:pt>
                <c:pt idx="35">
                  <c:v>16.202013004364481</c:v>
                </c:pt>
                <c:pt idx="36">
                  <c:v>19.234856535600425</c:v>
                </c:pt>
                <c:pt idx="37">
                  <c:v>21.536114611660146</c:v>
                </c:pt>
                <c:pt idx="38">
                  <c:v>26.167643402592788</c:v>
                </c:pt>
                <c:pt idx="39">
                  <c:v>27.16837290350686</c:v>
                </c:pt>
                <c:pt idx="40">
                  <c:v>28.281847030632729</c:v>
                </c:pt>
                <c:pt idx="41">
                  <c:v>32.001385341356766</c:v>
                </c:pt>
                <c:pt idx="42">
                  <c:v>31.247703646069724</c:v>
                </c:pt>
                <c:pt idx="43">
                  <c:v>31.482665984392987</c:v>
                </c:pt>
                <c:pt idx="44">
                  <c:v>25.982895337734046</c:v>
                </c:pt>
                <c:pt idx="45">
                  <c:v>23.93013100436681</c:v>
                </c:pt>
                <c:pt idx="46">
                  <c:v>21.162836767036449</c:v>
                </c:pt>
                <c:pt idx="47">
                  <c:v>17.097194542388472</c:v>
                </c:pt>
                <c:pt idx="48">
                  <c:v>12.616978609625667</c:v>
                </c:pt>
                <c:pt idx="49">
                  <c:v>11.631375973222731</c:v>
                </c:pt>
                <c:pt idx="50">
                  <c:v>8.6811176015201639</c:v>
                </c:pt>
                <c:pt idx="51">
                  <c:v>5.6317763732593384</c:v>
                </c:pt>
                <c:pt idx="52">
                  <c:v>3.9209746903607972</c:v>
                </c:pt>
                <c:pt idx="53">
                  <c:v>0.45751205273687312</c:v>
                </c:pt>
                <c:pt idx="54">
                  <c:v>1.2943171900472605</c:v>
                </c:pt>
                <c:pt idx="55">
                  <c:v>0.42161250567555292</c:v>
                </c:pt>
                <c:pt idx="56">
                  <c:v>2.6000560214858877</c:v>
                </c:pt>
              </c:numCache>
            </c:numRef>
          </c:val>
          <c:smooth val="0"/>
          <c:extLst>
            <c:ext xmlns:c16="http://schemas.microsoft.com/office/drawing/2014/chart" uri="{C3380CC4-5D6E-409C-BE32-E72D297353CC}">
              <c16:uniqueId val="{00000035-8BE3-4979-B373-D9A423C10859}"/>
            </c:ext>
          </c:extLst>
        </c:ser>
        <c:dLbls>
          <c:showLegendKey val="0"/>
          <c:showVal val="0"/>
          <c:showCatName val="0"/>
          <c:showSerName val="0"/>
          <c:showPercent val="0"/>
          <c:showBubbleSize val="0"/>
        </c:dLbls>
        <c:smooth val="0"/>
        <c:axId val="1066414736"/>
        <c:axId val="1365476976"/>
      </c:lineChart>
      <c:catAx>
        <c:axId val="1066414736"/>
        <c:scaling>
          <c:orientation val="minMax"/>
        </c:scaling>
        <c:delete val="0"/>
        <c:axPos val="b"/>
        <c:numFmt formatCode="General" sourceLinked="1"/>
        <c:majorTickMark val="none"/>
        <c:minorTickMark val="none"/>
        <c:tickLblPos val="low"/>
        <c:spPr>
          <a:noFill/>
          <a:ln w="9525" cap="flat" cmpd="sng" algn="ctr">
            <a:solidFill>
              <a:schemeClr val="bg1">
                <a:lumMod val="75000"/>
              </a:schemeClr>
            </a:solidFill>
            <a:round/>
          </a:ln>
          <a:effectLst/>
        </c:spPr>
        <c:txPr>
          <a:bodyPr rot="-60000000" spcFirstLastPara="1" vertOverflow="ellipsis" vert="horz" wrap="square" anchor="ctr" anchorCtr="1"/>
          <a:lstStyle/>
          <a:p>
            <a:pPr algn="ctr">
              <a:defRPr lang="en-US" altLang="ko-KR" sz="600" b="0" i="0" u="none" strike="noStrike" kern="120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1365476976"/>
        <c:crosses val="autoZero"/>
        <c:auto val="1"/>
        <c:lblAlgn val="ctr"/>
        <c:lblOffset val="100"/>
        <c:noMultiLvlLbl val="0"/>
      </c:catAx>
      <c:valAx>
        <c:axId val="1365476976"/>
        <c:scaling>
          <c:orientation val="minMax"/>
          <c:max val="65"/>
          <c:min val="-60"/>
        </c:scaling>
        <c:delete val="0"/>
        <c:axPos val="l"/>
        <c:numFmt formatCode="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lang="en-US" altLang="ko-KR" sz="600" b="0" i="0" u="none" strike="noStrike" kern="120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1066414736"/>
        <c:crosses val="autoZero"/>
        <c:crossBetween val="between"/>
        <c:majorUnit val="20"/>
      </c:valAx>
      <c:spPr>
        <a:noFill/>
        <a:ln>
          <a:noFill/>
        </a:ln>
        <a:effectLst/>
      </c:spPr>
    </c:plotArea>
    <c:legend>
      <c:legendPos val="t"/>
      <c:layout>
        <c:manualLayout>
          <c:xMode val="edge"/>
          <c:yMode val="edge"/>
          <c:x val="5.8625240001656302E-2"/>
          <c:y val="1.7064319046332984E-2"/>
          <c:w val="0.94137491822531194"/>
          <c:h val="0.15271423446374369"/>
        </c:manualLayout>
      </c:layout>
      <c:overlay val="0"/>
      <c:spPr>
        <a:noFill/>
        <a:ln>
          <a:noFill/>
        </a:ln>
        <a:effectLst/>
      </c:spPr>
      <c:txPr>
        <a:bodyPr rot="0" spcFirstLastPara="1" vertOverflow="ellipsis" vert="horz" wrap="square" anchor="ctr" anchorCtr="1"/>
        <a:lstStyle/>
        <a:p>
          <a:pPr algn="ctr">
            <a:defRPr lang="en-US" altLang="ko-KR" sz="600" b="0" i="0" u="none" strike="noStrike" kern="1200" spc="-3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136525567114206E-2"/>
          <c:y val="0.22193317309958058"/>
          <c:w val="0.76571969595660805"/>
          <c:h val="0.56306806053398306"/>
        </c:manualLayout>
      </c:layout>
      <c:barChart>
        <c:barDir val="col"/>
        <c:grouping val="clustered"/>
        <c:varyColors val="0"/>
        <c:ser>
          <c:idx val="0"/>
          <c:order val="0"/>
          <c:tx>
            <c:strRef>
              <c:f>Sheet1!$B$1</c:f>
              <c:strCache>
                <c:ptCount val="1"/>
                <c:pt idx="0">
                  <c:v>화장품 소매판매액(좌)</c:v>
                </c:pt>
              </c:strCache>
            </c:strRef>
          </c:tx>
          <c:spPr>
            <a:solidFill>
              <a:srgbClr val="CAF2FF"/>
            </a:solidFill>
            <a:ln w="19050">
              <a:noFill/>
            </a:ln>
            <a:effectLst/>
          </c:spPr>
          <c:invertIfNegative val="0"/>
          <c:cat>
            <c:strRef>
              <c:f>Sheet1!$A$2:$A$16</c:f>
              <c:strCache>
                <c:ptCount val="15"/>
                <c:pt idx="0">
                  <c:v>'20.Q1</c:v>
                </c:pt>
                <c:pt idx="4">
                  <c:v>'21.Q1</c:v>
                </c:pt>
                <c:pt idx="8">
                  <c:v>'22.Q1</c:v>
                </c:pt>
                <c:pt idx="12">
                  <c:v>'23.Q1</c:v>
                </c:pt>
                <c:pt idx="14">
                  <c:v>3Q</c:v>
                </c:pt>
              </c:strCache>
            </c:strRef>
          </c:cat>
          <c:val>
            <c:numRef>
              <c:f>Sheet1!$B$2:$B$16</c:f>
              <c:numCache>
                <c:formatCode>#,##0.0</c:formatCode>
                <c:ptCount val="15"/>
                <c:pt idx="0">
                  <c:v>8.5802820000000004</c:v>
                </c:pt>
                <c:pt idx="1">
                  <c:v>7.8407010000000001</c:v>
                </c:pt>
                <c:pt idx="2">
                  <c:v>8.2968849999999996</c:v>
                </c:pt>
                <c:pt idx="3">
                  <c:v>8.0590340000000005</c:v>
                </c:pt>
                <c:pt idx="4">
                  <c:v>8.1944330000000001</c:v>
                </c:pt>
                <c:pt idx="5">
                  <c:v>8.8189050000000009</c:v>
                </c:pt>
                <c:pt idx="6">
                  <c:v>8.8871920000000006</c:v>
                </c:pt>
                <c:pt idx="7">
                  <c:v>9.0904039999999995</c:v>
                </c:pt>
                <c:pt idx="8">
                  <c:v>9.082751</c:v>
                </c:pt>
                <c:pt idx="9">
                  <c:v>9.4700550000000003</c:v>
                </c:pt>
                <c:pt idx="10">
                  <c:v>9.4223479999999995</c:v>
                </c:pt>
                <c:pt idx="11">
                  <c:v>9.4981109999999997</c:v>
                </c:pt>
                <c:pt idx="12">
                  <c:v>8.7329749999999997</c:v>
                </c:pt>
                <c:pt idx="13">
                  <c:v>8.7586919999999999</c:v>
                </c:pt>
                <c:pt idx="14">
                  <c:v>8.5041930000000008</c:v>
                </c:pt>
              </c:numCache>
            </c:numRef>
          </c:val>
          <c:extLst>
            <c:ext xmlns:c16="http://schemas.microsoft.com/office/drawing/2014/chart" uri="{C3380CC4-5D6E-409C-BE32-E72D297353CC}">
              <c16:uniqueId val="{00000000-844C-452E-8DA7-1BB6200D751E}"/>
            </c:ext>
          </c:extLst>
        </c:ser>
        <c:dLbls>
          <c:showLegendKey val="0"/>
          <c:showVal val="0"/>
          <c:showCatName val="0"/>
          <c:showSerName val="0"/>
          <c:showPercent val="0"/>
          <c:showBubbleSize val="0"/>
        </c:dLbls>
        <c:gapWidth val="70"/>
        <c:axId val="2108249407"/>
        <c:axId val="879892735"/>
      </c:barChart>
      <c:lineChart>
        <c:grouping val="standard"/>
        <c:varyColors val="0"/>
        <c:ser>
          <c:idx val="1"/>
          <c:order val="1"/>
          <c:tx>
            <c:strRef>
              <c:f>Sheet1!$C$1</c:f>
              <c:strCache>
                <c:ptCount val="1"/>
                <c:pt idx="0">
                  <c:v>온라인 침투율(우)</c:v>
                </c:pt>
              </c:strCache>
            </c:strRef>
          </c:tx>
          <c:spPr>
            <a:ln w="12700" cap="rnd">
              <a:solidFill>
                <a:schemeClr val="tx2"/>
              </a:solidFill>
              <a:round/>
            </a:ln>
            <a:effectLst/>
          </c:spPr>
          <c:marker>
            <c:symbol val="none"/>
          </c:marker>
          <c:cat>
            <c:strRef>
              <c:f>Sheet1!$A$2:$A$16</c:f>
              <c:strCache>
                <c:ptCount val="15"/>
                <c:pt idx="0">
                  <c:v>'20.Q1</c:v>
                </c:pt>
                <c:pt idx="4">
                  <c:v>'21.Q1</c:v>
                </c:pt>
                <c:pt idx="8">
                  <c:v>'22.Q1</c:v>
                </c:pt>
                <c:pt idx="12">
                  <c:v>'23.Q1</c:v>
                </c:pt>
                <c:pt idx="14">
                  <c:v>3Q</c:v>
                </c:pt>
              </c:strCache>
            </c:strRef>
          </c:cat>
          <c:val>
            <c:numRef>
              <c:f>Sheet1!$C$2:$C$16</c:f>
              <c:numCache>
                <c:formatCode>#,##0.0</c:formatCode>
                <c:ptCount val="15"/>
                <c:pt idx="0">
                  <c:v>37.493581213298114</c:v>
                </c:pt>
                <c:pt idx="1">
                  <c:v>37.967077178430856</c:v>
                </c:pt>
                <c:pt idx="2">
                  <c:v>40.180585846374875</c:v>
                </c:pt>
                <c:pt idx="3">
                  <c:v>42.34857428322055</c:v>
                </c:pt>
                <c:pt idx="4">
                  <c:v>39.372608208524007</c:v>
                </c:pt>
                <c:pt idx="5">
                  <c:v>38.463573425498971</c:v>
                </c:pt>
                <c:pt idx="6">
                  <c:v>34.761947305740662</c:v>
                </c:pt>
                <c:pt idx="7">
                  <c:v>34.86513910712879</c:v>
                </c:pt>
                <c:pt idx="8">
                  <c:v>31.352098059277417</c:v>
                </c:pt>
                <c:pt idx="9">
                  <c:v>29.960522932548965</c:v>
                </c:pt>
                <c:pt idx="10">
                  <c:v>28.215122175491715</c:v>
                </c:pt>
                <c:pt idx="11">
                  <c:v>28.996871062045916</c:v>
                </c:pt>
                <c:pt idx="12">
                  <c:v>32.123211162290055</c:v>
                </c:pt>
                <c:pt idx="13">
                  <c:v>34.196898349662256</c:v>
                </c:pt>
                <c:pt idx="14">
                  <c:v>35.307959261978176</c:v>
                </c:pt>
              </c:numCache>
            </c:numRef>
          </c:val>
          <c:smooth val="0"/>
          <c:extLst>
            <c:ext xmlns:c16="http://schemas.microsoft.com/office/drawing/2014/chart" uri="{C3380CC4-5D6E-409C-BE32-E72D297353CC}">
              <c16:uniqueId val="{00000001-844C-452E-8DA7-1BB6200D751E}"/>
            </c:ext>
          </c:extLst>
        </c:ser>
        <c:dLbls>
          <c:showLegendKey val="0"/>
          <c:showVal val="0"/>
          <c:showCatName val="0"/>
          <c:showSerName val="0"/>
          <c:showPercent val="0"/>
          <c:showBubbleSize val="0"/>
        </c:dLbls>
        <c:marker val="1"/>
        <c:smooth val="0"/>
        <c:axId val="1507406127"/>
        <c:axId val="1610506127"/>
      </c:lineChart>
      <c:catAx>
        <c:axId val="2108249407"/>
        <c:scaling>
          <c:orientation val="minMax"/>
        </c:scaling>
        <c:delete val="0"/>
        <c:axPos val="b"/>
        <c:numFmt formatCode="General" sourceLinked="1"/>
        <c:majorTickMark val="none"/>
        <c:minorTickMark val="none"/>
        <c:tickLblPos val="nextTo"/>
        <c:spPr>
          <a:noFill/>
          <a:ln w="3175" cap="flat" cmpd="sng" algn="ctr">
            <a:solidFill>
              <a:srgbClr val="D9D9D9"/>
            </a:solidFill>
            <a:round/>
          </a:ln>
          <a:effectLst/>
        </c:spPr>
        <c:txPr>
          <a:bodyPr rot="-5400000" spcFirstLastPara="1" vertOverflow="ellipsis" wrap="square" anchor="ctr" anchorCtr="1"/>
          <a:lstStyle/>
          <a:p>
            <a:pPr algn="ctr">
              <a:defRPr lang="ko-KR" altLang="en-US" sz="600" b="0" i="0" u="none" strike="noStrike" kern="120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879892735"/>
        <c:crosses val="autoZero"/>
        <c:auto val="1"/>
        <c:lblAlgn val="ctr"/>
        <c:lblOffset val="100"/>
        <c:noMultiLvlLbl val="0"/>
      </c:catAx>
      <c:valAx>
        <c:axId val="879892735"/>
        <c:scaling>
          <c:orientation val="minMax"/>
          <c:max val="12"/>
        </c:scaling>
        <c:delete val="0"/>
        <c:axPos val="l"/>
        <c:numFmt formatCode="#,##0_);[Red]\(#,##0\)" sourceLinked="0"/>
        <c:majorTickMark val="none"/>
        <c:minorTickMark val="none"/>
        <c:tickLblPos val="nextTo"/>
        <c:spPr>
          <a:noFill/>
          <a:ln w="3175">
            <a:solidFill>
              <a:srgbClr val="D9D9D9"/>
            </a:solidFill>
          </a:ln>
          <a:effectLst/>
        </c:spPr>
        <c:txPr>
          <a:bodyPr rot="-60000000" spcFirstLastPara="1" vertOverflow="ellipsis" vert="horz" wrap="square" anchor="ctr" anchorCtr="1"/>
          <a:lstStyle/>
          <a:p>
            <a:pPr algn="ctr">
              <a:defRPr lang="ko-KR" altLang="en-US" sz="600" b="0" i="0" u="none" strike="noStrike" kern="120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2108249407"/>
        <c:crosses val="autoZero"/>
        <c:crossBetween val="between"/>
        <c:majorUnit val="3"/>
      </c:valAx>
      <c:valAx>
        <c:axId val="1610506127"/>
        <c:scaling>
          <c:orientation val="minMax"/>
          <c:max val="60"/>
        </c:scaling>
        <c:delete val="0"/>
        <c:axPos val="r"/>
        <c:numFmt formatCode="#,##0_ " sourceLinked="0"/>
        <c:majorTickMark val="none"/>
        <c:minorTickMark val="none"/>
        <c:tickLblPos val="nextTo"/>
        <c:spPr>
          <a:noFill/>
          <a:ln>
            <a:solidFill>
              <a:srgbClr val="D9D9D9"/>
            </a:solidFill>
          </a:ln>
          <a:effectLst/>
        </c:spPr>
        <c:txPr>
          <a:bodyPr rot="-60000000" spcFirstLastPara="1" vertOverflow="ellipsis" vert="horz" wrap="square" anchor="ctr" anchorCtr="1"/>
          <a:lstStyle/>
          <a:p>
            <a:pPr algn="ctr">
              <a:defRPr lang="ko-KR" altLang="en-US" sz="600" b="0" i="0" u="none" strike="noStrike" kern="120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1507406127"/>
        <c:crosses val="max"/>
        <c:crossBetween val="between"/>
        <c:majorUnit val="20"/>
      </c:valAx>
      <c:catAx>
        <c:axId val="1507406127"/>
        <c:scaling>
          <c:orientation val="minMax"/>
        </c:scaling>
        <c:delete val="1"/>
        <c:axPos val="b"/>
        <c:numFmt formatCode="General" sourceLinked="1"/>
        <c:majorTickMark val="out"/>
        <c:minorTickMark val="none"/>
        <c:tickLblPos val="nextTo"/>
        <c:crossAx val="1610506127"/>
        <c:crosses val="autoZero"/>
        <c:auto val="1"/>
        <c:lblAlgn val="ctr"/>
        <c:lblOffset val="100"/>
        <c:noMultiLvlLbl val="0"/>
      </c:catAx>
      <c:spPr>
        <a:noFill/>
        <a:ln>
          <a:noFill/>
        </a:ln>
        <a:effectLst/>
      </c:spPr>
    </c:plotArea>
    <c:legend>
      <c:legendPos val="t"/>
      <c:layout>
        <c:manualLayout>
          <c:xMode val="edge"/>
          <c:yMode val="edge"/>
          <c:x val="0.1331541218637993"/>
          <c:y val="3.9456984896052594E-2"/>
          <c:w val="0.74436021505376349"/>
          <c:h val="0.12112684268653236"/>
        </c:manualLayout>
      </c:layout>
      <c:overlay val="0"/>
      <c:spPr>
        <a:noFill/>
        <a:ln>
          <a:noFill/>
        </a:ln>
        <a:effectLst/>
      </c:spPr>
      <c:txPr>
        <a:bodyPr rot="0" spcFirstLastPara="1" vertOverflow="ellipsis" vert="horz" wrap="square" anchor="ctr" anchorCtr="1"/>
        <a:lstStyle/>
        <a:p>
          <a:pPr algn="ctr">
            <a:defRPr lang="ko-KR" altLang="en-US" sz="700" b="0" i="0" u="none" strike="noStrike" kern="120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136525567114206E-2"/>
          <c:y val="0.18821810641406286"/>
          <c:w val="0.87916993246780706"/>
          <c:h val="0.60544184873157525"/>
        </c:manualLayout>
      </c:layout>
      <c:barChart>
        <c:barDir val="col"/>
        <c:grouping val="clustered"/>
        <c:varyColors val="0"/>
        <c:ser>
          <c:idx val="0"/>
          <c:order val="0"/>
          <c:tx>
            <c:strRef>
              <c:f>Sheet1!$B$1</c:f>
              <c:strCache>
                <c:ptCount val="1"/>
                <c:pt idx="0">
                  <c:v>화장품 수출액(좌)</c:v>
                </c:pt>
              </c:strCache>
            </c:strRef>
          </c:tx>
          <c:spPr>
            <a:solidFill>
              <a:srgbClr val="CAF2FF"/>
            </a:solidFill>
            <a:ln w="19050">
              <a:noFill/>
            </a:ln>
            <a:effectLst/>
          </c:spPr>
          <c:invertIfNegative val="0"/>
          <c:cat>
            <c:strRef>
              <c:f>Sheet1!$A$2:$A$20</c:f>
              <c:strCache>
                <c:ptCount val="19"/>
                <c:pt idx="0">
                  <c:v>'19.1Q</c:v>
                </c:pt>
                <c:pt idx="4">
                  <c:v>'20.1Q</c:v>
                </c:pt>
                <c:pt idx="8">
                  <c:v>'21.1Q</c:v>
                </c:pt>
                <c:pt idx="12">
                  <c:v>'22.1Q</c:v>
                </c:pt>
                <c:pt idx="16">
                  <c:v>'23.1Q</c:v>
                </c:pt>
                <c:pt idx="18">
                  <c:v>3Q</c:v>
                </c:pt>
              </c:strCache>
            </c:strRef>
          </c:cat>
          <c:val>
            <c:numRef>
              <c:f>Sheet1!$B$2:$B$20</c:f>
              <c:numCache>
                <c:formatCode>0.0</c:formatCode>
                <c:ptCount val="19"/>
                <c:pt idx="0">
                  <c:v>15.26646</c:v>
                </c:pt>
                <c:pt idx="1">
                  <c:v>16.375879999999999</c:v>
                </c:pt>
                <c:pt idx="2">
                  <c:v>16.04936</c:v>
                </c:pt>
                <c:pt idx="3">
                  <c:v>18.23002</c:v>
                </c:pt>
                <c:pt idx="4">
                  <c:v>17.664090000000002</c:v>
                </c:pt>
                <c:pt idx="5">
                  <c:v>16.966370000000001</c:v>
                </c:pt>
                <c:pt idx="6">
                  <c:v>20.1144</c:v>
                </c:pt>
                <c:pt idx="7">
                  <c:v>21.690329999999999</c:v>
                </c:pt>
                <c:pt idx="8">
                  <c:v>22.393529999999998</c:v>
                </c:pt>
                <c:pt idx="9">
                  <c:v>24.06945</c:v>
                </c:pt>
                <c:pt idx="10">
                  <c:v>22.23517</c:v>
                </c:pt>
                <c:pt idx="11">
                  <c:v>23.745519999999999</c:v>
                </c:pt>
                <c:pt idx="12">
                  <c:v>18.606919999999999</c:v>
                </c:pt>
                <c:pt idx="13">
                  <c:v>22.219249999999999</c:v>
                </c:pt>
                <c:pt idx="14">
                  <c:v>19.887530000000002</c:v>
                </c:pt>
                <c:pt idx="15">
                  <c:v>19.322240000000001</c:v>
                </c:pt>
                <c:pt idx="16">
                  <c:v>18.968409999999999</c:v>
                </c:pt>
                <c:pt idx="17">
                  <c:v>21.9618</c:v>
                </c:pt>
                <c:pt idx="18">
                  <c:v>21.796659999999999</c:v>
                </c:pt>
              </c:numCache>
            </c:numRef>
          </c:val>
          <c:extLst>
            <c:ext xmlns:c16="http://schemas.microsoft.com/office/drawing/2014/chart" uri="{C3380CC4-5D6E-409C-BE32-E72D297353CC}">
              <c16:uniqueId val="{00000000-88C6-4122-AFE0-A58A2C52BC47}"/>
            </c:ext>
          </c:extLst>
        </c:ser>
        <c:dLbls>
          <c:showLegendKey val="0"/>
          <c:showVal val="0"/>
          <c:showCatName val="0"/>
          <c:showSerName val="0"/>
          <c:showPercent val="0"/>
          <c:showBubbleSize val="0"/>
        </c:dLbls>
        <c:gapWidth val="70"/>
        <c:axId val="2108249407"/>
        <c:axId val="879892735"/>
      </c:barChart>
      <c:lineChart>
        <c:grouping val="standard"/>
        <c:varyColors val="0"/>
        <c:ser>
          <c:idx val="1"/>
          <c:order val="1"/>
          <c:tx>
            <c:strRef>
              <c:f>Sheet1!$C$1</c:f>
              <c:strCache>
                <c:ptCount val="1"/>
                <c:pt idx="0">
                  <c:v>YoY(우)</c:v>
                </c:pt>
              </c:strCache>
            </c:strRef>
          </c:tx>
          <c:spPr>
            <a:ln w="12700" cap="rnd">
              <a:solidFill>
                <a:schemeClr val="accent2"/>
              </a:solidFill>
              <a:round/>
            </a:ln>
            <a:effectLst/>
          </c:spPr>
          <c:marker>
            <c:symbol val="none"/>
          </c:marker>
          <c:cat>
            <c:strRef>
              <c:f>Sheet1!$A$2:$A$20</c:f>
              <c:strCache>
                <c:ptCount val="19"/>
                <c:pt idx="0">
                  <c:v>'19.1Q</c:v>
                </c:pt>
                <c:pt idx="4">
                  <c:v>'20.1Q</c:v>
                </c:pt>
                <c:pt idx="8">
                  <c:v>'21.1Q</c:v>
                </c:pt>
                <c:pt idx="12">
                  <c:v>'22.1Q</c:v>
                </c:pt>
                <c:pt idx="16">
                  <c:v>'23.1Q</c:v>
                </c:pt>
                <c:pt idx="18">
                  <c:v>3Q</c:v>
                </c:pt>
              </c:strCache>
            </c:strRef>
          </c:cat>
          <c:val>
            <c:numRef>
              <c:f>Sheet1!$C$2:$C$20</c:f>
              <c:numCache>
                <c:formatCode>#,##0.0</c:formatCode>
                <c:ptCount val="19"/>
                <c:pt idx="0">
                  <c:v>4.4104672682432442</c:v>
                </c:pt>
                <c:pt idx="1">
                  <c:v>-6.149069106105757</c:v>
                </c:pt>
                <c:pt idx="2">
                  <c:v>5.1044144304619756</c:v>
                </c:pt>
                <c:pt idx="3">
                  <c:v>14.756700953052412</c:v>
                </c:pt>
                <c:pt idx="4">
                  <c:v>15.705212603314726</c:v>
                </c:pt>
                <c:pt idx="5">
                  <c:v>3.6058520213875691</c:v>
                </c:pt>
                <c:pt idx="6">
                  <c:v>25.328362003220061</c:v>
                </c:pt>
                <c:pt idx="7">
                  <c:v>18.981383454324241</c:v>
                </c:pt>
                <c:pt idx="8">
                  <c:v>26.774320103667932</c:v>
                </c:pt>
                <c:pt idx="9">
                  <c:v>41.865643623238192</c:v>
                </c:pt>
                <c:pt idx="10">
                  <c:v>10.543540945790083</c:v>
                </c:pt>
                <c:pt idx="11">
                  <c:v>9.4751439927377756</c:v>
                </c:pt>
                <c:pt idx="12">
                  <c:v>-16.909393025574797</c:v>
                </c:pt>
                <c:pt idx="13">
                  <c:v>-7.6869226342936834</c:v>
                </c:pt>
                <c:pt idx="14">
                  <c:v>-10.558228248311115</c:v>
                </c:pt>
                <c:pt idx="15">
                  <c:v>-18.627850642984438</c:v>
                </c:pt>
                <c:pt idx="16">
                  <c:v>1.9427718289754556</c:v>
                </c:pt>
                <c:pt idx="17">
                  <c:v>-1.1586799734464424</c:v>
                </c:pt>
                <c:pt idx="18">
                  <c:v>9.5996335392077228</c:v>
                </c:pt>
              </c:numCache>
            </c:numRef>
          </c:val>
          <c:smooth val="0"/>
          <c:extLst>
            <c:ext xmlns:c16="http://schemas.microsoft.com/office/drawing/2014/chart" uri="{C3380CC4-5D6E-409C-BE32-E72D297353CC}">
              <c16:uniqueId val="{00000001-88C6-4122-AFE0-A58A2C52BC47}"/>
            </c:ext>
          </c:extLst>
        </c:ser>
        <c:dLbls>
          <c:showLegendKey val="0"/>
          <c:showVal val="0"/>
          <c:showCatName val="0"/>
          <c:showSerName val="0"/>
          <c:showPercent val="0"/>
          <c:showBubbleSize val="0"/>
        </c:dLbls>
        <c:marker val="1"/>
        <c:smooth val="0"/>
        <c:axId val="1084763600"/>
        <c:axId val="1456307344"/>
      </c:lineChart>
      <c:catAx>
        <c:axId val="2108249407"/>
        <c:scaling>
          <c:orientation val="minMax"/>
        </c:scaling>
        <c:delete val="0"/>
        <c:axPos val="b"/>
        <c:numFmt formatCode="General" sourceLinked="1"/>
        <c:majorTickMark val="none"/>
        <c:minorTickMark val="none"/>
        <c:tickLblPos val="low"/>
        <c:spPr>
          <a:noFill/>
          <a:ln w="3175" cap="flat" cmpd="sng" algn="ctr">
            <a:solidFill>
              <a:srgbClr val="D9D9D9"/>
            </a:solidFill>
            <a:round/>
          </a:ln>
          <a:effectLst/>
        </c:spPr>
        <c:txPr>
          <a:bodyPr rot="-5400000" spcFirstLastPara="1" vertOverflow="ellipsis" wrap="square" anchor="ctr" anchorCtr="1"/>
          <a:lstStyle/>
          <a:p>
            <a:pPr algn="ctr">
              <a:defRPr lang="ko-KR" altLang="en-US" sz="600" b="0" i="0" u="none" strike="noStrike" kern="120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879892735"/>
        <c:crosses val="autoZero"/>
        <c:auto val="1"/>
        <c:lblAlgn val="ctr"/>
        <c:lblOffset val="100"/>
        <c:noMultiLvlLbl val="0"/>
      </c:catAx>
      <c:valAx>
        <c:axId val="879892735"/>
        <c:scaling>
          <c:orientation val="minMax"/>
          <c:max val="30"/>
          <c:min val="-12"/>
        </c:scaling>
        <c:delete val="0"/>
        <c:axPos val="l"/>
        <c:numFmt formatCode="#,##0_ " sourceLinked="0"/>
        <c:majorTickMark val="none"/>
        <c:minorTickMark val="none"/>
        <c:tickLblPos val="nextTo"/>
        <c:spPr>
          <a:noFill/>
          <a:ln w="3175">
            <a:solidFill>
              <a:srgbClr val="D9D9D9"/>
            </a:solidFill>
          </a:ln>
          <a:effectLst/>
        </c:spPr>
        <c:txPr>
          <a:bodyPr rot="-60000000" spcFirstLastPara="1" vertOverflow="ellipsis" vert="horz" wrap="square" anchor="ctr" anchorCtr="1"/>
          <a:lstStyle/>
          <a:p>
            <a:pPr algn="ctr">
              <a:defRPr lang="ko-KR" altLang="en-US" sz="600" b="0" i="0" u="none" strike="noStrike" kern="120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2108249407"/>
        <c:crosses val="autoZero"/>
        <c:crossBetween val="between"/>
        <c:majorUnit val="6"/>
      </c:valAx>
      <c:valAx>
        <c:axId val="1456307344"/>
        <c:scaling>
          <c:orientation val="minMax"/>
          <c:max val="60"/>
          <c:min val="-24"/>
        </c:scaling>
        <c:delete val="0"/>
        <c:axPos val="r"/>
        <c:numFmt formatCode="#,##0_ " sourceLinked="0"/>
        <c:majorTickMark val="none"/>
        <c:minorTickMark val="none"/>
        <c:tickLblPos val="nextTo"/>
        <c:spPr>
          <a:noFill/>
          <a:ln w="3175">
            <a:solidFill>
              <a:srgbClr val="D9D9D9"/>
            </a:solidFill>
          </a:ln>
          <a:effectLst/>
        </c:spPr>
        <c:txPr>
          <a:bodyPr rot="-60000000" spcFirstLastPara="1" vertOverflow="ellipsis" vert="horz" wrap="square" anchor="ctr" anchorCtr="1"/>
          <a:lstStyle/>
          <a:p>
            <a:pPr algn="ctr">
              <a:defRPr lang="en-US" altLang="ko-KR" sz="600" b="0" i="0" u="none" strike="noStrike" kern="120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1084763600"/>
        <c:crosses val="max"/>
        <c:crossBetween val="between"/>
        <c:majorUnit val="12"/>
      </c:valAx>
      <c:catAx>
        <c:axId val="1084763600"/>
        <c:scaling>
          <c:orientation val="minMax"/>
        </c:scaling>
        <c:delete val="1"/>
        <c:axPos val="b"/>
        <c:numFmt formatCode="General" sourceLinked="1"/>
        <c:majorTickMark val="out"/>
        <c:minorTickMark val="none"/>
        <c:tickLblPos val="nextTo"/>
        <c:crossAx val="1456307344"/>
        <c:crosses val="autoZero"/>
        <c:auto val="1"/>
        <c:lblAlgn val="ctr"/>
        <c:lblOffset val="100"/>
        <c:noMultiLvlLbl val="0"/>
      </c:catAx>
      <c:spPr>
        <a:noFill/>
        <a:ln>
          <a:noFill/>
        </a:ln>
        <a:effectLst/>
      </c:spPr>
    </c:plotArea>
    <c:legend>
      <c:legendPos val="t"/>
      <c:layout>
        <c:manualLayout>
          <c:xMode val="edge"/>
          <c:yMode val="edge"/>
          <c:x val="6.2823113457324178E-2"/>
          <c:y val="3.1282174965278069E-2"/>
          <c:w val="0.85440770339956496"/>
          <c:h val="0.12409078434144757"/>
        </c:manualLayout>
      </c:layout>
      <c:overlay val="0"/>
      <c:spPr>
        <a:noFill/>
        <a:ln>
          <a:noFill/>
        </a:ln>
        <a:effectLst/>
      </c:spPr>
      <c:txPr>
        <a:bodyPr rot="0" spcFirstLastPara="1" vertOverflow="ellipsis" vert="horz" wrap="square" anchor="ctr" anchorCtr="1"/>
        <a:lstStyle/>
        <a:p>
          <a:pPr algn="ctr">
            <a:defRPr lang="en-US" altLang="ko-KR" sz="700" b="0" i="0" u="none" strike="noStrike" kern="120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136525567114206E-2"/>
          <c:y val="0.20577345583585477"/>
          <c:w val="0.87916993246780706"/>
          <c:h val="0.5126973212356668"/>
        </c:manualLayout>
      </c:layout>
      <c:barChart>
        <c:barDir val="col"/>
        <c:grouping val="clustered"/>
        <c:varyColors val="0"/>
        <c:ser>
          <c:idx val="0"/>
          <c:order val="0"/>
          <c:tx>
            <c:strRef>
              <c:f>Sheet1!$B$1</c:f>
              <c:strCache>
                <c:ptCount val="1"/>
                <c:pt idx="0">
                  <c:v>한국 화장품 수입액(좌)</c:v>
                </c:pt>
              </c:strCache>
            </c:strRef>
          </c:tx>
          <c:spPr>
            <a:solidFill>
              <a:srgbClr val="CAF2FF"/>
            </a:solidFill>
            <a:ln w="19050">
              <a:noFill/>
            </a:ln>
            <a:effectLst/>
          </c:spPr>
          <c:invertIfNegative val="0"/>
          <c:cat>
            <c:strRef>
              <c:f>Sheet1!$A$2:$A$20</c:f>
              <c:strCache>
                <c:ptCount val="19"/>
                <c:pt idx="0">
                  <c:v>'19.1Q</c:v>
                </c:pt>
                <c:pt idx="4">
                  <c:v>'20.1Q</c:v>
                </c:pt>
                <c:pt idx="8">
                  <c:v>'21.1Q</c:v>
                </c:pt>
                <c:pt idx="12">
                  <c:v>'22.1Q</c:v>
                </c:pt>
                <c:pt idx="16">
                  <c:v>'23.1Q</c:v>
                </c:pt>
                <c:pt idx="18">
                  <c:v>3Q</c:v>
                </c:pt>
              </c:strCache>
            </c:strRef>
          </c:cat>
          <c:val>
            <c:numRef>
              <c:f>Sheet1!$B$2:$B$20</c:f>
              <c:numCache>
                <c:formatCode>_("$"* #,##0.0_);_("$"* \(#,##0.0\);_("$"* "-"_);_(@_)</c:formatCode>
                <c:ptCount val="19"/>
                <c:pt idx="0">
                  <c:v>7</c:v>
                </c:pt>
                <c:pt idx="1">
                  <c:v>8</c:v>
                </c:pt>
                <c:pt idx="2">
                  <c:v>8</c:v>
                </c:pt>
                <c:pt idx="3">
                  <c:v>8</c:v>
                </c:pt>
                <c:pt idx="4">
                  <c:v>8</c:v>
                </c:pt>
                <c:pt idx="5">
                  <c:v>10</c:v>
                </c:pt>
                <c:pt idx="6">
                  <c:v>10</c:v>
                </c:pt>
                <c:pt idx="7">
                  <c:v>10</c:v>
                </c:pt>
                <c:pt idx="8">
                  <c:v>11</c:v>
                </c:pt>
                <c:pt idx="9">
                  <c:v>12</c:v>
                </c:pt>
                <c:pt idx="10">
                  <c:v>11</c:v>
                </c:pt>
                <c:pt idx="11">
                  <c:v>11</c:v>
                </c:pt>
                <c:pt idx="12">
                  <c:v>7</c:v>
                </c:pt>
                <c:pt idx="13">
                  <c:v>8</c:v>
                </c:pt>
                <c:pt idx="14">
                  <c:v>7</c:v>
                </c:pt>
                <c:pt idx="15">
                  <c:v>7</c:v>
                </c:pt>
                <c:pt idx="16">
                  <c:v>5</c:v>
                </c:pt>
                <c:pt idx="17">
                  <c:v>7</c:v>
                </c:pt>
                <c:pt idx="18">
                  <c:v>5</c:v>
                </c:pt>
              </c:numCache>
            </c:numRef>
          </c:val>
          <c:extLst>
            <c:ext xmlns:c16="http://schemas.microsoft.com/office/drawing/2014/chart" uri="{C3380CC4-5D6E-409C-BE32-E72D297353CC}">
              <c16:uniqueId val="{00000000-310C-4F7C-BD92-C1871423089F}"/>
            </c:ext>
          </c:extLst>
        </c:ser>
        <c:dLbls>
          <c:showLegendKey val="0"/>
          <c:showVal val="0"/>
          <c:showCatName val="0"/>
          <c:showSerName val="0"/>
          <c:showPercent val="0"/>
          <c:showBubbleSize val="0"/>
        </c:dLbls>
        <c:gapWidth val="70"/>
        <c:axId val="2108249407"/>
        <c:axId val="879892735"/>
      </c:barChart>
      <c:lineChart>
        <c:grouping val="standard"/>
        <c:varyColors val="0"/>
        <c:ser>
          <c:idx val="1"/>
          <c:order val="1"/>
          <c:tx>
            <c:strRef>
              <c:f>Sheet1!$C$1</c:f>
              <c:strCache>
                <c:ptCount val="1"/>
                <c:pt idx="0">
                  <c:v>YoY(우)</c:v>
                </c:pt>
              </c:strCache>
            </c:strRef>
          </c:tx>
          <c:spPr>
            <a:ln w="12700" cap="rnd">
              <a:solidFill>
                <a:schemeClr val="accent2"/>
              </a:solidFill>
              <a:round/>
            </a:ln>
            <a:effectLst/>
          </c:spPr>
          <c:marker>
            <c:symbol val="none"/>
          </c:marker>
          <c:cat>
            <c:strRef>
              <c:f>Sheet1!$A$2:$A$20</c:f>
              <c:strCache>
                <c:ptCount val="19"/>
                <c:pt idx="0">
                  <c:v>'19.1Q</c:v>
                </c:pt>
                <c:pt idx="4">
                  <c:v>'20.1Q</c:v>
                </c:pt>
                <c:pt idx="8">
                  <c:v>'21.1Q</c:v>
                </c:pt>
                <c:pt idx="12">
                  <c:v>'22.1Q</c:v>
                </c:pt>
                <c:pt idx="16">
                  <c:v>'23.1Q</c:v>
                </c:pt>
                <c:pt idx="18">
                  <c:v>3Q</c:v>
                </c:pt>
              </c:strCache>
            </c:strRef>
          </c:cat>
          <c:val>
            <c:numRef>
              <c:f>Sheet1!$C$2:$C$20</c:f>
              <c:numCache>
                <c:formatCode>0.0_ </c:formatCode>
                <c:ptCount val="19"/>
                <c:pt idx="0">
                  <c:v>40</c:v>
                </c:pt>
                <c:pt idx="1">
                  <c:v>0</c:v>
                </c:pt>
                <c:pt idx="2">
                  <c:v>14.285714285714285</c:v>
                </c:pt>
                <c:pt idx="3">
                  <c:v>14.285714285714285</c:v>
                </c:pt>
                <c:pt idx="4">
                  <c:v>14.285714285714285</c:v>
                </c:pt>
                <c:pt idx="5">
                  <c:v>25</c:v>
                </c:pt>
                <c:pt idx="6">
                  <c:v>25</c:v>
                </c:pt>
                <c:pt idx="7">
                  <c:v>25</c:v>
                </c:pt>
                <c:pt idx="8">
                  <c:v>37.5</c:v>
                </c:pt>
                <c:pt idx="9">
                  <c:v>20</c:v>
                </c:pt>
                <c:pt idx="10">
                  <c:v>10</c:v>
                </c:pt>
                <c:pt idx="11">
                  <c:v>10</c:v>
                </c:pt>
                <c:pt idx="12">
                  <c:v>-36.363636363636367</c:v>
                </c:pt>
                <c:pt idx="13">
                  <c:v>-33.333333333333329</c:v>
                </c:pt>
                <c:pt idx="14">
                  <c:v>-36.363636363636367</c:v>
                </c:pt>
                <c:pt idx="15">
                  <c:v>-36.363636363636367</c:v>
                </c:pt>
                <c:pt idx="16">
                  <c:v>-28.571428571428569</c:v>
                </c:pt>
                <c:pt idx="17">
                  <c:v>-12.5</c:v>
                </c:pt>
                <c:pt idx="18">
                  <c:v>-28.571428571428569</c:v>
                </c:pt>
              </c:numCache>
            </c:numRef>
          </c:val>
          <c:smooth val="0"/>
          <c:extLst>
            <c:ext xmlns:c16="http://schemas.microsoft.com/office/drawing/2014/chart" uri="{C3380CC4-5D6E-409C-BE32-E72D297353CC}">
              <c16:uniqueId val="{00000001-310C-4F7C-BD92-C1871423089F}"/>
            </c:ext>
          </c:extLst>
        </c:ser>
        <c:dLbls>
          <c:showLegendKey val="0"/>
          <c:showVal val="0"/>
          <c:showCatName val="0"/>
          <c:showSerName val="0"/>
          <c:showPercent val="0"/>
          <c:showBubbleSize val="0"/>
        </c:dLbls>
        <c:marker val="1"/>
        <c:smooth val="0"/>
        <c:axId val="1252516591"/>
        <c:axId val="174987568"/>
      </c:lineChart>
      <c:catAx>
        <c:axId val="2108249407"/>
        <c:scaling>
          <c:orientation val="minMax"/>
        </c:scaling>
        <c:delete val="0"/>
        <c:axPos val="b"/>
        <c:numFmt formatCode="General" sourceLinked="1"/>
        <c:majorTickMark val="none"/>
        <c:minorTickMark val="none"/>
        <c:tickLblPos val="low"/>
        <c:spPr>
          <a:noFill/>
          <a:ln w="3175" cap="flat" cmpd="sng" algn="ctr">
            <a:solidFill>
              <a:srgbClr val="D9D9D9"/>
            </a:solidFill>
            <a:round/>
          </a:ln>
          <a:effectLst/>
        </c:spPr>
        <c:txPr>
          <a:bodyPr rot="-5400000" spcFirstLastPara="1" vertOverflow="ellipsis" wrap="square" anchor="ctr" anchorCtr="1"/>
          <a:lstStyle/>
          <a:p>
            <a:pPr algn="ctr">
              <a:defRPr lang="ko-KR" altLang="en-US" sz="600" b="0" i="0" u="none" strike="noStrike" kern="120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879892735"/>
        <c:crosses val="autoZero"/>
        <c:auto val="1"/>
        <c:lblAlgn val="ctr"/>
        <c:lblOffset val="100"/>
        <c:noMultiLvlLbl val="0"/>
      </c:catAx>
      <c:valAx>
        <c:axId val="879892735"/>
        <c:scaling>
          <c:orientation val="minMax"/>
          <c:max val="20"/>
          <c:min val="-20"/>
        </c:scaling>
        <c:delete val="0"/>
        <c:axPos val="l"/>
        <c:numFmt formatCode="#,##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lang="ko-KR" altLang="en-US" sz="600" b="0" i="0" u="none" strike="noStrike" kern="120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2108249407"/>
        <c:crosses val="autoZero"/>
        <c:crossBetween val="between"/>
        <c:majorUnit val="10"/>
      </c:valAx>
      <c:valAx>
        <c:axId val="174987568"/>
        <c:scaling>
          <c:orientation val="minMax"/>
          <c:max val="40"/>
          <c:min val="-40"/>
        </c:scaling>
        <c:delete val="0"/>
        <c:axPos val="r"/>
        <c:numFmt formatCode="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lang="en-US" altLang="ko-KR" sz="600" b="0" i="0" u="none" strike="noStrike" kern="1200" baseline="0">
                <a:ln>
                  <a:solidFill>
                    <a:schemeClr val="bg1">
                      <a:lumMod val="6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mn-cs"/>
              </a:defRPr>
            </a:pPr>
            <a:endParaRPr lang="ko-KR"/>
          </a:p>
        </c:txPr>
        <c:crossAx val="1252516591"/>
        <c:crosses val="max"/>
        <c:crossBetween val="between"/>
        <c:majorUnit val="20"/>
      </c:valAx>
      <c:catAx>
        <c:axId val="1252516591"/>
        <c:scaling>
          <c:orientation val="minMax"/>
        </c:scaling>
        <c:delete val="1"/>
        <c:axPos val="b"/>
        <c:numFmt formatCode="General" sourceLinked="1"/>
        <c:majorTickMark val="out"/>
        <c:minorTickMark val="none"/>
        <c:tickLblPos val="nextTo"/>
        <c:crossAx val="174987568"/>
        <c:crosses val="autoZero"/>
        <c:auto val="1"/>
        <c:lblAlgn val="ctr"/>
        <c:lblOffset val="100"/>
        <c:noMultiLvlLbl val="0"/>
      </c:catAx>
      <c:spPr>
        <a:noFill/>
        <a:ln>
          <a:noFill/>
        </a:ln>
        <a:effectLst/>
      </c:spPr>
    </c:plotArea>
    <c:legend>
      <c:legendPos val="t"/>
      <c:layout>
        <c:manualLayout>
          <c:xMode val="edge"/>
          <c:yMode val="edge"/>
          <c:x val="0.17010498687664041"/>
          <c:y val="1.3655987397781708E-2"/>
          <c:w val="0.70175907699037621"/>
          <c:h val="0.17656658767108513"/>
        </c:manualLayout>
      </c:layout>
      <c:overlay val="0"/>
      <c:spPr>
        <a:noFill/>
        <a:ln>
          <a:noFill/>
        </a:ln>
        <a:effectLst/>
      </c:spPr>
      <c:txPr>
        <a:bodyPr rot="0" spcFirstLastPara="1" vertOverflow="ellipsis" vert="horz" wrap="squar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kumimoji="0" lang="en-US" altLang="ko-KR" sz="600" b="0" i="0" u="none" strike="noStrike" kern="1200" cap="none" spc="0" normalizeH="0" baseline="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40067407430605"/>
          <c:y val="0.25771734075465624"/>
          <c:w val="0.85746786280087661"/>
          <c:h val="0.62193872126895022"/>
        </c:manualLayout>
      </c:layout>
      <c:barChart>
        <c:barDir val="col"/>
        <c:grouping val="clustered"/>
        <c:varyColors val="0"/>
        <c:ser>
          <c:idx val="0"/>
          <c:order val="0"/>
          <c:tx>
            <c:strRef>
              <c:f>Sheet1!$B$1</c:f>
              <c:strCache>
                <c:ptCount val="1"/>
                <c:pt idx="0">
                  <c:v>당기순이익(좌)</c:v>
                </c:pt>
              </c:strCache>
            </c:strRef>
          </c:tx>
          <c:spPr>
            <a:solidFill>
              <a:schemeClr val="bg1">
                <a:lumMod val="85000"/>
              </a:schemeClr>
            </a:solidFill>
            <a:ln>
              <a:noFill/>
            </a:ln>
            <a:effectLst/>
          </c:spPr>
          <c:invertIfNegative val="0"/>
          <c:dPt>
            <c:idx val="7"/>
            <c:invertIfNegative val="0"/>
            <c:bubble3D val="0"/>
            <c:extLst>
              <c:ext xmlns:c16="http://schemas.microsoft.com/office/drawing/2014/chart" uri="{C3380CC4-5D6E-409C-BE32-E72D297353CC}">
                <c16:uniqueId val="{00000000-FA1E-49A4-BB49-F0A8AFB5A5EC}"/>
              </c:ext>
            </c:extLst>
          </c:dPt>
          <c:dLbls>
            <c:delete val="1"/>
          </c:dLbls>
          <c:cat>
            <c:strRef>
              <c:f>Sheet1!$A$2:$A$9</c:f>
              <c:strCache>
                <c:ptCount val="8"/>
                <c:pt idx="0">
                  <c:v>'18</c:v>
                </c:pt>
                <c:pt idx="1">
                  <c:v>'19</c:v>
                </c:pt>
                <c:pt idx="2">
                  <c:v>'20</c:v>
                </c:pt>
                <c:pt idx="3">
                  <c:v>'21</c:v>
                </c:pt>
                <c:pt idx="4">
                  <c:v>'22</c:v>
                </c:pt>
                <c:pt idx="6">
                  <c:v>'22.1~3Q</c:v>
                </c:pt>
                <c:pt idx="7">
                  <c:v>'23.1~3Q</c:v>
                </c:pt>
              </c:strCache>
            </c:strRef>
          </c:cat>
          <c:val>
            <c:numRef>
              <c:f>Sheet1!$B$2:$B$9</c:f>
              <c:numCache>
                <c:formatCode>General</c:formatCode>
                <c:ptCount val="8"/>
                <c:pt idx="0">
                  <c:v>15.600000000000001</c:v>
                </c:pt>
                <c:pt idx="1">
                  <c:v>13.900000000000002</c:v>
                </c:pt>
                <c:pt idx="2">
                  <c:v>12.100000000000001</c:v>
                </c:pt>
                <c:pt idx="3">
                  <c:v>17</c:v>
                </c:pt>
                <c:pt idx="4">
                  <c:v>18.5</c:v>
                </c:pt>
                <c:pt idx="6">
                  <c:v>14.1</c:v>
                </c:pt>
                <c:pt idx="7">
                  <c:v>19.5</c:v>
                </c:pt>
              </c:numCache>
            </c:numRef>
          </c:val>
          <c:extLst>
            <c:ext xmlns:c16="http://schemas.microsoft.com/office/drawing/2014/chart" uri="{C3380CC4-5D6E-409C-BE32-E72D297353CC}">
              <c16:uniqueId val="{00000001-79A7-419D-BCA8-F96C4255DFB1}"/>
            </c:ext>
          </c:extLst>
        </c:ser>
        <c:dLbls>
          <c:showLegendKey val="0"/>
          <c:showVal val="1"/>
          <c:showCatName val="0"/>
          <c:showSerName val="0"/>
          <c:showPercent val="0"/>
          <c:showBubbleSize val="0"/>
        </c:dLbls>
        <c:gapWidth val="50"/>
        <c:axId val="630245544"/>
        <c:axId val="630249856"/>
      </c:barChart>
      <c:lineChart>
        <c:grouping val="standard"/>
        <c:varyColors val="0"/>
        <c:ser>
          <c:idx val="2"/>
          <c:order val="2"/>
          <c:tx>
            <c:strRef>
              <c:f>Sheet1!$D$1</c:f>
              <c:strCache>
                <c:ptCount val="1"/>
                <c:pt idx="0">
                  <c:v>ROE(우)</c:v>
                </c:pt>
              </c:strCache>
            </c:strRef>
          </c:tx>
          <c:spPr>
            <a:ln w="12700">
              <a:solidFill>
                <a:srgbClr val="00B0F0"/>
              </a:solidFill>
            </a:ln>
            <a:effectLst/>
          </c:spPr>
          <c:marker>
            <c:symbol val="none"/>
          </c:marker>
          <c:dPt>
            <c:idx val="3"/>
            <c:bubble3D val="0"/>
            <c:extLst>
              <c:ext xmlns:c16="http://schemas.microsoft.com/office/drawing/2014/chart" uri="{C3380CC4-5D6E-409C-BE32-E72D297353CC}">
                <c16:uniqueId val="{00000002-79A7-419D-BCA8-F96C4255DFB1}"/>
              </c:ext>
            </c:extLst>
          </c:dPt>
          <c:dPt>
            <c:idx val="4"/>
            <c:bubble3D val="0"/>
            <c:extLst>
              <c:ext xmlns:c16="http://schemas.microsoft.com/office/drawing/2014/chart" uri="{C3380CC4-5D6E-409C-BE32-E72D297353CC}">
                <c16:uniqueId val="{00000003-79A7-419D-BCA8-F96C4255DFB1}"/>
              </c:ext>
            </c:extLst>
          </c:dPt>
          <c:dPt>
            <c:idx val="6"/>
            <c:bubble3D val="0"/>
            <c:extLst>
              <c:ext xmlns:c16="http://schemas.microsoft.com/office/drawing/2014/chart" uri="{C3380CC4-5D6E-409C-BE32-E72D297353CC}">
                <c16:uniqueId val="{00000003-FA1E-49A4-BB49-F0A8AFB5A5EC}"/>
              </c:ext>
            </c:extLst>
          </c:dPt>
          <c:cat>
            <c:strRef>
              <c:f>Sheet1!$A$2:$A$9</c:f>
              <c:strCache>
                <c:ptCount val="8"/>
                <c:pt idx="0">
                  <c:v>'18</c:v>
                </c:pt>
                <c:pt idx="1">
                  <c:v>'19</c:v>
                </c:pt>
                <c:pt idx="2">
                  <c:v>'20</c:v>
                </c:pt>
                <c:pt idx="3">
                  <c:v>'21</c:v>
                </c:pt>
                <c:pt idx="4">
                  <c:v>'22</c:v>
                </c:pt>
                <c:pt idx="6">
                  <c:v>'22.1~3Q</c:v>
                </c:pt>
                <c:pt idx="7">
                  <c:v>'23.1~3Q</c:v>
                </c:pt>
              </c:strCache>
            </c:strRef>
          </c:cat>
          <c:val>
            <c:numRef>
              <c:f>Sheet1!$D$2:$D$9</c:f>
              <c:numCache>
                <c:formatCode>0.00_ </c:formatCode>
                <c:ptCount val="8"/>
                <c:pt idx="0">
                  <c:v>8.0399999999999991</c:v>
                </c:pt>
                <c:pt idx="1">
                  <c:v>6.72</c:v>
                </c:pt>
                <c:pt idx="2">
                  <c:v>5.54</c:v>
                </c:pt>
                <c:pt idx="3">
                  <c:v>6.97</c:v>
                </c:pt>
                <c:pt idx="4" formatCode="General">
                  <c:v>7.42</c:v>
                </c:pt>
                <c:pt idx="6">
                  <c:v>7.65</c:v>
                </c:pt>
                <c:pt idx="7">
                  <c:v>9.41</c:v>
                </c:pt>
              </c:numCache>
            </c:numRef>
          </c:val>
          <c:smooth val="0"/>
          <c:extLst>
            <c:ext xmlns:c16="http://schemas.microsoft.com/office/drawing/2014/chart" uri="{C3380CC4-5D6E-409C-BE32-E72D297353CC}">
              <c16:uniqueId val="{00000005-79A7-419D-BCA8-F96C4255DFB1}"/>
            </c:ext>
          </c:extLst>
        </c:ser>
        <c:dLbls>
          <c:showLegendKey val="0"/>
          <c:showVal val="0"/>
          <c:showCatName val="0"/>
          <c:showSerName val="0"/>
          <c:showPercent val="0"/>
          <c:showBubbleSize val="0"/>
        </c:dLbls>
        <c:marker val="1"/>
        <c:smooth val="0"/>
        <c:axId val="682125344"/>
        <c:axId val="515684720"/>
        <c:extLst>
          <c:ext xmlns:c15="http://schemas.microsoft.com/office/drawing/2012/chart" uri="{02D57815-91ED-43cb-92C2-25804820EDAC}">
            <c15:filteredLineSeries>
              <c15:ser>
                <c:idx val="1"/>
                <c:order val="1"/>
                <c:tx>
                  <c:strRef>
                    <c:extLst>
                      <c:ext uri="{02D57815-91ED-43cb-92C2-25804820EDAC}">
                        <c15:formulaRef>
                          <c15:sqref>Sheet1!$C$1</c15:sqref>
                        </c15:formulaRef>
                      </c:ext>
                    </c:extLst>
                    <c:strCache>
                      <c:ptCount val="1"/>
                      <c:pt idx="0">
                        <c:v>ROA(우)</c:v>
                      </c:pt>
                    </c:strCache>
                  </c:strRef>
                </c:tx>
                <c:spPr>
                  <a:ln w="19050">
                    <a:solidFill>
                      <a:schemeClr val="tx2"/>
                    </a:solidFill>
                  </a:ln>
                  <a:effectLst/>
                </c:spPr>
                <c:marker>
                  <c:symbol val="none"/>
                </c:marker>
                <c:dPt>
                  <c:idx val="3"/>
                  <c:bubble3D val="0"/>
                  <c:extLst>
                    <c:ext xmlns:c16="http://schemas.microsoft.com/office/drawing/2014/chart" uri="{C3380CC4-5D6E-409C-BE32-E72D297353CC}">
                      <c16:uniqueId val="{00000006-79A7-419D-BCA8-F96C4255DFB1}"/>
                    </c:ext>
                  </c:extLst>
                </c:dPt>
                <c:dPt>
                  <c:idx val="4"/>
                  <c:bubble3D val="0"/>
                  <c:extLst>
                    <c:ext xmlns:c16="http://schemas.microsoft.com/office/drawing/2014/chart" uri="{C3380CC4-5D6E-409C-BE32-E72D297353CC}">
                      <c16:uniqueId val="{00000007-79A7-419D-BCA8-F96C4255DFB1}"/>
                    </c:ext>
                  </c:extLst>
                </c:dPt>
                <c:dPt>
                  <c:idx val="6"/>
                  <c:bubble3D val="0"/>
                  <c:extLst>
                    <c:ext xmlns:c16="http://schemas.microsoft.com/office/drawing/2014/chart" uri="{C3380CC4-5D6E-409C-BE32-E72D297353CC}">
                      <c16:uniqueId val="{00000009-79A7-419D-BCA8-F96C4255DFB1}"/>
                    </c:ext>
                  </c:extLst>
                </c:dPt>
                <c:dPt>
                  <c:idx val="7"/>
                  <c:bubble3D val="0"/>
                  <c:extLst>
                    <c:ext xmlns:c16="http://schemas.microsoft.com/office/drawing/2014/chart" uri="{C3380CC4-5D6E-409C-BE32-E72D297353CC}">
                      <c16:uniqueId val="{00000007-FA1E-49A4-BB49-F0A8AFB5A5EC}"/>
                    </c:ext>
                  </c:extLst>
                </c:dPt>
                <c:cat>
                  <c:strRef>
                    <c:extLst>
                      <c:ext uri="{02D57815-91ED-43cb-92C2-25804820EDAC}">
                        <c15:formulaRef>
                          <c15:sqref>Sheet1!$A$2:$A$9</c15:sqref>
                        </c15:formulaRef>
                      </c:ext>
                    </c:extLst>
                    <c:strCache>
                      <c:ptCount val="8"/>
                      <c:pt idx="0">
                        <c:v>'18</c:v>
                      </c:pt>
                      <c:pt idx="1">
                        <c:v>'19</c:v>
                      </c:pt>
                      <c:pt idx="2">
                        <c:v>'20</c:v>
                      </c:pt>
                      <c:pt idx="3">
                        <c:v>'21</c:v>
                      </c:pt>
                      <c:pt idx="4">
                        <c:v>'22</c:v>
                      </c:pt>
                      <c:pt idx="6">
                        <c:v>'22.1~3Q</c:v>
                      </c:pt>
                      <c:pt idx="7">
                        <c:v>'23.1~3Q</c:v>
                      </c:pt>
                    </c:strCache>
                  </c:strRef>
                </c:cat>
                <c:val>
                  <c:numRef>
                    <c:extLst>
                      <c:ext uri="{02D57815-91ED-43cb-92C2-25804820EDAC}">
                        <c15:formulaRef>
                          <c15:sqref>Sheet1!$C$2:$C$9</c15:sqref>
                        </c15:formulaRef>
                      </c:ext>
                    </c:extLst>
                    <c:numCache>
                      <c:formatCode>0.00_ </c:formatCode>
                      <c:ptCount val="8"/>
                      <c:pt idx="0">
                        <c:v>0.63249999999999995</c:v>
                      </c:pt>
                      <c:pt idx="1">
                        <c:v>0.52</c:v>
                      </c:pt>
                      <c:pt idx="2">
                        <c:v>0.42</c:v>
                      </c:pt>
                      <c:pt idx="3" formatCode="General">
                        <c:v>0.53</c:v>
                      </c:pt>
                      <c:pt idx="4" formatCode="General">
                        <c:v>0.52</c:v>
                      </c:pt>
                      <c:pt idx="6">
                        <c:v>0.54</c:v>
                      </c:pt>
                      <c:pt idx="7">
                        <c:v>0.69</c:v>
                      </c:pt>
                    </c:numCache>
                  </c:numRef>
                </c:val>
                <c:smooth val="0"/>
                <c:extLst>
                  <c:ext xmlns:c16="http://schemas.microsoft.com/office/drawing/2014/chart" uri="{C3380CC4-5D6E-409C-BE32-E72D297353CC}">
                    <c16:uniqueId val="{0000000A-79A7-419D-BCA8-F96C4255DFB1}"/>
                  </c:ext>
                </c:extLst>
              </c15:ser>
            </c15:filteredLineSeries>
          </c:ext>
        </c:extLst>
      </c:lineChart>
      <c:catAx>
        <c:axId val="630245544"/>
        <c:scaling>
          <c:orientation val="minMax"/>
        </c:scaling>
        <c:delete val="0"/>
        <c:axPos val="b"/>
        <c:numFmt formatCode="General" sourceLinked="1"/>
        <c:majorTickMark val="none"/>
        <c:minorTickMark val="none"/>
        <c:tickLblPos val="nextTo"/>
        <c:spPr>
          <a:noFill/>
          <a:ln w="3175" cap="flat" cmpd="sng" algn="ctr">
            <a:solidFill>
              <a:schemeClr val="bg1">
                <a:lumMod val="75000"/>
              </a:schemeClr>
            </a:solidFill>
            <a:round/>
          </a:ln>
          <a:effectLst/>
        </c:spPr>
        <c:txPr>
          <a:bodyPr rot="-60000000" vert="horz"/>
          <a:lstStyle/>
          <a:p>
            <a:pPr algn="ctr">
              <a:defRPr lang="en-US" altLang="ko-KR" sz="300" b="0" i="0" u="none" strike="noStrike" kern="1200" baseline="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crossAx val="630249856"/>
        <c:crosses val="autoZero"/>
        <c:auto val="1"/>
        <c:lblAlgn val="ctr"/>
        <c:lblOffset val="100"/>
        <c:noMultiLvlLbl val="0"/>
      </c:catAx>
      <c:valAx>
        <c:axId val="630249856"/>
        <c:scaling>
          <c:orientation val="minMax"/>
        </c:scaling>
        <c:delete val="0"/>
        <c:axPos val="l"/>
        <c:numFmt formatCode="#,##0_);[Red]\(#,##0\)" sourceLinked="0"/>
        <c:majorTickMark val="none"/>
        <c:minorTickMark val="none"/>
        <c:tickLblPos val="nextTo"/>
        <c:spPr>
          <a:noFill/>
          <a:ln w="3175">
            <a:solidFill>
              <a:schemeClr val="bg1">
                <a:lumMod val="75000"/>
              </a:schemeClr>
            </a:solidFill>
          </a:ln>
          <a:effectLst/>
        </c:spPr>
        <c:txPr>
          <a:bodyPr rot="-60000000" vert="horz"/>
          <a:lstStyle/>
          <a:p>
            <a:pPr>
              <a:defRPr/>
            </a:pPr>
            <a:endParaRPr lang="ko-KR"/>
          </a:p>
        </c:txPr>
        <c:crossAx val="630245544"/>
        <c:crosses val="autoZero"/>
        <c:crossBetween val="between"/>
      </c:valAx>
      <c:valAx>
        <c:axId val="515684720"/>
        <c:scaling>
          <c:orientation val="minMax"/>
        </c:scaling>
        <c:delete val="0"/>
        <c:axPos val="r"/>
        <c:numFmt formatCode="0_ " sourceLinked="0"/>
        <c:majorTickMark val="none"/>
        <c:minorTickMark val="none"/>
        <c:tickLblPos val="nextTo"/>
        <c:spPr>
          <a:ln w="3175">
            <a:solidFill>
              <a:schemeClr val="bg1">
                <a:lumMod val="75000"/>
              </a:schemeClr>
            </a:solidFill>
          </a:ln>
        </c:spPr>
        <c:crossAx val="682125344"/>
        <c:crosses val="max"/>
        <c:crossBetween val="between"/>
      </c:valAx>
      <c:catAx>
        <c:axId val="682125344"/>
        <c:scaling>
          <c:orientation val="minMax"/>
        </c:scaling>
        <c:delete val="1"/>
        <c:axPos val="b"/>
        <c:numFmt formatCode="General" sourceLinked="1"/>
        <c:majorTickMark val="out"/>
        <c:minorTickMark val="none"/>
        <c:tickLblPos val="nextTo"/>
        <c:crossAx val="515684720"/>
        <c:crosses val="autoZero"/>
        <c:auto val="1"/>
        <c:lblAlgn val="ctr"/>
        <c:lblOffset val="100"/>
        <c:noMultiLvlLbl val="0"/>
      </c:catAx>
      <c:spPr>
        <a:noFill/>
        <a:ln>
          <a:noFill/>
        </a:ln>
        <a:effectLst/>
      </c:spPr>
    </c:plotArea>
    <c:legend>
      <c:legendPos val="r"/>
      <c:legendEntry>
        <c:idx val="0"/>
        <c:txPr>
          <a:bodyPr/>
          <a:lstStyle/>
          <a:p>
            <a:pPr>
              <a:defRPr lang="en-US" altLang="ko-KR" sz="600" b="0" i="0" u="none" strike="noStrike" kern="1200" baseline="0">
                <a:ln>
                  <a:solidFill>
                    <a:schemeClr val="bg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Entry>
      <c:legendEntry>
        <c:idx val="1"/>
        <c:txPr>
          <a:bodyPr/>
          <a:lstStyle/>
          <a:p>
            <a:pPr>
              <a:defRPr lang="en-US" altLang="ko-KR" sz="600" b="0" i="0" u="none" strike="noStrike" kern="1200" baseline="0">
                <a:ln>
                  <a:solidFill>
                    <a:schemeClr val="bg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Entry>
      <c:layout>
        <c:manualLayout>
          <c:xMode val="edge"/>
          <c:yMode val="edge"/>
          <c:x val="0.11568959853586429"/>
          <c:y val="5.9796095727045466E-2"/>
          <c:w val="0.77994194081061063"/>
          <c:h val="0.15450825825825826"/>
        </c:manualLayout>
      </c:layout>
      <c:overlay val="0"/>
      <c:txPr>
        <a:bodyPr/>
        <a:lstStyle/>
        <a:p>
          <a:pPr>
            <a:defRPr lang="en-US" altLang="ko-KR" sz="650" b="0" i="0" u="none" strike="noStrike" kern="1200" baseline="0">
              <a:ln>
                <a:solidFill>
                  <a:schemeClr val="bg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w="12700">
      <a:noFill/>
    </a:ln>
    <a:effectLst/>
  </c:spPr>
  <c:txPr>
    <a:bodyPr/>
    <a:lstStyle/>
    <a:p>
      <a:pPr>
        <a:defRPr sz="6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pPr>
      <a:endParaRPr lang="ko-KR"/>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3887618530674"/>
          <c:y val="0.27875156062044498"/>
          <c:w val="0.75281836282953285"/>
          <c:h val="0.59671431084496784"/>
        </c:manualLayout>
      </c:layout>
      <c:barChart>
        <c:barDir val="col"/>
        <c:grouping val="clustered"/>
        <c:varyColors val="0"/>
        <c:ser>
          <c:idx val="0"/>
          <c:order val="0"/>
          <c:tx>
            <c:strRef>
              <c:f>Sheet1!$B$1</c:f>
              <c:strCache>
                <c:ptCount val="1"/>
                <c:pt idx="0">
                  <c:v>원화대출(좌)</c:v>
                </c:pt>
              </c:strCache>
            </c:strRef>
          </c:tx>
          <c:spPr>
            <a:solidFill>
              <a:srgbClr val="D9D9D9"/>
            </a:solidFill>
            <a:ln>
              <a:noFill/>
            </a:ln>
            <a:effectLst/>
          </c:spPr>
          <c:invertIfNegative val="0"/>
          <c:dLbls>
            <c:delete val="1"/>
          </c:dLbls>
          <c:cat>
            <c:strRef>
              <c:f>Sheet1!$A$2:$A$12</c:f>
              <c:strCache>
                <c:ptCount val="11"/>
                <c:pt idx="0">
                  <c:v>'18.1H</c:v>
                </c:pt>
                <c:pt idx="2">
                  <c:v>'19.1H</c:v>
                </c:pt>
                <c:pt idx="4">
                  <c:v>'20.1H</c:v>
                </c:pt>
                <c:pt idx="6">
                  <c:v>'21.1H</c:v>
                </c:pt>
                <c:pt idx="8">
                  <c:v>'22.1H</c:v>
                </c:pt>
                <c:pt idx="10">
                  <c:v>'23.1H</c:v>
                </c:pt>
              </c:strCache>
            </c:strRef>
          </c:cat>
          <c:val>
            <c:numRef>
              <c:f>Sheet1!$B$2:$B$12</c:f>
              <c:numCache>
                <c:formatCode>0.0</c:formatCode>
                <c:ptCount val="11"/>
                <c:pt idx="0">
                  <c:v>1545.9715570000001</c:v>
                </c:pt>
                <c:pt idx="1">
                  <c:v>1596.617035</c:v>
                </c:pt>
                <c:pt idx="2">
                  <c:v>1639.7858450000001</c:v>
                </c:pt>
                <c:pt idx="3">
                  <c:v>1696.2741470000001</c:v>
                </c:pt>
                <c:pt idx="4">
                  <c:v>1805.4188879999999</c:v>
                </c:pt>
                <c:pt idx="5">
                  <c:v>1894.317544</c:v>
                </c:pt>
                <c:pt idx="6">
                  <c:v>1973.186657</c:v>
                </c:pt>
                <c:pt idx="7">
                  <c:v>2050.2835559999999</c:v>
                </c:pt>
                <c:pt idx="8">
                  <c:v>2108.7673719999998</c:v>
                </c:pt>
                <c:pt idx="9">
                  <c:v>2158.7718289999998</c:v>
                </c:pt>
                <c:pt idx="10">
                  <c:v>2191.0437900000002</c:v>
                </c:pt>
              </c:numCache>
            </c:numRef>
          </c:val>
          <c:extLst>
            <c:ext xmlns:c16="http://schemas.microsoft.com/office/drawing/2014/chart" uri="{C3380CC4-5D6E-409C-BE32-E72D297353CC}">
              <c16:uniqueId val="{00000000-D98D-4118-8194-A4200EF96F26}"/>
            </c:ext>
          </c:extLst>
        </c:ser>
        <c:dLbls>
          <c:showLegendKey val="0"/>
          <c:showVal val="1"/>
          <c:showCatName val="0"/>
          <c:showSerName val="0"/>
          <c:showPercent val="0"/>
          <c:showBubbleSize val="0"/>
        </c:dLbls>
        <c:gapWidth val="50"/>
        <c:axId val="630245544"/>
        <c:axId val="630249856"/>
      </c:barChart>
      <c:lineChart>
        <c:grouping val="standard"/>
        <c:varyColors val="0"/>
        <c:ser>
          <c:idx val="1"/>
          <c:order val="1"/>
          <c:tx>
            <c:strRef>
              <c:f>Sheet1!$C$1</c:f>
              <c:strCache>
                <c:ptCount val="1"/>
                <c:pt idx="0">
                  <c:v>기업대출 증감률(우)</c:v>
                </c:pt>
              </c:strCache>
            </c:strRef>
          </c:tx>
          <c:spPr>
            <a:ln w="12700" cap="rnd">
              <a:solidFill>
                <a:schemeClr val="accent1"/>
              </a:solidFill>
              <a:round/>
            </a:ln>
            <a:effectLst/>
          </c:spPr>
          <c:marker>
            <c:symbol val="none"/>
          </c:marker>
          <c:cat>
            <c:strRef>
              <c:f>Sheet1!$A$2:$A$12</c:f>
              <c:strCache>
                <c:ptCount val="11"/>
                <c:pt idx="0">
                  <c:v>'18.1H</c:v>
                </c:pt>
                <c:pt idx="2">
                  <c:v>'19.1H</c:v>
                </c:pt>
                <c:pt idx="4">
                  <c:v>'20.1H</c:v>
                </c:pt>
                <c:pt idx="6">
                  <c:v>'21.1H</c:v>
                </c:pt>
                <c:pt idx="8">
                  <c:v>'22.1H</c:v>
                </c:pt>
                <c:pt idx="10">
                  <c:v>'23.1H</c:v>
                </c:pt>
              </c:strCache>
            </c:strRef>
          </c:cat>
          <c:val>
            <c:numRef>
              <c:f>Sheet1!$C$2:$C$12</c:f>
              <c:numCache>
                <c:formatCode>0.0</c:formatCode>
                <c:ptCount val="11"/>
                <c:pt idx="0">
                  <c:v>5.3384035855769696</c:v>
                </c:pt>
                <c:pt idx="1">
                  <c:v>4.9322767747429186</c:v>
                </c:pt>
                <c:pt idx="2">
                  <c:v>5.6224727691088487</c:v>
                </c:pt>
                <c:pt idx="3">
                  <c:v>5.7077516806569761</c:v>
                </c:pt>
                <c:pt idx="4">
                  <c:v>11.596557124872705</c:v>
                </c:pt>
                <c:pt idx="5">
                  <c:v>12.58485094111893</c:v>
                </c:pt>
                <c:pt idx="6">
                  <c:v>8.0909831795743727</c:v>
                </c:pt>
                <c:pt idx="7">
                  <c:v>9.127247627209071</c:v>
                </c:pt>
                <c:pt idx="8">
                  <c:v>10.006708059582561</c:v>
                </c:pt>
                <c:pt idx="9">
                  <c:v>9.706528762175747</c:v>
                </c:pt>
                <c:pt idx="10">
                  <c:v>7.4632776683628723</c:v>
                </c:pt>
              </c:numCache>
            </c:numRef>
          </c:val>
          <c:smooth val="0"/>
          <c:extLst>
            <c:ext xmlns:c16="http://schemas.microsoft.com/office/drawing/2014/chart" uri="{C3380CC4-5D6E-409C-BE32-E72D297353CC}">
              <c16:uniqueId val="{00000001-D98D-4118-8194-A4200EF96F26}"/>
            </c:ext>
          </c:extLst>
        </c:ser>
        <c:ser>
          <c:idx val="2"/>
          <c:order val="2"/>
          <c:tx>
            <c:strRef>
              <c:f>Sheet1!$D$1</c:f>
              <c:strCache>
                <c:ptCount val="1"/>
                <c:pt idx="0">
                  <c:v>가계대출 증감률(우)</c:v>
                </c:pt>
              </c:strCache>
            </c:strRef>
          </c:tx>
          <c:spPr>
            <a:ln w="12700" cap="rnd">
              <a:solidFill>
                <a:srgbClr val="A5B6F3"/>
              </a:solidFill>
              <a:round/>
            </a:ln>
            <a:effectLst/>
          </c:spPr>
          <c:marker>
            <c:symbol val="none"/>
          </c:marker>
          <c:cat>
            <c:strRef>
              <c:f>Sheet1!$A$2:$A$12</c:f>
              <c:strCache>
                <c:ptCount val="11"/>
                <c:pt idx="0">
                  <c:v>'18.1H</c:v>
                </c:pt>
                <c:pt idx="2">
                  <c:v>'19.1H</c:v>
                </c:pt>
                <c:pt idx="4">
                  <c:v>'20.1H</c:v>
                </c:pt>
                <c:pt idx="6">
                  <c:v>'21.1H</c:v>
                </c:pt>
                <c:pt idx="8">
                  <c:v>'22.1H</c:v>
                </c:pt>
                <c:pt idx="10">
                  <c:v>'23.1H</c:v>
                </c:pt>
              </c:strCache>
            </c:strRef>
          </c:cat>
          <c:val>
            <c:numRef>
              <c:f>Sheet1!$D$2:$D$12</c:f>
              <c:numCache>
                <c:formatCode>0.0</c:formatCode>
                <c:ptCount val="11"/>
                <c:pt idx="0">
                  <c:v>8.1682721788980857</c:v>
                </c:pt>
                <c:pt idx="1">
                  <c:v>7.9651497857124349</c:v>
                </c:pt>
                <c:pt idx="2">
                  <c:v>7.4091117708477618</c:v>
                </c:pt>
                <c:pt idx="3">
                  <c:v>7.6821998340082605</c:v>
                </c:pt>
                <c:pt idx="4">
                  <c:v>8.6201810364351541</c:v>
                </c:pt>
                <c:pt idx="5">
                  <c:v>10.7476795347051</c:v>
                </c:pt>
                <c:pt idx="6">
                  <c:v>10.853894958081474</c:v>
                </c:pt>
                <c:pt idx="7">
                  <c:v>7.102518312994337</c:v>
                </c:pt>
                <c:pt idx="8">
                  <c:v>2.7998389069227665</c:v>
                </c:pt>
                <c:pt idx="9">
                  <c:v>-0.80464171169773702</c:v>
                </c:pt>
                <c:pt idx="10">
                  <c:v>-1.1877090167495232</c:v>
                </c:pt>
              </c:numCache>
            </c:numRef>
          </c:val>
          <c:smooth val="0"/>
          <c:extLst>
            <c:ext xmlns:c16="http://schemas.microsoft.com/office/drawing/2014/chart" uri="{C3380CC4-5D6E-409C-BE32-E72D297353CC}">
              <c16:uniqueId val="{00000002-D98D-4118-8194-A4200EF96F26}"/>
            </c:ext>
          </c:extLst>
        </c:ser>
        <c:dLbls>
          <c:showLegendKey val="0"/>
          <c:showVal val="0"/>
          <c:showCatName val="0"/>
          <c:showSerName val="0"/>
          <c:showPercent val="0"/>
          <c:showBubbleSize val="0"/>
        </c:dLbls>
        <c:marker val="1"/>
        <c:smooth val="0"/>
        <c:axId val="1371832399"/>
        <c:axId val="285390431"/>
      </c:lineChart>
      <c:catAx>
        <c:axId val="630245544"/>
        <c:scaling>
          <c:orientation val="minMax"/>
        </c:scaling>
        <c:delete val="0"/>
        <c:axPos val="b"/>
        <c:numFmt formatCode="General" sourceLinked="1"/>
        <c:majorTickMark val="none"/>
        <c:minorTickMark val="none"/>
        <c:tickLblPos val="nextTo"/>
        <c:spPr>
          <a:noFill/>
          <a:ln w="3175" cap="flat" cmpd="sng" algn="ctr">
            <a:solidFill>
              <a:schemeClr val="bg1">
                <a:lumMod val="75000"/>
              </a:schemeClr>
            </a:solidFill>
            <a:round/>
          </a:ln>
          <a:effectLst/>
        </c:spPr>
        <c:txPr>
          <a:bodyPr rot="0" vert="eaVert"/>
          <a:lstStyle/>
          <a:p>
            <a:pPr algn="ctr">
              <a:defRPr lang="en-US" altLang="ko-KR" sz="300" b="0" i="0" u="none" strike="noStrike" kern="1200" baseline="0">
                <a:ln>
                  <a:solidFill>
                    <a:schemeClr val="bg1">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crossAx val="630249856"/>
        <c:crosses val="autoZero"/>
        <c:auto val="1"/>
        <c:lblAlgn val="ctr"/>
        <c:lblOffset val="100"/>
        <c:noMultiLvlLbl val="0"/>
      </c:catAx>
      <c:valAx>
        <c:axId val="630249856"/>
        <c:scaling>
          <c:orientation val="minMax"/>
          <c:max val="3000"/>
          <c:min val="0"/>
        </c:scaling>
        <c:delete val="0"/>
        <c:axPos val="l"/>
        <c:numFmt formatCode="#,##0_);[Red]\(#,##0\)" sourceLinked="0"/>
        <c:majorTickMark val="none"/>
        <c:minorTickMark val="none"/>
        <c:tickLblPos val="nextTo"/>
        <c:spPr>
          <a:noFill/>
          <a:ln w="3175">
            <a:solidFill>
              <a:schemeClr val="bg1">
                <a:lumMod val="75000"/>
              </a:schemeClr>
            </a:solidFill>
          </a:ln>
          <a:effectLst/>
        </c:spPr>
        <c:txPr>
          <a:bodyPr rot="-60000000" vert="horz"/>
          <a:lstStyle/>
          <a:p>
            <a:pPr>
              <a:defRPr/>
            </a:pPr>
            <a:endParaRPr lang="ko-KR"/>
          </a:p>
        </c:txPr>
        <c:crossAx val="630245544"/>
        <c:crosses val="autoZero"/>
        <c:crossBetween val="between"/>
        <c:majorUnit val="1000"/>
      </c:valAx>
      <c:valAx>
        <c:axId val="285390431"/>
        <c:scaling>
          <c:orientation val="minMax"/>
          <c:max val="15"/>
        </c:scaling>
        <c:delete val="0"/>
        <c:axPos val="r"/>
        <c:numFmt formatCode="#,##0_ " sourceLinked="0"/>
        <c:majorTickMark val="none"/>
        <c:minorTickMark val="none"/>
        <c:tickLblPos val="nextTo"/>
        <c:spPr>
          <a:ln w="3175">
            <a:solidFill>
              <a:schemeClr val="bg1">
                <a:lumMod val="75000"/>
              </a:schemeClr>
            </a:solidFill>
          </a:ln>
        </c:spPr>
        <c:crossAx val="1371832399"/>
        <c:crosses val="max"/>
        <c:crossBetween val="between"/>
        <c:majorUnit val="5"/>
      </c:valAx>
      <c:catAx>
        <c:axId val="1371832399"/>
        <c:scaling>
          <c:orientation val="minMax"/>
        </c:scaling>
        <c:delete val="1"/>
        <c:axPos val="b"/>
        <c:numFmt formatCode="General" sourceLinked="1"/>
        <c:majorTickMark val="out"/>
        <c:minorTickMark val="none"/>
        <c:tickLblPos val="nextTo"/>
        <c:crossAx val="285390431"/>
        <c:crosses val="autoZero"/>
        <c:auto val="1"/>
        <c:lblAlgn val="ctr"/>
        <c:lblOffset val="100"/>
        <c:noMultiLvlLbl val="0"/>
      </c:catAx>
      <c:spPr>
        <a:noFill/>
        <a:ln>
          <a:noFill/>
        </a:ln>
        <a:effectLst/>
      </c:spPr>
    </c:plotArea>
    <c:legend>
      <c:legendPos val="r"/>
      <c:layout>
        <c:manualLayout>
          <c:xMode val="edge"/>
          <c:yMode val="edge"/>
          <c:x val="7.4741518398909704E-2"/>
          <c:y val="4.3024338200783566E-2"/>
          <c:w val="0.85024861589135714"/>
          <c:h val="0.22924259074745262"/>
        </c:manualLayout>
      </c:layout>
      <c:overlay val="0"/>
      <c:txPr>
        <a:bodyPr/>
        <a:lstStyle/>
        <a:p>
          <a:pPr>
            <a:defRPr lang="en-US" altLang="ko-KR" sz="600" b="0" i="0" u="none" strike="noStrike" kern="1200" baseline="0">
              <a:ln>
                <a:solidFill>
                  <a:schemeClr val="bg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w="12700">
      <a:noFill/>
    </a:ln>
    <a:effectLst/>
  </c:spPr>
  <c:txPr>
    <a:bodyPr/>
    <a:lstStyle/>
    <a:p>
      <a:pPr>
        <a:defRPr sz="600">
          <a:ln>
            <a:solidFill>
              <a:schemeClr val="bg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pPr>
      <a:endParaRPr lang="ko-KR"/>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40067407430605"/>
          <c:y val="0.27223825067565194"/>
          <c:w val="0.75281836282953285"/>
          <c:h val="0.61395528412481137"/>
        </c:manualLayout>
      </c:layout>
      <c:barChart>
        <c:barDir val="col"/>
        <c:grouping val="clustered"/>
        <c:varyColors val="0"/>
        <c:ser>
          <c:idx val="0"/>
          <c:order val="0"/>
          <c:tx>
            <c:strRef>
              <c:f>Sheet1!$B$1</c:f>
              <c:strCache>
                <c:ptCount val="1"/>
                <c:pt idx="0">
                  <c:v>이자순수익(좌)</c:v>
                </c:pt>
              </c:strCache>
            </c:strRef>
          </c:tx>
          <c:spPr>
            <a:solidFill>
              <a:schemeClr val="accent4"/>
            </a:solidFill>
            <a:ln>
              <a:noFill/>
            </a:ln>
            <a:effectLst/>
          </c:spPr>
          <c:invertIfNegative val="0"/>
          <c:dPt>
            <c:idx val="4"/>
            <c:invertIfNegative val="0"/>
            <c:bubble3D val="0"/>
            <c:extLst>
              <c:ext xmlns:c16="http://schemas.microsoft.com/office/drawing/2014/chart" uri="{C3380CC4-5D6E-409C-BE32-E72D297353CC}">
                <c16:uniqueId val="{00000000-9DAC-43C5-A757-8148B6244724}"/>
              </c:ext>
            </c:extLst>
          </c:dPt>
          <c:dLbls>
            <c:delete val="1"/>
          </c:dLbls>
          <c:cat>
            <c:strRef>
              <c:f>Sheet1!$A$12:$A$32</c:f>
              <c:strCache>
                <c:ptCount val="21"/>
                <c:pt idx="0">
                  <c:v>'18.3Q</c:v>
                </c:pt>
                <c:pt idx="4">
                  <c:v>'19.3Q</c:v>
                </c:pt>
                <c:pt idx="8">
                  <c:v>'20.3Q</c:v>
                </c:pt>
                <c:pt idx="12">
                  <c:v>'21.3Q</c:v>
                </c:pt>
                <c:pt idx="16">
                  <c:v>'22.3Q</c:v>
                </c:pt>
                <c:pt idx="20">
                  <c:v>'23.3Q</c:v>
                </c:pt>
              </c:strCache>
            </c:strRef>
          </c:cat>
          <c:val>
            <c:numRef>
              <c:f>Sheet1!$B$12:$B$32</c:f>
              <c:numCache>
                <c:formatCode>0.0_);[Red]\(0.0\)</c:formatCode>
                <c:ptCount val="21"/>
                <c:pt idx="0">
                  <c:v>10.183304</c:v>
                </c:pt>
                <c:pt idx="1">
                  <c:v>10.612966999999999</c:v>
                </c:pt>
                <c:pt idx="2">
                  <c:v>10.074578000000001</c:v>
                </c:pt>
                <c:pt idx="3">
                  <c:v>10.306425000000001</c:v>
                </c:pt>
                <c:pt idx="4">
                  <c:v>10.242944</c:v>
                </c:pt>
                <c:pt idx="5">
                  <c:v>10.088077</c:v>
                </c:pt>
                <c:pt idx="6">
                  <c:v>10.051252</c:v>
                </c:pt>
                <c:pt idx="7">
                  <c:v>10.290978000000001</c:v>
                </c:pt>
                <c:pt idx="8" formatCode="General">
                  <c:v>10.4</c:v>
                </c:pt>
                <c:pt idx="9" formatCode="General">
                  <c:v>10.5</c:v>
                </c:pt>
                <c:pt idx="10" formatCode="General">
                  <c:v>10.8</c:v>
                </c:pt>
                <c:pt idx="11" formatCode="General">
                  <c:v>11.3</c:v>
                </c:pt>
                <c:pt idx="12" formatCode="General">
                  <c:v>11.6</c:v>
                </c:pt>
                <c:pt idx="13">
                  <c:v>12.3</c:v>
                </c:pt>
                <c:pt idx="14">
                  <c:v>12.6</c:v>
                </c:pt>
                <c:pt idx="15">
                  <c:v>13.6</c:v>
                </c:pt>
                <c:pt idx="16">
                  <c:v>14.3</c:v>
                </c:pt>
                <c:pt idx="17">
                  <c:v>15.4</c:v>
                </c:pt>
                <c:pt idx="18">
                  <c:v>14.7</c:v>
                </c:pt>
                <c:pt idx="19">
                  <c:v>14.7</c:v>
                </c:pt>
                <c:pt idx="20" formatCode="0.0">
                  <c:v>14.8</c:v>
                </c:pt>
              </c:numCache>
            </c:numRef>
          </c:val>
          <c:extLst>
            <c:ext xmlns:c16="http://schemas.microsoft.com/office/drawing/2014/chart" uri="{C3380CC4-5D6E-409C-BE32-E72D297353CC}">
              <c16:uniqueId val="{00000001-2369-47CE-9DDE-8EC2A5E9C181}"/>
            </c:ext>
          </c:extLst>
        </c:ser>
        <c:ser>
          <c:idx val="1"/>
          <c:order val="1"/>
          <c:tx>
            <c:strRef>
              <c:f>Sheet1!$C$1</c:f>
              <c:strCache>
                <c:ptCount val="1"/>
                <c:pt idx="0">
                  <c:v>비이자순수익(좌)</c:v>
                </c:pt>
              </c:strCache>
            </c:strRef>
          </c:tx>
          <c:spPr>
            <a:solidFill>
              <a:schemeClr val="tx1">
                <a:lumMod val="50000"/>
                <a:lumOff val="50000"/>
                <a:alpha val="66000"/>
              </a:schemeClr>
            </a:solidFill>
            <a:ln>
              <a:noFill/>
            </a:ln>
            <a:effectLst/>
          </c:spPr>
          <c:invertIfNegative val="0"/>
          <c:dPt>
            <c:idx val="4"/>
            <c:invertIfNegative val="0"/>
            <c:bubble3D val="0"/>
            <c:extLst>
              <c:ext xmlns:c16="http://schemas.microsoft.com/office/drawing/2014/chart" uri="{C3380CC4-5D6E-409C-BE32-E72D297353CC}">
                <c16:uniqueId val="{00000001-9DAC-43C5-A757-8148B6244724}"/>
              </c:ext>
            </c:extLst>
          </c:dPt>
          <c:dLbls>
            <c:delete val="1"/>
          </c:dLbls>
          <c:cat>
            <c:strRef>
              <c:f>Sheet1!$A$12:$A$32</c:f>
              <c:strCache>
                <c:ptCount val="21"/>
                <c:pt idx="0">
                  <c:v>'18.3Q</c:v>
                </c:pt>
                <c:pt idx="4">
                  <c:v>'19.3Q</c:v>
                </c:pt>
                <c:pt idx="8">
                  <c:v>'20.3Q</c:v>
                </c:pt>
                <c:pt idx="12">
                  <c:v>'21.3Q</c:v>
                </c:pt>
                <c:pt idx="16">
                  <c:v>'22.3Q</c:v>
                </c:pt>
                <c:pt idx="20">
                  <c:v>'23.3Q</c:v>
                </c:pt>
              </c:strCache>
            </c:strRef>
          </c:cat>
          <c:val>
            <c:numRef>
              <c:f>Sheet1!$C$12:$C$32</c:f>
              <c:numCache>
                <c:formatCode>General</c:formatCode>
                <c:ptCount val="21"/>
                <c:pt idx="0">
                  <c:v>1.6</c:v>
                </c:pt>
                <c:pt idx="1">
                  <c:v>0.9</c:v>
                </c:pt>
                <c:pt idx="2">
                  <c:v>1.8</c:v>
                </c:pt>
                <c:pt idx="3">
                  <c:v>1.6</c:v>
                </c:pt>
                <c:pt idx="4">
                  <c:v>1.6</c:v>
                </c:pt>
                <c:pt idx="5">
                  <c:v>1.6</c:v>
                </c:pt>
                <c:pt idx="6">
                  <c:v>1.7</c:v>
                </c:pt>
                <c:pt idx="7">
                  <c:v>1.9</c:v>
                </c:pt>
                <c:pt idx="8">
                  <c:v>1.8</c:v>
                </c:pt>
                <c:pt idx="9">
                  <c:v>1.9</c:v>
                </c:pt>
                <c:pt idx="10">
                  <c:v>2.5</c:v>
                </c:pt>
                <c:pt idx="11">
                  <c:v>2.5</c:v>
                </c:pt>
                <c:pt idx="12">
                  <c:v>1.1000000000000001</c:v>
                </c:pt>
                <c:pt idx="13">
                  <c:v>0.9</c:v>
                </c:pt>
                <c:pt idx="14">
                  <c:v>1.3</c:v>
                </c:pt>
                <c:pt idx="15">
                  <c:v>0.5</c:v>
                </c:pt>
                <c:pt idx="16">
                  <c:v>-0.1</c:v>
                </c:pt>
                <c:pt idx="17" formatCode="0.0">
                  <c:v>1.8</c:v>
                </c:pt>
                <c:pt idx="18" formatCode="0.0">
                  <c:v>2.1</c:v>
                </c:pt>
                <c:pt idx="19" formatCode="0.0">
                  <c:v>1.7</c:v>
                </c:pt>
                <c:pt idx="20" formatCode="0.0">
                  <c:v>0.8</c:v>
                </c:pt>
              </c:numCache>
            </c:numRef>
          </c:val>
          <c:extLst>
            <c:ext xmlns:c16="http://schemas.microsoft.com/office/drawing/2014/chart" uri="{C3380CC4-5D6E-409C-BE32-E72D297353CC}">
              <c16:uniqueId val="{00000003-2369-47CE-9DDE-8EC2A5E9C181}"/>
            </c:ext>
          </c:extLst>
        </c:ser>
        <c:dLbls>
          <c:showLegendKey val="0"/>
          <c:showVal val="1"/>
          <c:showCatName val="0"/>
          <c:showSerName val="0"/>
          <c:showPercent val="0"/>
          <c:showBubbleSize val="0"/>
        </c:dLbls>
        <c:gapWidth val="70"/>
        <c:axId val="630245544"/>
        <c:axId val="630249856"/>
      </c:barChart>
      <c:lineChart>
        <c:grouping val="standard"/>
        <c:varyColors val="0"/>
        <c:ser>
          <c:idx val="2"/>
          <c:order val="2"/>
          <c:tx>
            <c:strRef>
              <c:f>Sheet1!$D$1</c:f>
              <c:strCache>
                <c:ptCount val="1"/>
                <c:pt idx="0">
                  <c:v>NIM(우)</c:v>
                </c:pt>
              </c:strCache>
            </c:strRef>
          </c:tx>
          <c:spPr>
            <a:ln w="12700" cap="flat">
              <a:solidFill>
                <a:srgbClr val="1E49E2"/>
              </a:solidFill>
            </a:ln>
            <a:effectLst/>
          </c:spPr>
          <c:marker>
            <c:symbol val="none"/>
          </c:marker>
          <c:dPt>
            <c:idx val="0"/>
            <c:bubble3D val="0"/>
            <c:extLst>
              <c:ext xmlns:c16="http://schemas.microsoft.com/office/drawing/2014/chart" uri="{C3380CC4-5D6E-409C-BE32-E72D297353CC}">
                <c16:uniqueId val="{00000002-9DAC-43C5-A757-8148B6244724}"/>
              </c:ext>
            </c:extLst>
          </c:dPt>
          <c:dPt>
            <c:idx val="1"/>
            <c:bubble3D val="0"/>
            <c:extLst>
              <c:ext xmlns:c16="http://schemas.microsoft.com/office/drawing/2014/chart" uri="{C3380CC4-5D6E-409C-BE32-E72D297353CC}">
                <c16:uniqueId val="{00000003-9DAC-43C5-A757-8148B6244724}"/>
              </c:ext>
            </c:extLst>
          </c:dPt>
          <c:dPt>
            <c:idx val="2"/>
            <c:bubble3D val="0"/>
            <c:extLst>
              <c:ext xmlns:c16="http://schemas.microsoft.com/office/drawing/2014/chart" uri="{C3380CC4-5D6E-409C-BE32-E72D297353CC}">
                <c16:uniqueId val="{00000004-2369-47CE-9DDE-8EC2A5E9C181}"/>
              </c:ext>
            </c:extLst>
          </c:dPt>
          <c:dPt>
            <c:idx val="3"/>
            <c:bubble3D val="0"/>
            <c:extLst>
              <c:ext xmlns:c16="http://schemas.microsoft.com/office/drawing/2014/chart" uri="{C3380CC4-5D6E-409C-BE32-E72D297353CC}">
                <c16:uniqueId val="{00000005-2369-47CE-9DDE-8EC2A5E9C181}"/>
              </c:ext>
            </c:extLst>
          </c:dPt>
          <c:dPt>
            <c:idx val="4"/>
            <c:bubble3D val="0"/>
            <c:extLst>
              <c:ext xmlns:c16="http://schemas.microsoft.com/office/drawing/2014/chart" uri="{C3380CC4-5D6E-409C-BE32-E72D297353CC}">
                <c16:uniqueId val="{00000006-2369-47CE-9DDE-8EC2A5E9C181}"/>
              </c:ext>
            </c:extLst>
          </c:dPt>
          <c:cat>
            <c:strRef>
              <c:f>Sheet1!$A$12:$A$32</c:f>
              <c:strCache>
                <c:ptCount val="21"/>
                <c:pt idx="0">
                  <c:v>'18.3Q</c:v>
                </c:pt>
                <c:pt idx="4">
                  <c:v>'19.3Q</c:v>
                </c:pt>
                <c:pt idx="8">
                  <c:v>'20.3Q</c:v>
                </c:pt>
                <c:pt idx="12">
                  <c:v>'21.3Q</c:v>
                </c:pt>
                <c:pt idx="16">
                  <c:v>'22.3Q</c:v>
                </c:pt>
                <c:pt idx="20">
                  <c:v>'23.3Q</c:v>
                </c:pt>
              </c:strCache>
            </c:strRef>
          </c:cat>
          <c:val>
            <c:numRef>
              <c:f>Sheet1!$D$12:$D$32</c:f>
              <c:numCache>
                <c:formatCode>General</c:formatCode>
                <c:ptCount val="21"/>
                <c:pt idx="0">
                  <c:v>1.65</c:v>
                </c:pt>
                <c:pt idx="1">
                  <c:v>1.69</c:v>
                </c:pt>
                <c:pt idx="2">
                  <c:v>1.62</c:v>
                </c:pt>
                <c:pt idx="3">
                  <c:v>1.61</c:v>
                </c:pt>
                <c:pt idx="4">
                  <c:v>1.55</c:v>
                </c:pt>
                <c:pt idx="5">
                  <c:v>1.46</c:v>
                </c:pt>
                <c:pt idx="6">
                  <c:v>1.47</c:v>
                </c:pt>
                <c:pt idx="7">
                  <c:v>1.42</c:v>
                </c:pt>
                <c:pt idx="8">
                  <c:v>1.4</c:v>
                </c:pt>
                <c:pt idx="9">
                  <c:v>1.38</c:v>
                </c:pt>
                <c:pt idx="10">
                  <c:v>1.43</c:v>
                </c:pt>
                <c:pt idx="11">
                  <c:v>1.45</c:v>
                </c:pt>
                <c:pt idx="12">
                  <c:v>1.44</c:v>
                </c:pt>
                <c:pt idx="13">
                  <c:v>1.48</c:v>
                </c:pt>
                <c:pt idx="14">
                  <c:v>1.53</c:v>
                </c:pt>
                <c:pt idx="15">
                  <c:v>1.6</c:v>
                </c:pt>
                <c:pt idx="16">
                  <c:v>1.63</c:v>
                </c:pt>
                <c:pt idx="17" formatCode="0.00_ ">
                  <c:v>1.71</c:v>
                </c:pt>
                <c:pt idx="18" formatCode="0.00_ ">
                  <c:v>1.68</c:v>
                </c:pt>
                <c:pt idx="19" formatCode="0.00_ ">
                  <c:v>1.67</c:v>
                </c:pt>
                <c:pt idx="20">
                  <c:v>1.63</c:v>
                </c:pt>
              </c:numCache>
            </c:numRef>
          </c:val>
          <c:smooth val="0"/>
          <c:extLst>
            <c:ext xmlns:c16="http://schemas.microsoft.com/office/drawing/2014/chart" uri="{C3380CC4-5D6E-409C-BE32-E72D297353CC}">
              <c16:uniqueId val="{0000000B-2369-47CE-9DDE-8EC2A5E9C181}"/>
            </c:ext>
          </c:extLst>
        </c:ser>
        <c:dLbls>
          <c:showLegendKey val="0"/>
          <c:showVal val="0"/>
          <c:showCatName val="0"/>
          <c:showSerName val="0"/>
          <c:showPercent val="0"/>
          <c:showBubbleSize val="0"/>
        </c:dLbls>
        <c:marker val="1"/>
        <c:smooth val="0"/>
        <c:axId val="682125344"/>
        <c:axId val="515684720"/>
      </c:lineChart>
      <c:catAx>
        <c:axId val="630245544"/>
        <c:scaling>
          <c:orientation val="minMax"/>
        </c:scaling>
        <c:delete val="0"/>
        <c:axPos val="b"/>
        <c:numFmt formatCode="General" sourceLinked="1"/>
        <c:majorTickMark val="none"/>
        <c:minorTickMark val="none"/>
        <c:tickLblPos val="nextTo"/>
        <c:spPr>
          <a:noFill/>
          <a:ln w="3175" cap="flat" cmpd="sng" algn="ctr">
            <a:solidFill>
              <a:schemeClr val="bg1">
                <a:lumMod val="75000"/>
              </a:schemeClr>
            </a:solidFill>
            <a:round/>
          </a:ln>
          <a:effectLst/>
        </c:spPr>
        <c:txPr>
          <a:bodyPr rot="-60000000" vert="horz"/>
          <a:lstStyle/>
          <a:p>
            <a:pPr algn="ctr">
              <a:defRPr lang="en-US" altLang="ko-KR" sz="200" b="0" i="0" u="none" strike="noStrike" kern="1200" baseline="0">
                <a:ln>
                  <a:solidFill>
                    <a:schemeClr val="bg1">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crossAx val="630249856"/>
        <c:crosses val="autoZero"/>
        <c:auto val="1"/>
        <c:lblAlgn val="ctr"/>
        <c:lblOffset val="100"/>
        <c:noMultiLvlLbl val="0"/>
      </c:catAx>
      <c:valAx>
        <c:axId val="630249856"/>
        <c:scaling>
          <c:orientation val="minMax"/>
        </c:scaling>
        <c:delete val="0"/>
        <c:axPos val="l"/>
        <c:numFmt formatCode="#,##0_ " sourceLinked="0"/>
        <c:majorTickMark val="none"/>
        <c:minorTickMark val="none"/>
        <c:tickLblPos val="nextTo"/>
        <c:spPr>
          <a:noFill/>
          <a:ln w="3175">
            <a:solidFill>
              <a:schemeClr val="bg1">
                <a:lumMod val="75000"/>
              </a:schemeClr>
            </a:solidFill>
          </a:ln>
          <a:effectLst/>
        </c:spPr>
        <c:txPr>
          <a:bodyPr rot="-60000000" vert="horz"/>
          <a:lstStyle/>
          <a:p>
            <a:pPr>
              <a:defRPr/>
            </a:pPr>
            <a:endParaRPr lang="ko-KR"/>
          </a:p>
        </c:txPr>
        <c:crossAx val="630245544"/>
        <c:crosses val="autoZero"/>
        <c:crossBetween val="between"/>
      </c:valAx>
      <c:valAx>
        <c:axId val="515684720"/>
        <c:scaling>
          <c:orientation val="minMax"/>
          <c:max val="2"/>
        </c:scaling>
        <c:delete val="0"/>
        <c:axPos val="r"/>
        <c:numFmt formatCode="General" sourceLinked="1"/>
        <c:majorTickMark val="none"/>
        <c:minorTickMark val="none"/>
        <c:tickLblPos val="nextTo"/>
        <c:spPr>
          <a:ln w="3175">
            <a:solidFill>
              <a:schemeClr val="bg1">
                <a:lumMod val="75000"/>
              </a:schemeClr>
            </a:solidFill>
          </a:ln>
        </c:spPr>
        <c:txPr>
          <a:bodyPr/>
          <a:lstStyle/>
          <a:p>
            <a:pPr algn="ctr">
              <a:defRPr lang="en-US" altLang="ko-KR" sz="600" b="0" i="0" u="none" strike="noStrike" kern="1200" baseline="0">
                <a:ln>
                  <a:solidFill>
                    <a:schemeClr val="bg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682125344"/>
        <c:crosses val="max"/>
        <c:crossBetween val="between"/>
        <c:majorUnit val="0.5"/>
        <c:minorUnit val="0.1"/>
      </c:valAx>
      <c:catAx>
        <c:axId val="682125344"/>
        <c:scaling>
          <c:orientation val="minMax"/>
        </c:scaling>
        <c:delete val="1"/>
        <c:axPos val="b"/>
        <c:numFmt formatCode="General" sourceLinked="1"/>
        <c:majorTickMark val="out"/>
        <c:minorTickMark val="none"/>
        <c:tickLblPos val="nextTo"/>
        <c:crossAx val="515684720"/>
        <c:crosses val="autoZero"/>
        <c:auto val="1"/>
        <c:lblAlgn val="ctr"/>
        <c:lblOffset val="100"/>
        <c:noMultiLvlLbl val="0"/>
      </c:catAx>
      <c:spPr>
        <a:noFill/>
        <a:ln>
          <a:noFill/>
        </a:ln>
        <a:effectLst/>
      </c:spPr>
    </c:plotArea>
    <c:legend>
      <c:legendPos val="r"/>
      <c:layout>
        <c:manualLayout>
          <c:xMode val="edge"/>
          <c:yMode val="edge"/>
          <c:x val="7.4741585885177639E-2"/>
          <c:y val="9.917798603067636E-2"/>
          <c:w val="0.76284119577265919"/>
          <c:h val="0.18722403566038398"/>
        </c:manualLayout>
      </c:layout>
      <c:overlay val="0"/>
      <c:txPr>
        <a:bodyPr/>
        <a:lstStyle/>
        <a:p>
          <a:pPr>
            <a:defRPr lang="ko-KR" altLang="en-US" sz="600" b="0" i="0" u="none" strike="noStrike" kern="1200" baseline="0">
              <a:ln>
                <a:solidFill>
                  <a:schemeClr val="bg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w="12700">
      <a:noFill/>
    </a:ln>
    <a:effectLst/>
  </c:spPr>
  <c:txPr>
    <a:bodyPr/>
    <a:lstStyle/>
    <a:p>
      <a:pPr>
        <a:defRPr sz="600">
          <a:ln>
            <a:solidFill>
              <a:schemeClr val="bg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pPr>
      <a:endParaRPr lang="ko-KR"/>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44887772012047"/>
          <c:y val="0.27734344395116617"/>
          <c:w val="0.86848698155308135"/>
          <c:h val="0.57780189251903613"/>
        </c:manualLayout>
      </c:layout>
      <c:barChart>
        <c:barDir val="col"/>
        <c:grouping val="clustered"/>
        <c:varyColors val="0"/>
        <c:ser>
          <c:idx val="0"/>
          <c:order val="0"/>
          <c:tx>
            <c:strRef>
              <c:f>Sheet1!$B$1</c:f>
              <c:strCache>
                <c:ptCount val="1"/>
                <c:pt idx="0">
                  <c:v>대손비용(좌)</c:v>
                </c:pt>
              </c:strCache>
            </c:strRef>
          </c:tx>
          <c:spPr>
            <a:solidFill>
              <a:schemeClr val="bg1">
                <a:lumMod val="85000"/>
              </a:schemeClr>
            </a:solidFill>
            <a:ln>
              <a:noFill/>
            </a:ln>
            <a:effectLst/>
          </c:spPr>
          <c:invertIfNegative val="0"/>
          <c:cat>
            <c:strRef>
              <c:f>Sheet1!$A$2:$A$9</c:f>
              <c:strCache>
                <c:ptCount val="8"/>
                <c:pt idx="0">
                  <c:v>'18</c:v>
                </c:pt>
                <c:pt idx="1">
                  <c:v>'19</c:v>
                </c:pt>
                <c:pt idx="2">
                  <c:v>'20</c:v>
                </c:pt>
                <c:pt idx="3">
                  <c:v>'21</c:v>
                </c:pt>
                <c:pt idx="4">
                  <c:v>'22</c:v>
                </c:pt>
                <c:pt idx="6">
                  <c:v>''22.1~3Q</c:v>
                </c:pt>
                <c:pt idx="7">
                  <c:v>'23.1~3Q</c:v>
                </c:pt>
              </c:strCache>
            </c:strRef>
          </c:cat>
          <c:val>
            <c:numRef>
              <c:f>Sheet1!$B$2:$B$9</c:f>
              <c:numCache>
                <c:formatCode>General</c:formatCode>
                <c:ptCount val="8"/>
                <c:pt idx="0">
                  <c:v>4.3</c:v>
                </c:pt>
                <c:pt idx="1">
                  <c:v>3.8</c:v>
                </c:pt>
                <c:pt idx="2">
                  <c:v>7.3000000000000007</c:v>
                </c:pt>
                <c:pt idx="3">
                  <c:v>4.0999999999999996</c:v>
                </c:pt>
                <c:pt idx="4">
                  <c:v>6.4</c:v>
                </c:pt>
                <c:pt idx="6" formatCode="0.0_);[Red]\(0.0\)">
                  <c:v>4.0999999999999996</c:v>
                </c:pt>
                <c:pt idx="7" formatCode="0.0_);[Red]\(0.0\)">
                  <c:v>5.0999999999999996</c:v>
                </c:pt>
              </c:numCache>
            </c:numRef>
          </c:val>
          <c:extLst>
            <c:ext xmlns:c16="http://schemas.microsoft.com/office/drawing/2014/chart" uri="{C3380CC4-5D6E-409C-BE32-E72D297353CC}">
              <c16:uniqueId val="{00000000-FFCC-4377-A7A5-3711428FDD02}"/>
            </c:ext>
          </c:extLst>
        </c:ser>
        <c:dLbls>
          <c:showLegendKey val="0"/>
          <c:showVal val="0"/>
          <c:showCatName val="0"/>
          <c:showSerName val="0"/>
          <c:showPercent val="0"/>
          <c:showBubbleSize val="0"/>
        </c:dLbls>
        <c:gapWidth val="50"/>
        <c:axId val="323936496"/>
        <c:axId val="163741328"/>
      </c:barChart>
      <c:lineChart>
        <c:grouping val="standard"/>
        <c:varyColors val="0"/>
        <c:ser>
          <c:idx val="1"/>
          <c:order val="1"/>
          <c:tx>
            <c:strRef>
              <c:f>Sheet1!$C$1</c:f>
              <c:strCache>
                <c:ptCount val="1"/>
                <c:pt idx="0">
                  <c:v>고정이하여신비율(우)</c:v>
                </c:pt>
              </c:strCache>
            </c:strRef>
          </c:tx>
          <c:spPr>
            <a:ln w="12700" cap="rnd">
              <a:solidFill>
                <a:srgbClr val="00B0F0"/>
              </a:solidFill>
              <a:round/>
            </a:ln>
            <a:effectLst/>
          </c:spPr>
          <c:marker>
            <c:symbol val="none"/>
          </c:marker>
          <c:cat>
            <c:strRef>
              <c:f>Sheet1!$A$2:$A$9</c:f>
              <c:strCache>
                <c:ptCount val="8"/>
                <c:pt idx="0">
                  <c:v>'18</c:v>
                </c:pt>
                <c:pt idx="1">
                  <c:v>'19</c:v>
                </c:pt>
                <c:pt idx="2">
                  <c:v>'20</c:v>
                </c:pt>
                <c:pt idx="3">
                  <c:v>'21</c:v>
                </c:pt>
                <c:pt idx="4">
                  <c:v>'22</c:v>
                </c:pt>
                <c:pt idx="6">
                  <c:v>''22.1~3Q</c:v>
                </c:pt>
                <c:pt idx="7">
                  <c:v>'23.1~3Q</c:v>
                </c:pt>
              </c:strCache>
            </c:strRef>
          </c:cat>
          <c:val>
            <c:numRef>
              <c:f>Sheet1!$C$2:$C$9</c:f>
              <c:numCache>
                <c:formatCode>0.00_ </c:formatCode>
                <c:ptCount val="8"/>
                <c:pt idx="0">
                  <c:v>0.96986041219733699</c:v>
                </c:pt>
                <c:pt idx="1">
                  <c:v>0.77469193950944037</c:v>
                </c:pt>
                <c:pt idx="2">
                  <c:v>0.64554869028568029</c:v>
                </c:pt>
                <c:pt idx="3">
                  <c:v>0.4962731398059983</c:v>
                </c:pt>
                <c:pt idx="4" formatCode="#,##0.00">
                  <c:v>0.4003289312241427</c:v>
                </c:pt>
                <c:pt idx="6" formatCode="#,##0.00">
                  <c:v>0.38175540914041567</c:v>
                </c:pt>
                <c:pt idx="7" formatCode="0.0_);[Red]\(0.0\)">
                  <c:v>0.44</c:v>
                </c:pt>
              </c:numCache>
            </c:numRef>
          </c:val>
          <c:smooth val="0"/>
          <c:extLst>
            <c:ext xmlns:c16="http://schemas.microsoft.com/office/drawing/2014/chart" uri="{C3380CC4-5D6E-409C-BE32-E72D297353CC}">
              <c16:uniqueId val="{00000003-FFCC-4377-A7A5-3711428FDD02}"/>
            </c:ext>
          </c:extLst>
        </c:ser>
        <c:dLbls>
          <c:showLegendKey val="0"/>
          <c:showVal val="0"/>
          <c:showCatName val="0"/>
          <c:showSerName val="0"/>
          <c:showPercent val="0"/>
          <c:showBubbleSize val="0"/>
        </c:dLbls>
        <c:marker val="1"/>
        <c:smooth val="0"/>
        <c:axId val="597914816"/>
        <c:axId val="597904832"/>
        <c:extLst>
          <c:ext xmlns:c15="http://schemas.microsoft.com/office/drawing/2012/chart" uri="{02D57815-91ED-43cb-92C2-25804820EDAC}">
            <c15:filteredLineSeries>
              <c15:ser>
                <c:idx val="2"/>
                <c:order val="2"/>
                <c:tx>
                  <c:strRef>
                    <c:extLst>
                      <c:ext uri="{02D57815-91ED-43cb-92C2-25804820EDAC}">
                        <c15:formulaRef>
                          <c15:sqref>Sheet1!$D$1</c15:sqref>
                        </c15:formulaRef>
                      </c:ext>
                    </c:extLst>
                    <c:strCache>
                      <c:ptCount val="1"/>
                      <c:pt idx="0">
                        <c:v>기업-고정이하여신비율(우)</c:v>
                      </c:pt>
                    </c:strCache>
                  </c:strRef>
                </c:tx>
                <c:spPr>
                  <a:ln w="19050" cap="rnd">
                    <a:solidFill>
                      <a:schemeClr val="accent1"/>
                    </a:solidFill>
                    <a:round/>
                  </a:ln>
                  <a:effectLst/>
                </c:spPr>
                <c:marker>
                  <c:symbol val="none"/>
                </c:marker>
                <c:cat>
                  <c:strRef>
                    <c:extLst>
                      <c:ext uri="{02D57815-91ED-43cb-92C2-25804820EDAC}">
                        <c15:formulaRef>
                          <c15:sqref>Sheet1!$A$2:$A$9</c15:sqref>
                        </c15:formulaRef>
                      </c:ext>
                    </c:extLst>
                    <c:strCache>
                      <c:ptCount val="8"/>
                      <c:pt idx="0">
                        <c:v>'18</c:v>
                      </c:pt>
                      <c:pt idx="1">
                        <c:v>'19</c:v>
                      </c:pt>
                      <c:pt idx="2">
                        <c:v>'20</c:v>
                      </c:pt>
                      <c:pt idx="3">
                        <c:v>'21</c:v>
                      </c:pt>
                      <c:pt idx="4">
                        <c:v>'22</c:v>
                      </c:pt>
                      <c:pt idx="6">
                        <c:v>''22.1~3Q</c:v>
                      </c:pt>
                      <c:pt idx="7">
                        <c:v>'23.1~3Q</c:v>
                      </c:pt>
                    </c:strCache>
                  </c:strRef>
                </c:cat>
                <c:val>
                  <c:numRef>
                    <c:extLst>
                      <c:ext uri="{02D57815-91ED-43cb-92C2-25804820EDAC}">
                        <c15:formulaRef>
                          <c15:sqref>Sheet1!$D$2:$D$9</c15:sqref>
                        </c15:formulaRef>
                      </c:ext>
                    </c:extLst>
                    <c:numCache>
                      <c:formatCode>0.00_ </c:formatCode>
                      <c:ptCount val="8"/>
                      <c:pt idx="0">
                        <c:v>1.4494275881895897</c:v>
                      </c:pt>
                      <c:pt idx="1">
                        <c:v>1.1223509465024715</c:v>
                      </c:pt>
                      <c:pt idx="2">
                        <c:v>0.93661830829042025</c:v>
                      </c:pt>
                      <c:pt idx="3">
                        <c:v>0.71457799235107333</c:v>
                      </c:pt>
                      <c:pt idx="4" formatCode="0.00">
                        <c:v>0.52580620421373814</c:v>
                      </c:pt>
                      <c:pt idx="6" formatCode="0.00">
                        <c:v>0.50143567979615222</c:v>
                      </c:pt>
                    </c:numCache>
                  </c:numRef>
                </c:val>
                <c:smooth val="0"/>
                <c:extLst>
                  <c:ext xmlns:c16="http://schemas.microsoft.com/office/drawing/2014/chart" uri="{C3380CC4-5D6E-409C-BE32-E72D297353CC}">
                    <c16:uniqueId val="{00000001-FFCC-4377-A7A5-3711428FDD02}"/>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가계-고정이하여신비율(우)</c:v>
                      </c:pt>
                    </c:strCache>
                  </c:strRef>
                </c:tx>
                <c:spPr>
                  <a:ln w="19050" cap="rnd">
                    <a:solidFill>
                      <a:srgbClr val="A5B6F3"/>
                    </a:solidFill>
                    <a:round/>
                  </a:ln>
                  <a:effectLst/>
                </c:spPr>
                <c:marker>
                  <c:symbol val="none"/>
                </c:marker>
                <c:cat>
                  <c:strRef>
                    <c:extLst xmlns:c15="http://schemas.microsoft.com/office/drawing/2012/chart">
                      <c:ext xmlns:c15="http://schemas.microsoft.com/office/drawing/2012/chart" uri="{02D57815-91ED-43cb-92C2-25804820EDAC}">
                        <c15:formulaRef>
                          <c15:sqref>Sheet1!$A$2:$A$9</c15:sqref>
                        </c15:formulaRef>
                      </c:ext>
                    </c:extLst>
                    <c:strCache>
                      <c:ptCount val="8"/>
                      <c:pt idx="0">
                        <c:v>'18</c:v>
                      </c:pt>
                      <c:pt idx="1">
                        <c:v>'19</c:v>
                      </c:pt>
                      <c:pt idx="2">
                        <c:v>'20</c:v>
                      </c:pt>
                      <c:pt idx="3">
                        <c:v>'21</c:v>
                      </c:pt>
                      <c:pt idx="4">
                        <c:v>'22</c:v>
                      </c:pt>
                      <c:pt idx="6">
                        <c:v>''22.1~3Q</c:v>
                      </c:pt>
                      <c:pt idx="7">
                        <c:v>'23.1~3Q</c:v>
                      </c:pt>
                    </c:strCache>
                  </c:strRef>
                </c:cat>
                <c:val>
                  <c:numRef>
                    <c:extLst xmlns:c15="http://schemas.microsoft.com/office/drawing/2012/chart">
                      <c:ext xmlns:c15="http://schemas.microsoft.com/office/drawing/2012/chart" uri="{02D57815-91ED-43cb-92C2-25804820EDAC}">
                        <c15:formulaRef>
                          <c15:sqref>Sheet1!$E$2:$E$9</c15:sqref>
                        </c15:formulaRef>
                      </c:ext>
                    </c:extLst>
                    <c:numCache>
                      <c:formatCode>0.00_ </c:formatCode>
                      <c:ptCount val="8"/>
                      <c:pt idx="0">
                        <c:v>0.23282865971201452</c:v>
                      </c:pt>
                      <c:pt idx="1">
                        <c:v>0.24924693619616159</c:v>
                      </c:pt>
                      <c:pt idx="2">
                        <c:v>0.21086935145180441</c:v>
                      </c:pt>
                      <c:pt idx="3">
                        <c:v>0.15822512624924909</c:v>
                      </c:pt>
                      <c:pt idx="4" formatCode="0.00">
                        <c:v>0.18274997408386229</c:v>
                      </c:pt>
                      <c:pt idx="6" formatCode="0.00">
                        <c:v>0.17043408975332064</c:v>
                      </c:pt>
                    </c:numCache>
                  </c:numRef>
                </c:val>
                <c:smooth val="0"/>
                <c:extLst xmlns:c15="http://schemas.microsoft.com/office/drawing/2012/chart">
                  <c:ext xmlns:c16="http://schemas.microsoft.com/office/drawing/2014/chart" uri="{C3380CC4-5D6E-409C-BE32-E72D297353CC}">
                    <c16:uniqueId val="{00000002-FFCC-4377-A7A5-3711428FDD02}"/>
                  </c:ext>
                </c:extLst>
              </c15:ser>
            </c15:filteredLineSeries>
          </c:ext>
        </c:extLst>
      </c:lineChart>
      <c:catAx>
        <c:axId val="323936496"/>
        <c:scaling>
          <c:orientation val="minMax"/>
        </c:scaling>
        <c:delete val="0"/>
        <c:axPos val="b"/>
        <c:numFmt formatCode="General" sourceLinked="1"/>
        <c:majorTickMark val="none"/>
        <c:minorTickMark val="none"/>
        <c:tickLblPos val="nextTo"/>
        <c:spPr>
          <a:noFill/>
          <a:ln w="3175" cap="flat" cmpd="sng" algn="ctr">
            <a:solidFill>
              <a:schemeClr val="bg1">
                <a:lumMod val="75000"/>
              </a:schemeClr>
            </a:solidFill>
            <a:round/>
          </a:ln>
          <a:effectLst/>
        </c:spPr>
        <c:txPr>
          <a:bodyPr rot="-60000000" spcFirstLastPara="1" vertOverflow="ellipsis" vert="horz" wrap="square" anchor="ctr" anchorCtr="1"/>
          <a:lstStyle/>
          <a:p>
            <a:pPr algn="ctr">
              <a:lnSpc>
                <a:spcPct val="100000"/>
              </a:lnSpc>
              <a:defRPr lang="en-US" altLang="ko-KR" sz="300" b="0" i="0" u="none" strike="noStrike" kern="1200" spc="0" baseline="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crossAx val="163741328"/>
        <c:crosses val="autoZero"/>
        <c:auto val="1"/>
        <c:lblAlgn val="ctr"/>
        <c:lblOffset val="100"/>
        <c:noMultiLvlLbl val="0"/>
      </c:catAx>
      <c:valAx>
        <c:axId val="163741328"/>
        <c:scaling>
          <c:orientation val="minMax"/>
          <c:min val="0"/>
        </c:scaling>
        <c:delete val="0"/>
        <c:axPos val="l"/>
        <c:numFmt formatCode="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defRPr lang="en-US" altLang="ko-KR" sz="600" b="0" i="0" u="none" strike="noStrike" kern="120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323936496"/>
        <c:crosses val="autoZero"/>
        <c:crossBetween val="between"/>
        <c:majorUnit val="2"/>
      </c:valAx>
      <c:valAx>
        <c:axId val="597904832"/>
        <c:scaling>
          <c:orientation val="minMax"/>
        </c:scaling>
        <c:delete val="0"/>
        <c:axPos val="r"/>
        <c:numFmt formatCode="#,##0.0_);[Red]\(#,##0.0\)"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defRPr lang="en-US" altLang="ko-KR" sz="600" b="0" i="0" u="none" strike="noStrike" kern="120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597914816"/>
        <c:crosses val="max"/>
        <c:crossBetween val="between"/>
        <c:majorUnit val="0.5"/>
      </c:valAx>
      <c:catAx>
        <c:axId val="597914816"/>
        <c:scaling>
          <c:orientation val="minMax"/>
        </c:scaling>
        <c:delete val="1"/>
        <c:axPos val="b"/>
        <c:numFmt formatCode="General" sourceLinked="1"/>
        <c:majorTickMark val="out"/>
        <c:minorTickMark val="none"/>
        <c:tickLblPos val="nextTo"/>
        <c:crossAx val="597904832"/>
        <c:crosses val="autoZero"/>
        <c:auto val="1"/>
        <c:lblAlgn val="ctr"/>
        <c:lblOffset val="100"/>
        <c:noMultiLvlLbl val="0"/>
      </c:catAx>
      <c:spPr>
        <a:noFill/>
        <a:ln>
          <a:noFill/>
        </a:ln>
        <a:effectLst/>
      </c:spPr>
    </c:plotArea>
    <c:legend>
      <c:legendPos val="r"/>
      <c:layout>
        <c:manualLayout>
          <c:xMode val="edge"/>
          <c:yMode val="edge"/>
          <c:x val="0.15590340582453482"/>
          <c:y val="7.9815156114880867E-2"/>
          <c:w val="0.70332765462219049"/>
          <c:h val="0.17921157976206953"/>
        </c:manualLayout>
      </c:layout>
      <c:overlay val="0"/>
      <c:spPr>
        <a:noFill/>
        <a:ln>
          <a:noFill/>
        </a:ln>
        <a:effectLst/>
      </c:spPr>
      <c:txPr>
        <a:bodyPr rot="0" spcFirstLastPara="1" vertOverflow="ellipsis" vert="horz" wrap="square" anchor="ctr" anchorCtr="1"/>
        <a:lstStyle/>
        <a:p>
          <a:pPr>
            <a:defRPr lang="en-US" altLang="ko-KR" sz="600" b="0" i="0" u="none" strike="noStrike" kern="120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9050">
      <a:noFill/>
    </a:ln>
    <a:effectLst/>
  </c:spPr>
  <c:txPr>
    <a:bodyPr/>
    <a:lstStyle/>
    <a:p>
      <a:pPr marL="0" indent="0" algn="r" latinLnBrk="1">
        <a:lnSpc>
          <a:spcPct val="110000"/>
        </a:lnSpc>
        <a:buFontTx/>
        <a:buNone/>
        <a:defRPr lang="en-US" altLang="ko-KR" sz="60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5298951105040493E-2"/>
          <c:y val="0.23700712964233714"/>
          <c:w val="0.73064020474583058"/>
          <c:h val="0.66827420333013099"/>
        </c:manualLayout>
      </c:layout>
      <c:barChart>
        <c:barDir val="col"/>
        <c:grouping val="clustered"/>
        <c:varyColors val="0"/>
        <c:ser>
          <c:idx val="2"/>
          <c:order val="2"/>
          <c:tx>
            <c:strRef>
              <c:f>Sheet1!$D$1</c:f>
              <c:strCache>
                <c:ptCount val="1"/>
                <c:pt idx="0">
                  <c:v>투자자예탁금(좌)</c:v>
                </c:pt>
              </c:strCache>
            </c:strRef>
          </c:tx>
          <c:spPr>
            <a:solidFill>
              <a:schemeClr val="bg1">
                <a:lumMod val="85000"/>
              </a:schemeClr>
            </a:solidFill>
            <a:ln>
              <a:noFill/>
            </a:ln>
            <a:effectLst/>
          </c:spPr>
          <c:invertIfNegative val="0"/>
          <c:cat>
            <c:strRef>
              <c:f>Sheet1!$A$17:$A$87</c:f>
              <c:strCache>
                <c:ptCount val="50"/>
                <c:pt idx="0">
                  <c:v>'18.01</c:v>
                </c:pt>
                <c:pt idx="12">
                  <c:v>'19.01</c:v>
                </c:pt>
                <c:pt idx="24">
                  <c:v>'20.01</c:v>
                </c:pt>
                <c:pt idx="36">
                  <c:v>'21.01</c:v>
                </c:pt>
                <c:pt idx="49">
                  <c:v>'22.1</c:v>
                </c:pt>
              </c:strCache>
              <c:extLst/>
            </c:strRef>
          </c:cat>
          <c:val>
            <c:numRef>
              <c:f>Sheet1!$D$17:$D$87</c:f>
              <c:numCache>
                <c:formatCode>#,##0_);[Red]\(#,##0\)</c:formatCode>
                <c:ptCount val="59"/>
                <c:pt idx="0">
                  <c:v>30.6858</c:v>
                </c:pt>
                <c:pt idx="1">
                  <c:v>26.892900000000001</c:v>
                </c:pt>
                <c:pt idx="2">
                  <c:v>27.000900000000001</c:v>
                </c:pt>
                <c:pt idx="3">
                  <c:v>28.2698</c:v>
                </c:pt>
                <c:pt idx="4">
                  <c:v>28.8171</c:v>
                </c:pt>
                <c:pt idx="5">
                  <c:v>26.940999999999999</c:v>
                </c:pt>
                <c:pt idx="6">
                  <c:v>27.678000000000001</c:v>
                </c:pt>
                <c:pt idx="7">
                  <c:v>25.680399999999999</c:v>
                </c:pt>
                <c:pt idx="8">
                  <c:v>26.994900000000001</c:v>
                </c:pt>
                <c:pt idx="9">
                  <c:v>25.270099999999999</c:v>
                </c:pt>
                <c:pt idx="10">
                  <c:v>22.6677</c:v>
                </c:pt>
                <c:pt idx="11">
                  <c:v>24.849599999999999</c:v>
                </c:pt>
                <c:pt idx="12">
                  <c:v>28.208300000000001</c:v>
                </c:pt>
                <c:pt idx="13">
                  <c:v>25.5</c:v>
                </c:pt>
                <c:pt idx="14">
                  <c:v>24.9605</c:v>
                </c:pt>
                <c:pt idx="15">
                  <c:v>25.806999999999999</c:v>
                </c:pt>
                <c:pt idx="16">
                  <c:v>24.255800000000001</c:v>
                </c:pt>
                <c:pt idx="17">
                  <c:v>24.7103</c:v>
                </c:pt>
                <c:pt idx="18">
                  <c:v>24.107800000000001</c:v>
                </c:pt>
                <c:pt idx="19">
                  <c:v>23.230399999999999</c:v>
                </c:pt>
                <c:pt idx="20">
                  <c:v>24.456800000000001</c:v>
                </c:pt>
                <c:pt idx="21">
                  <c:v>25.045400000000001</c:v>
                </c:pt>
                <c:pt idx="22">
                  <c:v>24.671099999999999</c:v>
                </c:pt>
                <c:pt idx="23">
                  <c:v>27.3933</c:v>
                </c:pt>
                <c:pt idx="24">
                  <c:v>28.718900000000001</c:v>
                </c:pt>
                <c:pt idx="25">
                  <c:v>31.211200000000002</c:v>
                </c:pt>
                <c:pt idx="26">
                  <c:v>43.082900000000002</c:v>
                </c:pt>
                <c:pt idx="27">
                  <c:v>42.835000000000001</c:v>
                </c:pt>
                <c:pt idx="28">
                  <c:v>43.969200000000001</c:v>
                </c:pt>
                <c:pt idx="29">
                  <c:v>46.3232</c:v>
                </c:pt>
                <c:pt idx="30">
                  <c:v>47.786299999999997</c:v>
                </c:pt>
                <c:pt idx="31">
                  <c:v>60.527000000000001</c:v>
                </c:pt>
                <c:pt idx="32">
                  <c:v>53.880099999999999</c:v>
                </c:pt>
                <c:pt idx="33">
                  <c:v>55.0398</c:v>
                </c:pt>
                <c:pt idx="34">
                  <c:v>61.587600000000002</c:v>
                </c:pt>
                <c:pt idx="35">
                  <c:v>65.5227</c:v>
                </c:pt>
                <c:pt idx="36">
                  <c:v>68.017200000000003</c:v>
                </c:pt>
                <c:pt idx="37">
                  <c:v>63.858499999999999</c:v>
                </c:pt>
                <c:pt idx="38">
                  <c:v>62.622500000000002</c:v>
                </c:pt>
                <c:pt idx="39">
                  <c:v>58.416699999999999</c:v>
                </c:pt>
                <c:pt idx="40">
                  <c:v>64.073700000000002</c:v>
                </c:pt>
                <c:pt idx="41">
                  <c:v>66.132800000000003</c:v>
                </c:pt>
                <c:pt idx="42">
                  <c:v>67.256100000000004</c:v>
                </c:pt>
                <c:pt idx="43">
                  <c:v>69.595299999999995</c:v>
                </c:pt>
                <c:pt idx="44">
                  <c:v>68.346299999999999</c:v>
                </c:pt>
                <c:pt idx="45">
                  <c:v>66.730500000000006</c:v>
                </c:pt>
                <c:pt idx="46">
                  <c:v>65.982399999999998</c:v>
                </c:pt>
                <c:pt idx="47">
                  <c:v>67.530699999999996</c:v>
                </c:pt>
                <c:pt idx="48">
                  <c:v>70.344700000000003</c:v>
                </c:pt>
                <c:pt idx="49">
                  <c:v>63.425400000000003</c:v>
                </c:pt>
                <c:pt idx="50">
                  <c:v>63.282600000000002</c:v>
                </c:pt>
                <c:pt idx="51">
                  <c:v>61.406199999999998</c:v>
                </c:pt>
                <c:pt idx="52">
                  <c:v>57.567100000000003</c:v>
                </c:pt>
                <c:pt idx="53">
                  <c:v>57.364899999999999</c:v>
                </c:pt>
                <c:pt idx="54">
                  <c:v>54.259</c:v>
                </c:pt>
                <c:pt idx="55">
                  <c:v>53.063299999999998</c:v>
                </c:pt>
                <c:pt idx="56">
                  <c:v>50.8523</c:v>
                </c:pt>
                <c:pt idx="57">
                  <c:v>48.619100000000003</c:v>
                </c:pt>
                <c:pt idx="58">
                  <c:v>46.674599999999998</c:v>
                </c:pt>
              </c:numCache>
              <c:extLst/>
            </c:numRef>
          </c:val>
          <c:extLst>
            <c:ext xmlns:c16="http://schemas.microsoft.com/office/drawing/2014/chart" uri="{C3380CC4-5D6E-409C-BE32-E72D297353CC}">
              <c16:uniqueId val="{00000000-C50C-4488-95A3-49C183973DF8}"/>
            </c:ext>
          </c:extLst>
        </c:ser>
        <c:dLbls>
          <c:showLegendKey val="0"/>
          <c:showVal val="0"/>
          <c:showCatName val="0"/>
          <c:showSerName val="0"/>
          <c:showPercent val="0"/>
          <c:showBubbleSize val="0"/>
        </c:dLbls>
        <c:gapWidth val="150"/>
        <c:axId val="1773614576"/>
        <c:axId val="1773614968"/>
      </c:barChart>
      <c:lineChart>
        <c:grouping val="standard"/>
        <c:varyColors val="0"/>
        <c:ser>
          <c:idx val="1"/>
          <c:order val="0"/>
          <c:tx>
            <c:strRef>
              <c:f>Sheet1!$B$1</c:f>
              <c:strCache>
                <c:ptCount val="1"/>
                <c:pt idx="0">
                  <c:v>일평균 거래대금(좌)</c:v>
                </c:pt>
              </c:strCache>
            </c:strRef>
          </c:tx>
          <c:spPr>
            <a:ln w="12700" cap="rnd">
              <a:solidFill>
                <a:schemeClr val="accent1"/>
              </a:solidFill>
              <a:round/>
            </a:ln>
            <a:effectLst/>
          </c:spPr>
          <c:marker>
            <c:symbol val="none"/>
          </c:marker>
          <c:cat>
            <c:strRef>
              <c:f>Sheet1!$A$17:$A$87</c:f>
              <c:strCache>
                <c:ptCount val="50"/>
                <c:pt idx="0">
                  <c:v>'18.01</c:v>
                </c:pt>
                <c:pt idx="12">
                  <c:v>'19.01</c:v>
                </c:pt>
                <c:pt idx="24">
                  <c:v>'20.01</c:v>
                </c:pt>
                <c:pt idx="36">
                  <c:v>'21.01</c:v>
                </c:pt>
                <c:pt idx="49">
                  <c:v>'22.1</c:v>
                </c:pt>
              </c:strCache>
              <c:extLst/>
            </c:strRef>
          </c:cat>
          <c:val>
            <c:numRef>
              <c:f>Sheet1!$B$17:$B$87</c:f>
              <c:numCache>
                <c:formatCode>0.0_ </c:formatCode>
                <c:ptCount val="59"/>
                <c:pt idx="0">
                  <c:v>7.1425766370000003</c:v>
                </c:pt>
                <c:pt idx="1">
                  <c:v>6.8867482710000001</c:v>
                </c:pt>
                <c:pt idx="2">
                  <c:v>6.883677907</c:v>
                </c:pt>
                <c:pt idx="3">
                  <c:v>7.8120270520000004</c:v>
                </c:pt>
                <c:pt idx="4">
                  <c:v>9.0532632139999993</c:v>
                </c:pt>
                <c:pt idx="5">
                  <c:v>7.546209202</c:v>
                </c:pt>
                <c:pt idx="6">
                  <c:v>5.510769121</c:v>
                </c:pt>
                <c:pt idx="7">
                  <c:v>5.2264066400000004</c:v>
                </c:pt>
                <c:pt idx="8">
                  <c:v>6.0694094009999997</c:v>
                </c:pt>
                <c:pt idx="9">
                  <c:v>6.1015819200000001</c:v>
                </c:pt>
                <c:pt idx="10">
                  <c:v>5.292702019</c:v>
                </c:pt>
                <c:pt idx="11">
                  <c:v>5.2495891779999999</c:v>
                </c:pt>
                <c:pt idx="12">
                  <c:v>5.6031614059999999</c:v>
                </c:pt>
                <c:pt idx="13">
                  <c:v>5.6189044509999997</c:v>
                </c:pt>
                <c:pt idx="14">
                  <c:v>4.9219972590000003</c:v>
                </c:pt>
                <c:pt idx="15">
                  <c:v>5.3782922129999999</c:v>
                </c:pt>
                <c:pt idx="16">
                  <c:v>5.3828490689999997</c:v>
                </c:pt>
                <c:pt idx="17">
                  <c:v>4.6004467340000001</c:v>
                </c:pt>
                <c:pt idx="18">
                  <c:v>4.4290294279999998</c:v>
                </c:pt>
                <c:pt idx="19">
                  <c:v>4.6628033719999999</c:v>
                </c:pt>
                <c:pt idx="20">
                  <c:v>4.5206484329999999</c:v>
                </c:pt>
                <c:pt idx="21">
                  <c:v>4.4210963249999997</c:v>
                </c:pt>
                <c:pt idx="22">
                  <c:v>5.3170978309999999</c:v>
                </c:pt>
                <c:pt idx="23">
                  <c:v>5.0654975169999998</c:v>
                </c:pt>
                <c:pt idx="24">
                  <c:v>6.4346730360000004</c:v>
                </c:pt>
                <c:pt idx="25">
                  <c:v>7.5828857950000002</c:v>
                </c:pt>
                <c:pt idx="26">
                  <c:v>10.096721371999999</c:v>
                </c:pt>
                <c:pt idx="27">
                  <c:v>10.802955492000001</c:v>
                </c:pt>
                <c:pt idx="28">
                  <c:v>9.9573344279999993</c:v>
                </c:pt>
                <c:pt idx="29">
                  <c:v>13.074635374</c:v>
                </c:pt>
                <c:pt idx="30">
                  <c:v>13.033438296</c:v>
                </c:pt>
                <c:pt idx="31">
                  <c:v>16.197444323999999</c:v>
                </c:pt>
                <c:pt idx="32">
                  <c:v>14.195647234999999</c:v>
                </c:pt>
                <c:pt idx="33">
                  <c:v>10.847026940999999</c:v>
                </c:pt>
                <c:pt idx="34">
                  <c:v>15.249273648999999</c:v>
                </c:pt>
                <c:pt idx="35">
                  <c:v>18.199005253999999</c:v>
                </c:pt>
                <c:pt idx="36">
                  <c:v>26.477822193000002</c:v>
                </c:pt>
                <c:pt idx="37">
                  <c:v>19.095421884</c:v>
                </c:pt>
                <c:pt idx="38">
                  <c:v>15.133624634</c:v>
                </c:pt>
                <c:pt idx="39">
                  <c:v>15.73682241</c:v>
                </c:pt>
                <c:pt idx="40">
                  <c:v>15.976395846000001</c:v>
                </c:pt>
                <c:pt idx="41">
                  <c:v>16.947706695000001</c:v>
                </c:pt>
                <c:pt idx="42">
                  <c:v>13.814302198</c:v>
                </c:pt>
                <c:pt idx="43">
                  <c:v>15.521821109999999</c:v>
                </c:pt>
                <c:pt idx="44">
                  <c:v>14.061364479</c:v>
                </c:pt>
                <c:pt idx="45">
                  <c:v>11.753813928</c:v>
                </c:pt>
                <c:pt idx="46">
                  <c:v>11.753813928</c:v>
                </c:pt>
                <c:pt idx="47">
                  <c:v>11.71778582</c:v>
                </c:pt>
                <c:pt idx="48">
                  <c:v>9.9195489049999992</c:v>
                </c:pt>
                <c:pt idx="49">
                  <c:v>11.28272535</c:v>
                </c:pt>
                <c:pt idx="50">
                  <c:v>10.950191760999999</c:v>
                </c:pt>
                <c:pt idx="51">
                  <c:v>11.079648342</c:v>
                </c:pt>
                <c:pt idx="52">
                  <c:v>10.866695631000001</c:v>
                </c:pt>
                <c:pt idx="53">
                  <c:v>9.5588708350000005</c:v>
                </c:pt>
                <c:pt idx="54">
                  <c:v>8.909180224</c:v>
                </c:pt>
                <c:pt idx="55">
                  <c:v>7.2462691829999999</c:v>
                </c:pt>
                <c:pt idx="56">
                  <c:v>7.7893122510000001</c:v>
                </c:pt>
                <c:pt idx="57">
                  <c:v>7.6956496510000001</c:v>
                </c:pt>
                <c:pt idx="58">
                  <c:v>7.5864220549999999</c:v>
                </c:pt>
              </c:numCache>
              <c:extLst/>
            </c:numRef>
          </c:val>
          <c:smooth val="0"/>
          <c:extLst>
            <c:ext xmlns:c16="http://schemas.microsoft.com/office/drawing/2014/chart" uri="{C3380CC4-5D6E-409C-BE32-E72D297353CC}">
              <c16:uniqueId val="{00000001-C50C-4488-95A3-49C183973DF8}"/>
            </c:ext>
          </c:extLst>
        </c:ser>
        <c:dLbls>
          <c:showLegendKey val="0"/>
          <c:showVal val="0"/>
          <c:showCatName val="0"/>
          <c:showSerName val="0"/>
          <c:showPercent val="0"/>
          <c:showBubbleSize val="0"/>
        </c:dLbls>
        <c:marker val="1"/>
        <c:smooth val="0"/>
        <c:axId val="1773614576"/>
        <c:axId val="1773614968"/>
      </c:lineChart>
      <c:lineChart>
        <c:grouping val="standard"/>
        <c:varyColors val="0"/>
        <c:ser>
          <c:idx val="0"/>
          <c:order val="1"/>
          <c:tx>
            <c:strRef>
              <c:f>Sheet1!$C$1</c:f>
              <c:strCache>
                <c:ptCount val="1"/>
                <c:pt idx="0">
                  <c:v>KOSPI 지수(우)</c:v>
                </c:pt>
              </c:strCache>
            </c:strRef>
          </c:tx>
          <c:spPr>
            <a:ln w="12700" cap="rnd">
              <a:solidFill>
                <a:srgbClr val="00B0F0"/>
              </a:solidFill>
              <a:prstDash val="solid"/>
              <a:round/>
            </a:ln>
            <a:effectLst/>
          </c:spPr>
          <c:marker>
            <c:symbol val="none"/>
          </c:marker>
          <c:cat>
            <c:strRef>
              <c:f>Sheet1!$A$17:$A$87</c:f>
              <c:strCache>
                <c:ptCount val="50"/>
                <c:pt idx="0">
                  <c:v>'18.01</c:v>
                </c:pt>
                <c:pt idx="12">
                  <c:v>'19.01</c:v>
                </c:pt>
                <c:pt idx="24">
                  <c:v>'20.01</c:v>
                </c:pt>
                <c:pt idx="36">
                  <c:v>'21.01</c:v>
                </c:pt>
                <c:pt idx="49">
                  <c:v>'22.1</c:v>
                </c:pt>
              </c:strCache>
              <c:extLst/>
            </c:strRef>
          </c:cat>
          <c:val>
            <c:numRef>
              <c:f>Sheet1!$C$17:$C$87</c:f>
              <c:numCache>
                <c:formatCode>#,##0_);[Red]\(#,##0\)</c:formatCode>
                <c:ptCount val="59"/>
                <c:pt idx="0">
                  <c:v>2520.94</c:v>
                </c:pt>
                <c:pt idx="1">
                  <c:v>2439.1</c:v>
                </c:pt>
                <c:pt idx="2">
                  <c:v>2451.5700000000002</c:v>
                </c:pt>
                <c:pt idx="3">
                  <c:v>2458.2199999999998</c:v>
                </c:pt>
                <c:pt idx="4">
                  <c:v>2461.3000000000002</c:v>
                </c:pt>
                <c:pt idx="5">
                  <c:v>2394.5100000000002</c:v>
                </c:pt>
                <c:pt idx="6">
                  <c:v>2284.25</c:v>
                </c:pt>
                <c:pt idx="7">
                  <c:v>2283.8000000000002</c:v>
                </c:pt>
                <c:pt idx="8">
                  <c:v>2307.33</c:v>
                </c:pt>
                <c:pt idx="9">
                  <c:v>2153.48</c:v>
                </c:pt>
                <c:pt idx="10">
                  <c:v>2083.33</c:v>
                </c:pt>
                <c:pt idx="11">
                  <c:v>2070.13</c:v>
                </c:pt>
                <c:pt idx="12">
                  <c:v>2101.98</c:v>
                </c:pt>
                <c:pt idx="13">
                  <c:v>2210.1999999999998</c:v>
                </c:pt>
                <c:pt idx="14">
                  <c:v>2161.91</c:v>
                </c:pt>
                <c:pt idx="15">
                  <c:v>2212.12</c:v>
                </c:pt>
                <c:pt idx="16">
                  <c:v>2086.9</c:v>
                </c:pt>
                <c:pt idx="17">
                  <c:v>2105.3000000000002</c:v>
                </c:pt>
                <c:pt idx="18">
                  <c:v>2079.48</c:v>
                </c:pt>
                <c:pt idx="19">
                  <c:v>1944.24</c:v>
                </c:pt>
                <c:pt idx="20">
                  <c:v>2045.21</c:v>
                </c:pt>
                <c:pt idx="21">
                  <c:v>2065.75</c:v>
                </c:pt>
                <c:pt idx="22">
                  <c:v>2128.79</c:v>
                </c:pt>
                <c:pt idx="23">
                  <c:v>2147.0100000000002</c:v>
                </c:pt>
                <c:pt idx="24">
                  <c:v>2203.44</c:v>
                </c:pt>
                <c:pt idx="25">
                  <c:v>2167.12</c:v>
                </c:pt>
                <c:pt idx="26">
                  <c:v>1786.75</c:v>
                </c:pt>
                <c:pt idx="27">
                  <c:v>1849.59</c:v>
                </c:pt>
                <c:pt idx="28">
                  <c:v>1965.17</c:v>
                </c:pt>
                <c:pt idx="29">
                  <c:v>2134.6999999999998</c:v>
                </c:pt>
                <c:pt idx="30">
                  <c:v>2195.9499999999998</c:v>
                </c:pt>
                <c:pt idx="31">
                  <c:v>2349.87</c:v>
                </c:pt>
                <c:pt idx="32">
                  <c:v>2371.52</c:v>
                </c:pt>
                <c:pt idx="33">
                  <c:v>2357.8200000000002</c:v>
                </c:pt>
                <c:pt idx="34">
                  <c:v>2504.1799999999998</c:v>
                </c:pt>
                <c:pt idx="35">
                  <c:v>2755.77</c:v>
                </c:pt>
                <c:pt idx="36">
                  <c:v>3089.27</c:v>
                </c:pt>
                <c:pt idx="37">
                  <c:v>3092.41</c:v>
                </c:pt>
                <c:pt idx="38">
                  <c:v>3032.47</c:v>
                </c:pt>
                <c:pt idx="39">
                  <c:v>3165.08</c:v>
                </c:pt>
                <c:pt idx="40">
                  <c:v>3169.2</c:v>
                </c:pt>
                <c:pt idx="41">
                  <c:v>3259.14</c:v>
                </c:pt>
                <c:pt idx="42">
                  <c:v>3254.57</c:v>
                </c:pt>
                <c:pt idx="43">
                  <c:v>3182.5</c:v>
                </c:pt>
                <c:pt idx="44">
                  <c:v>3141.7</c:v>
                </c:pt>
                <c:pt idx="45">
                  <c:v>2989.87</c:v>
                </c:pt>
                <c:pt idx="46">
                  <c:v>2989.87</c:v>
                </c:pt>
                <c:pt idx="47">
                  <c:v>2964.3</c:v>
                </c:pt>
                <c:pt idx="48">
                  <c:v>2988.49</c:v>
                </c:pt>
                <c:pt idx="49">
                  <c:v>2865.55</c:v>
                </c:pt>
                <c:pt idx="50">
                  <c:v>2724.02</c:v>
                </c:pt>
                <c:pt idx="51">
                  <c:v>2698.72</c:v>
                </c:pt>
                <c:pt idx="52">
                  <c:v>2703.24</c:v>
                </c:pt>
                <c:pt idx="53">
                  <c:v>2628.34</c:v>
                </c:pt>
                <c:pt idx="54">
                  <c:v>2474.9499999999998</c:v>
                </c:pt>
                <c:pt idx="55">
                  <c:v>2362.79</c:v>
                </c:pt>
                <c:pt idx="56">
                  <c:v>2479.5700000000002</c:v>
                </c:pt>
                <c:pt idx="57">
                  <c:v>2333.9299999999998</c:v>
                </c:pt>
                <c:pt idx="58">
                  <c:v>2230.27</c:v>
                </c:pt>
              </c:numCache>
              <c:extLst/>
            </c:numRef>
          </c:val>
          <c:smooth val="0"/>
          <c:extLst>
            <c:ext xmlns:c16="http://schemas.microsoft.com/office/drawing/2014/chart" uri="{C3380CC4-5D6E-409C-BE32-E72D297353CC}">
              <c16:uniqueId val="{00000002-C50C-4488-95A3-49C183973DF8}"/>
            </c:ext>
          </c:extLst>
        </c:ser>
        <c:dLbls>
          <c:showLegendKey val="0"/>
          <c:showVal val="0"/>
          <c:showCatName val="0"/>
          <c:showSerName val="0"/>
          <c:showPercent val="0"/>
          <c:showBubbleSize val="0"/>
        </c:dLbls>
        <c:marker val="1"/>
        <c:smooth val="0"/>
        <c:axId val="1237561344"/>
        <c:axId val="1179919024"/>
      </c:lineChart>
      <c:catAx>
        <c:axId val="1773614576"/>
        <c:scaling>
          <c:orientation val="minMax"/>
        </c:scaling>
        <c:delete val="0"/>
        <c:axPos val="b"/>
        <c:numFmt formatCode="General" sourceLinked="1"/>
        <c:majorTickMark val="none"/>
        <c:minorTickMark val="none"/>
        <c:tickLblPos val="nextTo"/>
        <c:spPr>
          <a:noFill/>
          <a:ln w="3175" cap="flat" cmpd="sng" algn="ctr">
            <a:solidFill>
              <a:schemeClr val="bg1">
                <a:lumMod val="75000"/>
              </a:schemeClr>
            </a:solidFill>
            <a:round/>
          </a:ln>
          <a:effectLst/>
        </c:spPr>
        <c:txPr>
          <a:bodyPr rot="0" spcFirstLastPara="1" vertOverflow="ellipsis" wrap="square" anchor="ctr" anchorCtr="1"/>
          <a:lstStyle/>
          <a:p>
            <a:pPr algn="ctr">
              <a:defRPr lang="en-US" altLang="ko-KR" sz="300" b="0" i="0" u="none" strike="noStrike" kern="1200" spc="-100" baseline="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crossAx val="1773614968"/>
        <c:crossesAt val="0"/>
        <c:auto val="1"/>
        <c:lblAlgn val="ctr"/>
        <c:lblOffset val="100"/>
        <c:noMultiLvlLbl val="0"/>
      </c:catAx>
      <c:valAx>
        <c:axId val="1773614968"/>
        <c:scaling>
          <c:orientation val="minMax"/>
        </c:scaling>
        <c:delete val="0"/>
        <c:axPos val="l"/>
        <c:numFmt formatCode="#,##0_);[Red]\(#,##0\)"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lang="en-US" altLang="ko-KR" sz="600" b="0"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1773614576"/>
        <c:crosses val="autoZero"/>
        <c:crossBetween val="between"/>
        <c:majorUnit val="20"/>
      </c:valAx>
      <c:valAx>
        <c:axId val="1179919024"/>
        <c:scaling>
          <c:orientation val="minMax"/>
        </c:scaling>
        <c:delete val="0"/>
        <c:axPos val="r"/>
        <c:numFmt formatCode="#,##0_);[Red]\(#,##0\)" sourceLinked="1"/>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defRPr lang="en-US" altLang="ko-KR" sz="600" b="0"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1237561344"/>
        <c:crosses val="max"/>
        <c:crossBetween val="between"/>
      </c:valAx>
      <c:catAx>
        <c:axId val="1237561344"/>
        <c:scaling>
          <c:orientation val="minMax"/>
        </c:scaling>
        <c:delete val="1"/>
        <c:axPos val="t"/>
        <c:numFmt formatCode="General" sourceLinked="1"/>
        <c:majorTickMark val="out"/>
        <c:minorTickMark val="none"/>
        <c:tickLblPos val="nextTo"/>
        <c:crossAx val="1179919024"/>
        <c:crosses val="max"/>
        <c:auto val="1"/>
        <c:lblAlgn val="ctr"/>
        <c:lblOffset val="100"/>
        <c:noMultiLvlLbl val="0"/>
      </c:catAx>
      <c:spPr>
        <a:noFill/>
        <a:ln>
          <a:noFill/>
        </a:ln>
        <a:effectLst/>
      </c:spPr>
    </c:plotArea>
    <c:legend>
      <c:legendPos val="t"/>
      <c:layout>
        <c:manualLayout>
          <c:xMode val="edge"/>
          <c:yMode val="edge"/>
          <c:x val="0.11133797087993294"/>
          <c:y val="2.1770748915296106E-2"/>
          <c:w val="0.56460290145269176"/>
          <c:h val="0.21697834732452484"/>
        </c:manualLayout>
      </c:layout>
      <c:overlay val="0"/>
      <c:spPr>
        <a:noFill/>
        <a:ln>
          <a:noFill/>
        </a:ln>
        <a:effectLst/>
      </c:spPr>
      <c:txPr>
        <a:bodyPr rot="0" spcFirstLastPara="1" vertOverflow="ellipsis" vert="horz" wrap="square" anchor="ctr" anchorCtr="1"/>
        <a:lstStyle/>
        <a:p>
          <a:pPr algn="ctr">
            <a:defRPr lang="en-US" altLang="ko-KR" sz="600" b="0"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a:noFill/>
    </a:ln>
    <a:effectLst/>
  </c:spPr>
  <c:txPr>
    <a:bodyPr/>
    <a:lstStyle/>
    <a:p>
      <a:pPr algn="ctr">
        <a:defRPr lang="en-US" altLang="ko-KR" sz="600" b="0"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867149758454104E-2"/>
          <c:y val="0.18080707681026423"/>
          <c:w val="0.89327857754638706"/>
          <c:h val="0.66904128633827209"/>
        </c:manualLayout>
      </c:layout>
      <c:lineChart>
        <c:grouping val="standard"/>
        <c:varyColors val="0"/>
        <c:ser>
          <c:idx val="0"/>
          <c:order val="0"/>
          <c:tx>
            <c:strRef>
              <c:f>Sheet1!$B$1</c:f>
              <c:strCache>
                <c:ptCount val="1"/>
                <c:pt idx="0">
                  <c:v>한국 소비자물가지수</c:v>
                </c:pt>
              </c:strCache>
            </c:strRef>
          </c:tx>
          <c:spPr>
            <a:ln w="19050" cap="rnd">
              <a:solidFill>
                <a:schemeClr val="tx2"/>
              </a:solidFill>
              <a:round/>
            </a:ln>
            <a:effectLst/>
          </c:spPr>
          <c:marker>
            <c:symbol val="none"/>
          </c:marker>
          <c:cat>
            <c:strRef>
              <c:f>Sheet1!$A$62:$A$167</c:f>
              <c:strCache>
                <c:ptCount val="106"/>
                <c:pt idx="0">
                  <c:v>'15.1</c:v>
                </c:pt>
                <c:pt idx="12">
                  <c:v>'16.1</c:v>
                </c:pt>
                <c:pt idx="24">
                  <c:v>'17.1</c:v>
                </c:pt>
                <c:pt idx="36">
                  <c:v>'18.1</c:v>
                </c:pt>
                <c:pt idx="48">
                  <c:v>'19.1</c:v>
                </c:pt>
                <c:pt idx="60">
                  <c:v>'20.1</c:v>
                </c:pt>
                <c:pt idx="72">
                  <c:v>'21.1</c:v>
                </c:pt>
                <c:pt idx="84">
                  <c:v>'22.1</c:v>
                </c:pt>
                <c:pt idx="96">
                  <c:v>'23.1</c:v>
                </c:pt>
                <c:pt idx="105">
                  <c:v>'23.10</c:v>
                </c:pt>
              </c:strCache>
            </c:strRef>
          </c:cat>
          <c:val>
            <c:numRef>
              <c:f>Sheet1!$B$62:$B$167</c:f>
              <c:numCache>
                <c:formatCode>General</c:formatCode>
                <c:ptCount val="106"/>
                <c:pt idx="0">
                  <c:v>1</c:v>
                </c:pt>
                <c:pt idx="1">
                  <c:v>0.6</c:v>
                </c:pt>
                <c:pt idx="2">
                  <c:v>0.5</c:v>
                </c:pt>
                <c:pt idx="3">
                  <c:v>0.4</c:v>
                </c:pt>
                <c:pt idx="4">
                  <c:v>0.6</c:v>
                </c:pt>
                <c:pt idx="5">
                  <c:v>0.7</c:v>
                </c:pt>
                <c:pt idx="6">
                  <c:v>0.7</c:v>
                </c:pt>
                <c:pt idx="7">
                  <c:v>0.7</c:v>
                </c:pt>
                <c:pt idx="8">
                  <c:v>0.5</c:v>
                </c:pt>
                <c:pt idx="9">
                  <c:v>0.8</c:v>
                </c:pt>
                <c:pt idx="10">
                  <c:v>0.8</c:v>
                </c:pt>
                <c:pt idx="11">
                  <c:v>1.1000000000000001</c:v>
                </c:pt>
                <c:pt idx="12">
                  <c:v>0.6</c:v>
                </c:pt>
                <c:pt idx="13">
                  <c:v>1.1000000000000001</c:v>
                </c:pt>
                <c:pt idx="14">
                  <c:v>0.8</c:v>
                </c:pt>
                <c:pt idx="15">
                  <c:v>1</c:v>
                </c:pt>
                <c:pt idx="16">
                  <c:v>0.8</c:v>
                </c:pt>
                <c:pt idx="17">
                  <c:v>0.7</c:v>
                </c:pt>
                <c:pt idx="18">
                  <c:v>0.4</c:v>
                </c:pt>
                <c:pt idx="19">
                  <c:v>0.5</c:v>
                </c:pt>
                <c:pt idx="20">
                  <c:v>1.3</c:v>
                </c:pt>
                <c:pt idx="21">
                  <c:v>1.5</c:v>
                </c:pt>
                <c:pt idx="22">
                  <c:v>1.5</c:v>
                </c:pt>
                <c:pt idx="23">
                  <c:v>1.3</c:v>
                </c:pt>
                <c:pt idx="24">
                  <c:v>2.2000000000000002</c:v>
                </c:pt>
                <c:pt idx="25">
                  <c:v>2.1</c:v>
                </c:pt>
                <c:pt idx="26">
                  <c:v>2.2999999999999998</c:v>
                </c:pt>
                <c:pt idx="27">
                  <c:v>2</c:v>
                </c:pt>
                <c:pt idx="28">
                  <c:v>2</c:v>
                </c:pt>
                <c:pt idx="29">
                  <c:v>1.8</c:v>
                </c:pt>
                <c:pt idx="30">
                  <c:v>2.2000000000000002</c:v>
                </c:pt>
                <c:pt idx="31">
                  <c:v>2.5</c:v>
                </c:pt>
                <c:pt idx="32">
                  <c:v>2</c:v>
                </c:pt>
                <c:pt idx="33">
                  <c:v>1.8</c:v>
                </c:pt>
                <c:pt idx="34">
                  <c:v>1.2</c:v>
                </c:pt>
                <c:pt idx="35">
                  <c:v>1.4</c:v>
                </c:pt>
                <c:pt idx="36">
                  <c:v>0.8</c:v>
                </c:pt>
                <c:pt idx="37">
                  <c:v>1.3</c:v>
                </c:pt>
                <c:pt idx="38">
                  <c:v>1.2</c:v>
                </c:pt>
                <c:pt idx="39">
                  <c:v>1.5</c:v>
                </c:pt>
                <c:pt idx="40">
                  <c:v>1.5</c:v>
                </c:pt>
                <c:pt idx="41">
                  <c:v>1.5</c:v>
                </c:pt>
                <c:pt idx="42">
                  <c:v>1.1000000000000001</c:v>
                </c:pt>
                <c:pt idx="43">
                  <c:v>1.4</c:v>
                </c:pt>
                <c:pt idx="44">
                  <c:v>2.1</c:v>
                </c:pt>
                <c:pt idx="45">
                  <c:v>2</c:v>
                </c:pt>
                <c:pt idx="46">
                  <c:v>2</c:v>
                </c:pt>
                <c:pt idx="47">
                  <c:v>1.3</c:v>
                </c:pt>
                <c:pt idx="48">
                  <c:v>0.8</c:v>
                </c:pt>
                <c:pt idx="49">
                  <c:v>0.5</c:v>
                </c:pt>
                <c:pt idx="50">
                  <c:v>0.4</c:v>
                </c:pt>
                <c:pt idx="51">
                  <c:v>0.6</c:v>
                </c:pt>
                <c:pt idx="52">
                  <c:v>0.7</c:v>
                </c:pt>
                <c:pt idx="53">
                  <c:v>0.7</c:v>
                </c:pt>
                <c:pt idx="54">
                  <c:v>0.6</c:v>
                </c:pt>
                <c:pt idx="55">
                  <c:v>0</c:v>
                </c:pt>
                <c:pt idx="56">
                  <c:v>-0.4</c:v>
                </c:pt>
                <c:pt idx="57">
                  <c:v>0</c:v>
                </c:pt>
                <c:pt idx="58">
                  <c:v>0.2</c:v>
                </c:pt>
                <c:pt idx="59">
                  <c:v>0.7</c:v>
                </c:pt>
                <c:pt idx="60">
                  <c:v>1.2</c:v>
                </c:pt>
                <c:pt idx="61">
                  <c:v>0.9</c:v>
                </c:pt>
                <c:pt idx="62">
                  <c:v>0.8</c:v>
                </c:pt>
                <c:pt idx="63">
                  <c:v>0</c:v>
                </c:pt>
                <c:pt idx="64">
                  <c:v>-0.2</c:v>
                </c:pt>
                <c:pt idx="65">
                  <c:v>0.2</c:v>
                </c:pt>
                <c:pt idx="66">
                  <c:v>0.4</c:v>
                </c:pt>
                <c:pt idx="67">
                  <c:v>0.8</c:v>
                </c:pt>
                <c:pt idx="68">
                  <c:v>0.9</c:v>
                </c:pt>
                <c:pt idx="69">
                  <c:v>0.1</c:v>
                </c:pt>
                <c:pt idx="70">
                  <c:v>0.6</c:v>
                </c:pt>
                <c:pt idx="71">
                  <c:v>0.6</c:v>
                </c:pt>
                <c:pt idx="72">
                  <c:v>0.9</c:v>
                </c:pt>
                <c:pt idx="73">
                  <c:v>1.4</c:v>
                </c:pt>
                <c:pt idx="74">
                  <c:v>1.9</c:v>
                </c:pt>
                <c:pt idx="75">
                  <c:v>2.5</c:v>
                </c:pt>
                <c:pt idx="76">
                  <c:v>2.6</c:v>
                </c:pt>
                <c:pt idx="77">
                  <c:v>2.2999999999999998</c:v>
                </c:pt>
                <c:pt idx="78">
                  <c:v>2.6</c:v>
                </c:pt>
                <c:pt idx="79">
                  <c:v>2.6</c:v>
                </c:pt>
                <c:pt idx="80">
                  <c:v>2.4</c:v>
                </c:pt>
                <c:pt idx="81">
                  <c:v>3.2</c:v>
                </c:pt>
                <c:pt idx="82">
                  <c:v>3.8</c:v>
                </c:pt>
                <c:pt idx="83">
                  <c:v>3.7</c:v>
                </c:pt>
                <c:pt idx="84">
                  <c:v>3.6</c:v>
                </c:pt>
                <c:pt idx="85">
                  <c:v>3.7</c:v>
                </c:pt>
                <c:pt idx="86">
                  <c:v>4.0999999999999996</c:v>
                </c:pt>
                <c:pt idx="87">
                  <c:v>4.8</c:v>
                </c:pt>
                <c:pt idx="88">
                  <c:v>5.4</c:v>
                </c:pt>
                <c:pt idx="89">
                  <c:v>6</c:v>
                </c:pt>
                <c:pt idx="90">
                  <c:v>6.3</c:v>
                </c:pt>
                <c:pt idx="91">
                  <c:v>5.7</c:v>
                </c:pt>
                <c:pt idx="92">
                  <c:v>5.6</c:v>
                </c:pt>
                <c:pt idx="93">
                  <c:v>5.7</c:v>
                </c:pt>
                <c:pt idx="94">
                  <c:v>5</c:v>
                </c:pt>
                <c:pt idx="95">
                  <c:v>5</c:v>
                </c:pt>
                <c:pt idx="96">
                  <c:v>5.2</c:v>
                </c:pt>
                <c:pt idx="97">
                  <c:v>4.8</c:v>
                </c:pt>
                <c:pt idx="98">
                  <c:v>4.2</c:v>
                </c:pt>
                <c:pt idx="99">
                  <c:v>3.7</c:v>
                </c:pt>
                <c:pt idx="100">
                  <c:v>3.3</c:v>
                </c:pt>
                <c:pt idx="101">
                  <c:v>2.7</c:v>
                </c:pt>
                <c:pt idx="102">
                  <c:v>2.2999999999999998</c:v>
                </c:pt>
                <c:pt idx="103">
                  <c:v>3.4</c:v>
                </c:pt>
                <c:pt idx="104">
                  <c:v>3.7</c:v>
                </c:pt>
                <c:pt idx="105">
                  <c:v>3.8</c:v>
                </c:pt>
              </c:numCache>
            </c:numRef>
          </c:val>
          <c:smooth val="0"/>
          <c:extLst>
            <c:ext xmlns:c16="http://schemas.microsoft.com/office/drawing/2014/chart" uri="{C3380CC4-5D6E-409C-BE32-E72D297353CC}">
              <c16:uniqueId val="{00000000-C714-41E1-A983-347AB97EF6DC}"/>
            </c:ext>
          </c:extLst>
        </c:ser>
        <c:ser>
          <c:idx val="1"/>
          <c:order val="1"/>
          <c:tx>
            <c:strRef>
              <c:f>Sheet1!$C$1</c:f>
              <c:strCache>
                <c:ptCount val="1"/>
                <c:pt idx="0">
                  <c:v>미국 소비자물가지수(CPI)</c:v>
                </c:pt>
              </c:strCache>
            </c:strRef>
          </c:tx>
          <c:spPr>
            <a:ln w="19050" cap="rnd">
              <a:solidFill>
                <a:srgbClr val="00B8F5"/>
              </a:solidFill>
              <a:round/>
            </a:ln>
            <a:effectLst/>
          </c:spPr>
          <c:marker>
            <c:symbol val="none"/>
          </c:marker>
          <c:cat>
            <c:strRef>
              <c:f>Sheet1!$A$62:$A$167</c:f>
              <c:strCache>
                <c:ptCount val="106"/>
                <c:pt idx="0">
                  <c:v>'15.1</c:v>
                </c:pt>
                <c:pt idx="12">
                  <c:v>'16.1</c:v>
                </c:pt>
                <c:pt idx="24">
                  <c:v>'17.1</c:v>
                </c:pt>
                <c:pt idx="36">
                  <c:v>'18.1</c:v>
                </c:pt>
                <c:pt idx="48">
                  <c:v>'19.1</c:v>
                </c:pt>
                <c:pt idx="60">
                  <c:v>'20.1</c:v>
                </c:pt>
                <c:pt idx="72">
                  <c:v>'21.1</c:v>
                </c:pt>
                <c:pt idx="84">
                  <c:v>'22.1</c:v>
                </c:pt>
                <c:pt idx="96">
                  <c:v>'23.1</c:v>
                </c:pt>
                <c:pt idx="105">
                  <c:v>'23.10</c:v>
                </c:pt>
              </c:strCache>
            </c:strRef>
          </c:cat>
          <c:val>
            <c:numRef>
              <c:f>Sheet1!$C$62:$C$167</c:f>
              <c:numCache>
                <c:formatCode>0.0</c:formatCode>
                <c:ptCount val="106"/>
                <c:pt idx="0">
                  <c:v>-0.22993</c:v>
                </c:pt>
                <c:pt idx="1">
                  <c:v>-8.7029999999999996E-2</c:v>
                </c:pt>
                <c:pt idx="2">
                  <c:v>-2.2030000000000001E-2</c:v>
                </c:pt>
                <c:pt idx="3">
                  <c:v>-0.10403</c:v>
                </c:pt>
                <c:pt idx="4">
                  <c:v>3.5029999999999999E-2</c:v>
                </c:pt>
                <c:pt idx="5">
                  <c:v>0.17957000000000001</c:v>
                </c:pt>
                <c:pt idx="6">
                  <c:v>0.22569</c:v>
                </c:pt>
                <c:pt idx="7">
                  <c:v>0.24129999999999999</c:v>
                </c:pt>
                <c:pt idx="8">
                  <c:v>8.8400000000000006E-3</c:v>
                </c:pt>
                <c:pt idx="9">
                  <c:v>0.12762000000000001</c:v>
                </c:pt>
                <c:pt idx="10">
                  <c:v>0.43631999999999999</c:v>
                </c:pt>
                <c:pt idx="11">
                  <c:v>0.63871999999999995</c:v>
                </c:pt>
                <c:pt idx="12">
                  <c:v>1.2375</c:v>
                </c:pt>
                <c:pt idx="13">
                  <c:v>0.84728000000000003</c:v>
                </c:pt>
                <c:pt idx="14">
                  <c:v>0.89161999999999997</c:v>
                </c:pt>
                <c:pt idx="15">
                  <c:v>1.1726300000000001</c:v>
                </c:pt>
                <c:pt idx="16">
                  <c:v>1.0784800000000001</c:v>
                </c:pt>
                <c:pt idx="17">
                  <c:v>1.0792900000000001</c:v>
                </c:pt>
                <c:pt idx="18">
                  <c:v>0.86836000000000002</c:v>
                </c:pt>
                <c:pt idx="19">
                  <c:v>1.05532</c:v>
                </c:pt>
                <c:pt idx="20">
                  <c:v>1.54864</c:v>
                </c:pt>
                <c:pt idx="21">
                  <c:v>1.6859200000000001</c:v>
                </c:pt>
                <c:pt idx="22">
                  <c:v>1.6843300000000001</c:v>
                </c:pt>
                <c:pt idx="23">
                  <c:v>2.0508000000000002</c:v>
                </c:pt>
                <c:pt idx="24">
                  <c:v>2.5103900000000001</c:v>
                </c:pt>
                <c:pt idx="25">
                  <c:v>2.8103600000000002</c:v>
                </c:pt>
                <c:pt idx="26">
                  <c:v>2.4411999999999998</c:v>
                </c:pt>
                <c:pt idx="27">
                  <c:v>2.1762199999999998</c:v>
                </c:pt>
                <c:pt idx="28">
                  <c:v>1.8563400000000001</c:v>
                </c:pt>
                <c:pt idx="29">
                  <c:v>1.6405700000000001</c:v>
                </c:pt>
                <c:pt idx="30">
                  <c:v>1.7251099999999999</c:v>
                </c:pt>
                <c:pt idx="31">
                  <c:v>1.9281200000000001</c:v>
                </c:pt>
                <c:pt idx="32">
                  <c:v>2.1805699999999999</c:v>
                </c:pt>
                <c:pt idx="33">
                  <c:v>2.0207600000000001</c:v>
                </c:pt>
                <c:pt idx="34">
                  <c:v>2.1724899999999998</c:v>
                </c:pt>
                <c:pt idx="35">
                  <c:v>2.1299299999999999</c:v>
                </c:pt>
                <c:pt idx="36">
                  <c:v>2.1513200000000001</c:v>
                </c:pt>
                <c:pt idx="37">
                  <c:v>2.2634699999999999</c:v>
                </c:pt>
                <c:pt idx="38">
                  <c:v>2.3309500000000001</c:v>
                </c:pt>
                <c:pt idx="39">
                  <c:v>2.4710000000000001</c:v>
                </c:pt>
                <c:pt idx="40">
                  <c:v>2.7819199999999999</c:v>
                </c:pt>
                <c:pt idx="41">
                  <c:v>2.80755</c:v>
                </c:pt>
                <c:pt idx="42">
                  <c:v>2.85412</c:v>
                </c:pt>
                <c:pt idx="43">
                  <c:v>2.6429200000000002</c:v>
                </c:pt>
                <c:pt idx="44">
                  <c:v>2.3320599999999998</c:v>
                </c:pt>
                <c:pt idx="45">
                  <c:v>2.4920300000000002</c:v>
                </c:pt>
                <c:pt idx="46">
                  <c:v>2.1473300000000002</c:v>
                </c:pt>
                <c:pt idx="47">
                  <c:v>2.00238</c:v>
                </c:pt>
                <c:pt idx="48">
                  <c:v>1.5506800000000001</c:v>
                </c:pt>
                <c:pt idx="49">
                  <c:v>1.52006</c:v>
                </c:pt>
                <c:pt idx="50">
                  <c:v>1.85314</c:v>
                </c:pt>
                <c:pt idx="51">
                  <c:v>1.9917899999999999</c:v>
                </c:pt>
                <c:pt idx="52">
                  <c:v>1.79352</c:v>
                </c:pt>
                <c:pt idx="53">
                  <c:v>1.64968</c:v>
                </c:pt>
                <c:pt idx="54">
                  <c:v>1.77976</c:v>
                </c:pt>
                <c:pt idx="55">
                  <c:v>1.74678</c:v>
                </c:pt>
                <c:pt idx="56">
                  <c:v>1.71662</c:v>
                </c:pt>
                <c:pt idx="57">
                  <c:v>1.76918</c:v>
                </c:pt>
                <c:pt idx="58">
                  <c:v>2.0621999999999998</c:v>
                </c:pt>
                <c:pt idx="59">
                  <c:v>2.31399</c:v>
                </c:pt>
                <c:pt idx="60">
                  <c:v>2.5004200000000001</c:v>
                </c:pt>
                <c:pt idx="61">
                  <c:v>2.3393199999999998</c:v>
                </c:pt>
                <c:pt idx="62">
                  <c:v>1.54287</c:v>
                </c:pt>
                <c:pt idx="63">
                  <c:v>0.34520000000000001</c:v>
                </c:pt>
                <c:pt idx="64">
                  <c:v>0.22641</c:v>
                </c:pt>
                <c:pt idx="65">
                  <c:v>0.71601999999999999</c:v>
                </c:pt>
                <c:pt idx="66">
                  <c:v>1.01414</c:v>
                </c:pt>
                <c:pt idx="67">
                  <c:v>1.30907</c:v>
                </c:pt>
                <c:pt idx="68">
                  <c:v>1.37148</c:v>
                </c:pt>
                <c:pt idx="69">
                  <c:v>1.1825300000000001</c:v>
                </c:pt>
                <c:pt idx="70">
                  <c:v>1.1675599999999999</c:v>
                </c:pt>
                <c:pt idx="71">
                  <c:v>1.3220400000000001</c:v>
                </c:pt>
                <c:pt idx="72">
                  <c:v>1.3947799999999999</c:v>
                </c:pt>
                <c:pt idx="73">
                  <c:v>1.69336</c:v>
                </c:pt>
                <c:pt idx="74">
                  <c:v>2.6305200000000002</c:v>
                </c:pt>
                <c:pt idx="75">
                  <c:v>4.1305500000000004</c:v>
                </c:pt>
                <c:pt idx="76">
                  <c:v>4.9150299999999998</c:v>
                </c:pt>
                <c:pt idx="77">
                  <c:v>5.2816099999999997</c:v>
                </c:pt>
                <c:pt idx="78">
                  <c:v>5.2215100000000003</c:v>
                </c:pt>
                <c:pt idx="79">
                  <c:v>5.1882900000000003</c:v>
                </c:pt>
                <c:pt idx="80">
                  <c:v>5.3836300000000001</c:v>
                </c:pt>
                <c:pt idx="81">
                  <c:v>6.2377500000000001</c:v>
                </c:pt>
                <c:pt idx="82">
                  <c:v>6.8623900000000004</c:v>
                </c:pt>
                <c:pt idx="83">
                  <c:v>7.1944600000000003</c:v>
                </c:pt>
                <c:pt idx="84">
                  <c:v>7.5952799999999998</c:v>
                </c:pt>
                <c:pt idx="85">
                  <c:v>7.9548500000000004</c:v>
                </c:pt>
                <c:pt idx="86">
                  <c:v>8.5152199999999993</c:v>
                </c:pt>
                <c:pt idx="87">
                  <c:v>8.2277699999999996</c:v>
                </c:pt>
                <c:pt idx="88">
                  <c:v>8.5023300000000006</c:v>
                </c:pt>
                <c:pt idx="89">
                  <c:v>8.9329900000000002</c:v>
                </c:pt>
                <c:pt idx="90">
                  <c:v>8.4131800000000005</c:v>
                </c:pt>
                <c:pt idx="91">
                  <c:v>8.2273599999999991</c:v>
                </c:pt>
                <c:pt idx="92">
                  <c:v>8.2148500000000002</c:v>
                </c:pt>
                <c:pt idx="93">
                  <c:v>7.7624899999999997</c:v>
                </c:pt>
                <c:pt idx="94">
                  <c:v>7.1353499999999999</c:v>
                </c:pt>
                <c:pt idx="95">
                  <c:v>6.4449399999999999</c:v>
                </c:pt>
                <c:pt idx="96">
                  <c:v>6.3471599999999997</c:v>
                </c:pt>
                <c:pt idx="97">
                  <c:v>5.98644</c:v>
                </c:pt>
                <c:pt idx="98">
                  <c:v>4.9869199999999996</c:v>
                </c:pt>
                <c:pt idx="99">
                  <c:v>4.9571899999999998</c:v>
                </c:pt>
                <c:pt idx="100">
                  <c:v>4.1288400000000003</c:v>
                </c:pt>
                <c:pt idx="101">
                  <c:v>3.0920000000000001</c:v>
                </c:pt>
                <c:pt idx="102">
                  <c:v>3.29908</c:v>
                </c:pt>
                <c:pt idx="103">
                  <c:v>3.7075</c:v>
                </c:pt>
                <c:pt idx="104">
                  <c:v>3.6899000000000002</c:v>
                </c:pt>
                <c:pt idx="105">
                  <c:v>3.2323599999999999</c:v>
                </c:pt>
              </c:numCache>
            </c:numRef>
          </c:val>
          <c:smooth val="0"/>
          <c:extLst>
            <c:ext xmlns:c16="http://schemas.microsoft.com/office/drawing/2014/chart" uri="{C3380CC4-5D6E-409C-BE32-E72D297353CC}">
              <c16:uniqueId val="{00000001-C714-41E1-A983-347AB97EF6DC}"/>
            </c:ext>
          </c:extLst>
        </c:ser>
        <c:dLbls>
          <c:showLegendKey val="0"/>
          <c:showVal val="0"/>
          <c:showCatName val="0"/>
          <c:showSerName val="0"/>
          <c:showPercent val="0"/>
          <c:showBubbleSize val="0"/>
        </c:dLbls>
        <c:smooth val="0"/>
        <c:axId val="2095976128"/>
        <c:axId val="2095970304"/>
      </c:lineChart>
      <c:catAx>
        <c:axId val="209597612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altLang="ko-KR" sz="8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crossAx val="2095970304"/>
        <c:crosses val="autoZero"/>
        <c:auto val="1"/>
        <c:lblAlgn val="ctr"/>
        <c:lblOffset val="100"/>
        <c:noMultiLvlLbl val="0"/>
      </c:catAx>
      <c:valAx>
        <c:axId val="2095970304"/>
        <c:scaling>
          <c:orientation val="minMax"/>
          <c:min val="-1"/>
        </c:scaling>
        <c:delete val="0"/>
        <c:axPos val="l"/>
        <c:numFmt formatCode="General" sourceLinked="1"/>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2095976128"/>
        <c:crosses val="autoZero"/>
        <c:crossBetween val="between"/>
      </c:valAx>
      <c:spPr>
        <a:noFill/>
        <a:ln w="25400">
          <a:noFill/>
        </a:ln>
        <a:effectLst/>
      </c:spPr>
    </c:plotArea>
    <c:legend>
      <c:legendPos val="t"/>
      <c:layout>
        <c:manualLayout>
          <c:xMode val="edge"/>
          <c:yMode val="edge"/>
          <c:x val="0.12209717656123185"/>
          <c:y val="5.3085192346751055E-2"/>
          <c:w val="0.77746086245351309"/>
          <c:h val="0.11571469907407407"/>
        </c:manualLayout>
      </c:layout>
      <c:overlay val="0"/>
      <c:spPr>
        <a:noFill/>
        <a:ln>
          <a:noFill/>
        </a:ln>
        <a:effectLst/>
      </c:spPr>
      <c:txPr>
        <a:bodyPr rot="0" spcFirstLastPara="1" vertOverflow="ellipsis" vert="horz"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Arial" panose="020B0604020202020204" pitchFamily="34" charset="0"/>
              <a:ea typeface="KoPub돋움체 Medium" panose="02020603020101020101" pitchFamily="18" charset="-127"/>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120702081399236"/>
          <c:y val="0.23720660798762139"/>
          <c:w val="0.82508462854036757"/>
          <c:h val="0.60295457297765942"/>
        </c:manualLayout>
      </c:layout>
      <c:barChart>
        <c:barDir val="col"/>
        <c:grouping val="clustered"/>
        <c:varyColors val="0"/>
        <c:ser>
          <c:idx val="0"/>
          <c:order val="0"/>
          <c:tx>
            <c:strRef>
              <c:f>Sheet1!$B$1</c:f>
              <c:strCache>
                <c:ptCount val="1"/>
                <c:pt idx="0">
                  <c:v>수수료수익</c:v>
                </c:pt>
              </c:strCache>
            </c:strRef>
          </c:tx>
          <c:spPr>
            <a:solidFill>
              <a:schemeClr val="accent1"/>
            </a:solidFill>
            <a:ln w="19050">
              <a:noFill/>
            </a:ln>
            <a:effectLst/>
          </c:spPr>
          <c:invertIfNegative val="0"/>
          <c:dPt>
            <c:idx val="0"/>
            <c:invertIfNegative val="0"/>
            <c:bubble3D val="0"/>
            <c:spPr>
              <a:solidFill>
                <a:schemeClr val="accent1"/>
              </a:solidFill>
              <a:ln w="19050" cap="rnd">
                <a:noFill/>
                <a:round/>
              </a:ln>
              <a:effectLst/>
            </c:spPr>
            <c:extLst>
              <c:ext xmlns:c16="http://schemas.microsoft.com/office/drawing/2014/chart" uri="{C3380CC4-5D6E-409C-BE32-E72D297353CC}">
                <c16:uniqueId val="{00000001-DA1C-4BF8-8EF3-7AF627650E89}"/>
              </c:ext>
            </c:extLst>
          </c:dPt>
          <c:cat>
            <c:strRef>
              <c:f>Sheet1!$A$2:$A$9</c:f>
              <c:strCache>
                <c:ptCount val="8"/>
                <c:pt idx="0">
                  <c:v>'18</c:v>
                </c:pt>
                <c:pt idx="1">
                  <c:v>'19</c:v>
                </c:pt>
                <c:pt idx="2">
                  <c:v>'20</c:v>
                </c:pt>
                <c:pt idx="3">
                  <c:v>'21</c:v>
                </c:pt>
                <c:pt idx="4">
                  <c:v>'22</c:v>
                </c:pt>
                <c:pt idx="6">
                  <c:v>'22.1Q~3Q</c:v>
                </c:pt>
                <c:pt idx="7">
                  <c:v>'23.1Q~3Q</c:v>
                </c:pt>
              </c:strCache>
            </c:strRef>
          </c:cat>
          <c:val>
            <c:numRef>
              <c:f>Sheet1!$B$2:$B$9</c:f>
              <c:numCache>
                <c:formatCode>0.0_);[Red]\(0.0\)</c:formatCode>
                <c:ptCount val="8"/>
                <c:pt idx="0">
                  <c:v>9.7159999999999993</c:v>
                </c:pt>
                <c:pt idx="1">
                  <c:v>9.4938000000000002</c:v>
                </c:pt>
                <c:pt idx="2">
                  <c:v>13.6435</c:v>
                </c:pt>
                <c:pt idx="3">
                  <c:v>16.8049</c:v>
                </c:pt>
                <c:pt idx="4">
                  <c:v>13.0388</c:v>
                </c:pt>
                <c:pt idx="6">
                  <c:v>10.6624</c:v>
                </c:pt>
                <c:pt idx="7">
                  <c:v>9.1767000000000003</c:v>
                </c:pt>
              </c:numCache>
            </c:numRef>
          </c:val>
          <c:extLst>
            <c:ext xmlns:c16="http://schemas.microsoft.com/office/drawing/2014/chart" uri="{C3380CC4-5D6E-409C-BE32-E72D297353CC}">
              <c16:uniqueId val="{0000000A-DA1C-4BF8-8EF3-7AF627650E89}"/>
            </c:ext>
          </c:extLst>
        </c:ser>
        <c:ser>
          <c:idx val="1"/>
          <c:order val="1"/>
          <c:tx>
            <c:strRef>
              <c:f>Sheet1!$C$1</c:f>
              <c:strCache>
                <c:ptCount val="1"/>
                <c:pt idx="0">
                  <c:v>자기매매손익</c:v>
                </c:pt>
              </c:strCache>
            </c:strRef>
          </c:tx>
          <c:spPr>
            <a:solidFill>
              <a:schemeClr val="accent4"/>
            </a:solidFill>
            <a:ln w="19050">
              <a:noFill/>
            </a:ln>
            <a:effectLst/>
          </c:spPr>
          <c:invertIfNegative val="0"/>
          <c:cat>
            <c:strRef>
              <c:f>Sheet1!$A$2:$A$9</c:f>
              <c:strCache>
                <c:ptCount val="8"/>
                <c:pt idx="0">
                  <c:v>'18</c:v>
                </c:pt>
                <c:pt idx="1">
                  <c:v>'19</c:v>
                </c:pt>
                <c:pt idx="2">
                  <c:v>'20</c:v>
                </c:pt>
                <c:pt idx="3">
                  <c:v>'21</c:v>
                </c:pt>
                <c:pt idx="4">
                  <c:v>'22</c:v>
                </c:pt>
                <c:pt idx="6">
                  <c:v>'22.1Q~3Q</c:v>
                </c:pt>
                <c:pt idx="7">
                  <c:v>'23.1Q~3Q</c:v>
                </c:pt>
              </c:strCache>
            </c:strRef>
          </c:cat>
          <c:val>
            <c:numRef>
              <c:f>Sheet1!$C$2:$C$9</c:f>
              <c:numCache>
                <c:formatCode>0.0_);[Red]\(0.0\)</c:formatCode>
                <c:ptCount val="8"/>
                <c:pt idx="0">
                  <c:v>4.5171000000000001</c:v>
                </c:pt>
                <c:pt idx="1">
                  <c:v>3.9664000000000001</c:v>
                </c:pt>
                <c:pt idx="2">
                  <c:v>3.2073999999999998</c:v>
                </c:pt>
                <c:pt idx="3">
                  <c:v>4.9486999999999997</c:v>
                </c:pt>
                <c:pt idx="4">
                  <c:v>3.5116999999999998</c:v>
                </c:pt>
                <c:pt idx="6">
                  <c:v>1.63</c:v>
                </c:pt>
                <c:pt idx="7">
                  <c:v>7.1898999999999997</c:v>
                </c:pt>
              </c:numCache>
            </c:numRef>
          </c:val>
          <c:extLst>
            <c:ext xmlns:c16="http://schemas.microsoft.com/office/drawing/2014/chart" uri="{C3380CC4-5D6E-409C-BE32-E72D297353CC}">
              <c16:uniqueId val="{0000000B-DA1C-4BF8-8EF3-7AF627650E89}"/>
            </c:ext>
          </c:extLst>
        </c:ser>
        <c:ser>
          <c:idx val="2"/>
          <c:order val="2"/>
          <c:tx>
            <c:strRef>
              <c:f>Sheet1!$D$1</c:f>
              <c:strCache>
                <c:ptCount val="1"/>
                <c:pt idx="0">
                  <c:v>기타자산손익</c:v>
                </c:pt>
              </c:strCache>
            </c:strRef>
          </c:tx>
          <c:spPr>
            <a:solidFill>
              <a:srgbClr val="A5B6F3"/>
            </a:solidFill>
            <a:ln w="19050">
              <a:noFill/>
            </a:ln>
            <a:effectLst/>
          </c:spPr>
          <c:invertIfNegative val="0"/>
          <c:cat>
            <c:strRef>
              <c:f>Sheet1!$A$2:$A$9</c:f>
              <c:strCache>
                <c:ptCount val="8"/>
                <c:pt idx="0">
                  <c:v>'18</c:v>
                </c:pt>
                <c:pt idx="1">
                  <c:v>'19</c:v>
                </c:pt>
                <c:pt idx="2">
                  <c:v>'20</c:v>
                </c:pt>
                <c:pt idx="3">
                  <c:v>'21</c:v>
                </c:pt>
                <c:pt idx="4">
                  <c:v>'22</c:v>
                </c:pt>
                <c:pt idx="6">
                  <c:v>'22.1Q~3Q</c:v>
                </c:pt>
                <c:pt idx="7">
                  <c:v>'23.1Q~3Q</c:v>
                </c:pt>
              </c:strCache>
            </c:strRef>
          </c:cat>
          <c:val>
            <c:numRef>
              <c:f>Sheet1!$D$2:$D$9</c:f>
              <c:numCache>
                <c:formatCode>0.0_);[Red]\(0.0\)</c:formatCode>
                <c:ptCount val="8"/>
                <c:pt idx="0">
                  <c:v>1.6376999999999999</c:v>
                </c:pt>
                <c:pt idx="1">
                  <c:v>4.0921000000000003</c:v>
                </c:pt>
                <c:pt idx="2">
                  <c:v>3.9077000000000002</c:v>
                </c:pt>
                <c:pt idx="3">
                  <c:v>4.5217999999999998</c:v>
                </c:pt>
                <c:pt idx="4">
                  <c:v>3.7706</c:v>
                </c:pt>
                <c:pt idx="6">
                  <c:v>3.4813000000000001</c:v>
                </c:pt>
                <c:pt idx="7">
                  <c:v>2.4805000000000001</c:v>
                </c:pt>
              </c:numCache>
            </c:numRef>
          </c:val>
          <c:extLst>
            <c:ext xmlns:c16="http://schemas.microsoft.com/office/drawing/2014/chart" uri="{C3380CC4-5D6E-409C-BE32-E72D297353CC}">
              <c16:uniqueId val="{0000000C-DA1C-4BF8-8EF3-7AF627650E89}"/>
            </c:ext>
          </c:extLst>
        </c:ser>
        <c:ser>
          <c:idx val="3"/>
          <c:order val="3"/>
          <c:tx>
            <c:strRef>
              <c:f>Sheet1!$E$1</c:f>
              <c:strCache>
                <c:ptCount val="1"/>
                <c:pt idx="0">
                  <c:v>기타손익</c:v>
                </c:pt>
              </c:strCache>
            </c:strRef>
          </c:tx>
          <c:spPr>
            <a:solidFill>
              <a:schemeClr val="bg1">
                <a:lumMod val="85000"/>
              </a:schemeClr>
            </a:solidFill>
            <a:ln w="19050">
              <a:noFill/>
            </a:ln>
            <a:effectLst/>
          </c:spPr>
          <c:invertIfNegative val="0"/>
          <c:cat>
            <c:strRef>
              <c:f>Sheet1!$A$2:$A$9</c:f>
              <c:strCache>
                <c:ptCount val="8"/>
                <c:pt idx="0">
                  <c:v>'18</c:v>
                </c:pt>
                <c:pt idx="1">
                  <c:v>'19</c:v>
                </c:pt>
                <c:pt idx="2">
                  <c:v>'20</c:v>
                </c:pt>
                <c:pt idx="3">
                  <c:v>'21</c:v>
                </c:pt>
                <c:pt idx="4">
                  <c:v>'22</c:v>
                </c:pt>
                <c:pt idx="6">
                  <c:v>'22.1Q~3Q</c:v>
                </c:pt>
                <c:pt idx="7">
                  <c:v>'23.1Q~3Q</c:v>
                </c:pt>
              </c:strCache>
            </c:strRef>
          </c:cat>
          <c:val>
            <c:numRef>
              <c:f>Sheet1!$E$2:$E$9</c:f>
              <c:numCache>
                <c:formatCode>0.0_);[Red]\(0.0\)</c:formatCode>
                <c:ptCount val="8"/>
                <c:pt idx="0">
                  <c:v>-2.0748000000000002</c:v>
                </c:pt>
                <c:pt idx="1">
                  <c:v>-2.1465000000000001</c:v>
                </c:pt>
                <c:pt idx="2">
                  <c:v>-1.7808999999999999</c:v>
                </c:pt>
                <c:pt idx="3">
                  <c:v>-1.0993999999999999</c:v>
                </c:pt>
                <c:pt idx="4">
                  <c:v>-3.5162</c:v>
                </c:pt>
                <c:pt idx="6">
                  <c:v>-1.6504000000000001</c:v>
                </c:pt>
                <c:pt idx="7">
                  <c:v>-2.7353000000000001</c:v>
                </c:pt>
              </c:numCache>
            </c:numRef>
          </c:val>
          <c:extLst>
            <c:ext xmlns:c16="http://schemas.microsoft.com/office/drawing/2014/chart" uri="{C3380CC4-5D6E-409C-BE32-E72D297353CC}">
              <c16:uniqueId val="{0000000D-DA1C-4BF8-8EF3-7AF627650E89}"/>
            </c:ext>
          </c:extLst>
        </c:ser>
        <c:dLbls>
          <c:showLegendKey val="0"/>
          <c:showVal val="0"/>
          <c:showCatName val="0"/>
          <c:showSerName val="0"/>
          <c:showPercent val="0"/>
          <c:showBubbleSize val="0"/>
        </c:dLbls>
        <c:gapWidth val="100"/>
        <c:axId val="323936496"/>
        <c:axId val="163741328"/>
      </c:barChart>
      <c:catAx>
        <c:axId val="323936496"/>
        <c:scaling>
          <c:orientation val="minMax"/>
        </c:scaling>
        <c:delete val="0"/>
        <c:axPos val="b"/>
        <c:numFmt formatCode="General" sourceLinked="1"/>
        <c:majorTickMark val="none"/>
        <c:minorTickMark val="none"/>
        <c:tickLblPos val="nextTo"/>
        <c:spPr>
          <a:noFill/>
          <a:ln w="3175" cap="flat" cmpd="sng" algn="ctr">
            <a:solidFill>
              <a:schemeClr val="bg1">
                <a:lumMod val="75000"/>
              </a:schemeClr>
            </a:solidFill>
            <a:round/>
          </a:ln>
          <a:effectLst/>
        </c:spPr>
        <c:txPr>
          <a:bodyPr rot="-60000000" spcFirstLastPara="1" vertOverflow="ellipsis" vert="horz" wrap="square" anchor="ctr" anchorCtr="1"/>
          <a:lstStyle/>
          <a:p>
            <a:pPr algn="ctr">
              <a:defRPr lang="en-US" altLang="ko-KR" sz="100" b="0" i="0" u="none" strike="noStrike" kern="1200" spc="0" baseline="0">
                <a:ln>
                  <a:solidFill>
                    <a:schemeClr val="bg1">
                      <a:lumMod val="75000"/>
                      <a:alpha val="0"/>
                    </a:schemeClr>
                  </a:solidFill>
                </a:ln>
                <a:solidFill>
                  <a:schemeClr val="bg1">
                    <a:alpha val="0"/>
                  </a:schemeClr>
                </a:solidFill>
                <a:latin typeface="KoPub돋움체 Medium" panose="00000600000000000000" pitchFamily="2" charset="-127"/>
                <a:ea typeface="KoPub돋움체 Medium" panose="00000600000000000000" pitchFamily="2" charset="-127"/>
                <a:cs typeface="+mn-cs"/>
              </a:defRPr>
            </a:pPr>
            <a:endParaRPr lang="ko-KR"/>
          </a:p>
        </c:txPr>
        <c:crossAx val="163741328"/>
        <c:crosses val="autoZero"/>
        <c:auto val="1"/>
        <c:lblAlgn val="ctr"/>
        <c:lblOffset val="100"/>
        <c:noMultiLvlLbl val="0"/>
      </c:catAx>
      <c:valAx>
        <c:axId val="163741328"/>
        <c:scaling>
          <c:orientation val="minMax"/>
        </c:scaling>
        <c:delete val="0"/>
        <c:axPos val="l"/>
        <c:numFmt formatCode="#,##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defRPr lang="en-US" altLang="ko-KR" sz="600" b="0" i="0" u="none" strike="noStrike" kern="120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323936496"/>
        <c:crosses val="autoZero"/>
        <c:crossBetween val="between"/>
      </c:valAx>
      <c:spPr>
        <a:noFill/>
        <a:ln>
          <a:noFill/>
        </a:ln>
        <a:effectLst/>
      </c:spPr>
    </c:plotArea>
    <c:legend>
      <c:legendPos val="t"/>
      <c:layout>
        <c:manualLayout>
          <c:xMode val="edge"/>
          <c:yMode val="edge"/>
          <c:x val="0.13527971610770581"/>
          <c:y val="2.2095275413809141E-2"/>
          <c:w val="0.75159089955672398"/>
          <c:h val="0.16701930145144631"/>
        </c:manualLayout>
      </c:layout>
      <c:overlay val="0"/>
      <c:spPr>
        <a:noFill/>
        <a:ln>
          <a:noFill/>
        </a:ln>
        <a:effectLst/>
      </c:spPr>
      <c:txPr>
        <a:bodyPr rot="0" spcFirstLastPara="1" vertOverflow="ellipsis" vert="horz" wrap="square" anchor="ctr" anchorCtr="1"/>
        <a:lstStyle/>
        <a:p>
          <a:pPr algn="ctr">
            <a:lnSpc>
              <a:spcPct val="100000"/>
            </a:lnSpc>
            <a:defRPr lang="en-US" altLang="ko-KR" sz="600" b="0" i="0" u="none" strike="noStrike" kern="1200" spc="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marL="0" indent="0" algn="r" latinLnBrk="1">
        <a:lnSpc>
          <a:spcPct val="110000"/>
        </a:lnSpc>
        <a:buFontTx/>
        <a:buNone/>
        <a:defRPr lang="en-US" altLang="ko-KR" sz="70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82793271177304E-2"/>
          <c:y val="0.23176947222008015"/>
          <c:w val="0.74945613868329064"/>
          <c:h val="0.58909338611418138"/>
        </c:manualLayout>
      </c:layout>
      <c:barChart>
        <c:barDir val="col"/>
        <c:grouping val="clustered"/>
        <c:varyColors val="0"/>
        <c:ser>
          <c:idx val="0"/>
          <c:order val="0"/>
          <c:tx>
            <c:strRef>
              <c:f>Sheet1!$B$1</c:f>
              <c:strCache>
                <c:ptCount val="1"/>
                <c:pt idx="0">
                  <c:v>당기순이익(좌)</c:v>
                </c:pt>
              </c:strCache>
            </c:strRef>
          </c:tx>
          <c:spPr>
            <a:solidFill>
              <a:schemeClr val="bg1">
                <a:lumMod val="85000"/>
              </a:schemeClr>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1-2E79-45A8-B98C-80B1D60C6A14}"/>
              </c:ext>
            </c:extLst>
          </c:dPt>
          <c:dPt>
            <c:idx val="1"/>
            <c:invertIfNegative val="0"/>
            <c:bubble3D val="0"/>
            <c:spPr>
              <a:solidFill>
                <a:schemeClr val="bg1">
                  <a:lumMod val="85000"/>
                </a:schemeClr>
              </a:solidFill>
              <a:ln>
                <a:noFill/>
              </a:ln>
              <a:effectLst/>
            </c:spPr>
            <c:extLst>
              <c:ext xmlns:c16="http://schemas.microsoft.com/office/drawing/2014/chart" uri="{C3380CC4-5D6E-409C-BE32-E72D297353CC}">
                <c16:uniqueId val="{00000003-2E79-45A8-B98C-80B1D60C6A14}"/>
              </c:ext>
            </c:extLst>
          </c:dPt>
          <c:dPt>
            <c:idx val="2"/>
            <c:invertIfNegative val="0"/>
            <c:bubble3D val="0"/>
            <c:spPr>
              <a:solidFill>
                <a:schemeClr val="bg1">
                  <a:lumMod val="85000"/>
                </a:schemeClr>
              </a:solidFill>
              <a:ln>
                <a:noFill/>
              </a:ln>
              <a:effectLst/>
            </c:spPr>
            <c:extLst>
              <c:ext xmlns:c16="http://schemas.microsoft.com/office/drawing/2014/chart" uri="{C3380CC4-5D6E-409C-BE32-E72D297353CC}">
                <c16:uniqueId val="{00000005-2E79-45A8-B98C-80B1D60C6A14}"/>
              </c:ext>
            </c:extLst>
          </c:dPt>
          <c:dPt>
            <c:idx val="3"/>
            <c:invertIfNegative val="0"/>
            <c:bubble3D val="0"/>
            <c:spPr>
              <a:solidFill>
                <a:schemeClr val="bg1">
                  <a:lumMod val="85000"/>
                </a:schemeClr>
              </a:solidFill>
              <a:ln>
                <a:noFill/>
              </a:ln>
              <a:effectLst/>
            </c:spPr>
            <c:extLst>
              <c:ext xmlns:c16="http://schemas.microsoft.com/office/drawing/2014/chart" uri="{C3380CC4-5D6E-409C-BE32-E72D297353CC}">
                <c16:uniqueId val="{00000007-2E79-45A8-B98C-80B1D60C6A14}"/>
              </c:ext>
            </c:extLst>
          </c:dPt>
          <c:dPt>
            <c:idx val="4"/>
            <c:invertIfNegative val="0"/>
            <c:bubble3D val="0"/>
            <c:spPr>
              <a:solidFill>
                <a:schemeClr val="bg1">
                  <a:lumMod val="85000"/>
                </a:schemeClr>
              </a:solidFill>
              <a:ln>
                <a:noFill/>
              </a:ln>
              <a:effectLst/>
            </c:spPr>
            <c:extLst>
              <c:ext xmlns:c16="http://schemas.microsoft.com/office/drawing/2014/chart" uri="{C3380CC4-5D6E-409C-BE32-E72D297353CC}">
                <c16:uniqueId val="{00000009-2E79-45A8-B98C-80B1D60C6A14}"/>
              </c:ext>
            </c:extLst>
          </c:dPt>
          <c:cat>
            <c:strRef>
              <c:f>Sheet1!$A$2:$A$9</c:f>
              <c:strCache>
                <c:ptCount val="8"/>
                <c:pt idx="0">
                  <c:v>'18</c:v>
                </c:pt>
                <c:pt idx="1">
                  <c:v>'19</c:v>
                </c:pt>
                <c:pt idx="2">
                  <c:v>'20</c:v>
                </c:pt>
                <c:pt idx="3">
                  <c:v>'21</c:v>
                </c:pt>
                <c:pt idx="4">
                  <c:v>'22</c:v>
                </c:pt>
                <c:pt idx="6">
                  <c:v>'22.1~3Q</c:v>
                </c:pt>
                <c:pt idx="7">
                  <c:v>'23.1~3Q</c:v>
                </c:pt>
              </c:strCache>
            </c:strRef>
          </c:cat>
          <c:val>
            <c:numRef>
              <c:f>Sheet1!$B$2:$B$9</c:f>
              <c:numCache>
                <c:formatCode>0.0_ </c:formatCode>
                <c:ptCount val="8"/>
                <c:pt idx="0">
                  <c:v>4.1666999999999996</c:v>
                </c:pt>
                <c:pt idx="1">
                  <c:v>4.9104000000000001</c:v>
                </c:pt>
                <c:pt idx="2">
                  <c:v>5.9147999999999996</c:v>
                </c:pt>
                <c:pt idx="3">
                  <c:v>9.0896000000000008</c:v>
                </c:pt>
                <c:pt idx="4">
                  <c:v>4.4549000000000003</c:v>
                </c:pt>
                <c:pt idx="6">
                  <c:v>4.7239000000000004</c:v>
                </c:pt>
                <c:pt idx="7">
                  <c:v>5.8037999999999998</c:v>
                </c:pt>
              </c:numCache>
            </c:numRef>
          </c:val>
          <c:extLst>
            <c:ext xmlns:c16="http://schemas.microsoft.com/office/drawing/2014/chart" uri="{C3380CC4-5D6E-409C-BE32-E72D297353CC}">
              <c16:uniqueId val="{0000000A-2E79-45A8-B98C-80B1D60C6A14}"/>
            </c:ext>
          </c:extLst>
        </c:ser>
        <c:dLbls>
          <c:showLegendKey val="0"/>
          <c:showVal val="0"/>
          <c:showCatName val="0"/>
          <c:showSerName val="0"/>
          <c:showPercent val="0"/>
          <c:showBubbleSize val="0"/>
        </c:dLbls>
        <c:gapWidth val="50"/>
        <c:axId val="323936496"/>
        <c:axId val="163741328"/>
      </c:barChart>
      <c:lineChart>
        <c:grouping val="standard"/>
        <c:varyColors val="0"/>
        <c:ser>
          <c:idx val="1"/>
          <c:order val="1"/>
          <c:tx>
            <c:strRef>
              <c:f>Sheet1!$C$1</c:f>
              <c:strCache>
                <c:ptCount val="1"/>
                <c:pt idx="0">
                  <c:v>ROE(우)</c:v>
                </c:pt>
              </c:strCache>
            </c:strRef>
          </c:tx>
          <c:spPr>
            <a:ln w="12700" cap="rnd">
              <a:solidFill>
                <a:srgbClr val="00B0F0"/>
              </a:solidFill>
              <a:round/>
            </a:ln>
            <a:effectLst/>
          </c:spPr>
          <c:marker>
            <c:symbol val="none"/>
          </c:marker>
          <c:cat>
            <c:strRef>
              <c:f>Sheet1!$A$2:$A$9</c:f>
              <c:strCache>
                <c:ptCount val="8"/>
                <c:pt idx="0">
                  <c:v>'18</c:v>
                </c:pt>
                <c:pt idx="1">
                  <c:v>'19</c:v>
                </c:pt>
                <c:pt idx="2">
                  <c:v>'20</c:v>
                </c:pt>
                <c:pt idx="3">
                  <c:v>'21</c:v>
                </c:pt>
                <c:pt idx="4">
                  <c:v>'22</c:v>
                </c:pt>
                <c:pt idx="6">
                  <c:v>'22.1~3Q</c:v>
                </c:pt>
                <c:pt idx="7">
                  <c:v>'23.1~3Q</c:v>
                </c:pt>
              </c:strCache>
            </c:strRef>
          </c:cat>
          <c:val>
            <c:numRef>
              <c:f>Sheet1!$C$2:$C$9</c:f>
              <c:numCache>
                <c:formatCode>0.0_ </c:formatCode>
                <c:ptCount val="8"/>
                <c:pt idx="0">
                  <c:v>7.7</c:v>
                </c:pt>
                <c:pt idx="1">
                  <c:v>8.3000000000000007</c:v>
                </c:pt>
                <c:pt idx="2">
                  <c:v>9.1</c:v>
                </c:pt>
                <c:pt idx="3">
                  <c:v>12.5</c:v>
                </c:pt>
                <c:pt idx="4">
                  <c:v>5.8</c:v>
                </c:pt>
                <c:pt idx="6">
                  <c:v>5.7</c:v>
                </c:pt>
                <c:pt idx="7">
                  <c:v>5.7</c:v>
                </c:pt>
              </c:numCache>
            </c:numRef>
          </c:val>
          <c:smooth val="1"/>
          <c:extLst>
            <c:ext xmlns:c16="http://schemas.microsoft.com/office/drawing/2014/chart" uri="{C3380CC4-5D6E-409C-BE32-E72D297353CC}">
              <c16:uniqueId val="{0000000B-2E79-45A8-B98C-80B1D60C6A14}"/>
            </c:ext>
          </c:extLst>
        </c:ser>
        <c:dLbls>
          <c:showLegendKey val="0"/>
          <c:showVal val="0"/>
          <c:showCatName val="0"/>
          <c:showSerName val="0"/>
          <c:showPercent val="0"/>
          <c:showBubbleSize val="0"/>
        </c:dLbls>
        <c:marker val="1"/>
        <c:smooth val="0"/>
        <c:axId val="598061248"/>
        <c:axId val="598069152"/>
      </c:lineChart>
      <c:catAx>
        <c:axId val="323936496"/>
        <c:scaling>
          <c:orientation val="minMax"/>
        </c:scaling>
        <c:delete val="0"/>
        <c:axPos val="b"/>
        <c:numFmt formatCode="General" sourceLinked="1"/>
        <c:majorTickMark val="none"/>
        <c:minorTickMark val="none"/>
        <c:tickLblPos val="nextTo"/>
        <c:spPr>
          <a:noFill/>
          <a:ln w="3175" cap="flat" cmpd="sng" algn="ctr">
            <a:solidFill>
              <a:schemeClr val="bg1">
                <a:lumMod val="75000"/>
              </a:schemeClr>
            </a:solidFill>
            <a:round/>
          </a:ln>
          <a:effectLst/>
        </c:spPr>
        <c:txPr>
          <a:bodyPr rot="-60000000" spcFirstLastPara="1" vertOverflow="ellipsis" vert="horz" wrap="square" anchor="ctr" anchorCtr="1"/>
          <a:lstStyle/>
          <a:p>
            <a:pPr algn="ctr">
              <a:lnSpc>
                <a:spcPct val="100000"/>
              </a:lnSpc>
              <a:defRPr lang="en-US" altLang="ko-KR" sz="100" b="0" i="0" u="none" strike="noStrike" kern="1200" spc="0" baseline="0">
                <a:ln>
                  <a:solidFill>
                    <a:schemeClr val="bg1">
                      <a:lumMod val="75000"/>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crossAx val="163741328"/>
        <c:crosses val="autoZero"/>
        <c:auto val="1"/>
        <c:lblAlgn val="ctr"/>
        <c:lblOffset val="100"/>
        <c:noMultiLvlLbl val="0"/>
      </c:catAx>
      <c:valAx>
        <c:axId val="163741328"/>
        <c:scaling>
          <c:orientation val="minMax"/>
        </c:scaling>
        <c:delete val="0"/>
        <c:axPos val="l"/>
        <c:numFmt formatCode="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defRPr lang="en-US" altLang="ko-KR" sz="600" b="0" i="0" u="none" strike="noStrike" kern="120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323936496"/>
        <c:crosses val="autoZero"/>
        <c:crossBetween val="between"/>
      </c:valAx>
      <c:valAx>
        <c:axId val="598069152"/>
        <c:scaling>
          <c:orientation val="minMax"/>
        </c:scaling>
        <c:delete val="0"/>
        <c:axPos val="r"/>
        <c:numFmt formatCode="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defRPr lang="en-US" altLang="ko-KR" sz="600" b="0" i="0" u="none" strike="noStrike" kern="120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598061248"/>
        <c:crosses val="max"/>
        <c:crossBetween val="between"/>
      </c:valAx>
      <c:catAx>
        <c:axId val="598061248"/>
        <c:scaling>
          <c:orientation val="minMax"/>
        </c:scaling>
        <c:delete val="1"/>
        <c:axPos val="b"/>
        <c:numFmt formatCode="General" sourceLinked="1"/>
        <c:majorTickMark val="out"/>
        <c:minorTickMark val="none"/>
        <c:tickLblPos val="nextTo"/>
        <c:crossAx val="598069152"/>
        <c:crosses val="autoZero"/>
        <c:auto val="1"/>
        <c:lblAlgn val="ctr"/>
        <c:lblOffset val="100"/>
        <c:noMultiLvlLbl val="0"/>
      </c:catAx>
      <c:spPr>
        <a:noFill/>
        <a:ln>
          <a:noFill/>
        </a:ln>
        <a:effectLst/>
      </c:spPr>
    </c:plotArea>
    <c:legend>
      <c:legendPos val="r"/>
      <c:layout>
        <c:manualLayout>
          <c:xMode val="edge"/>
          <c:yMode val="edge"/>
          <c:x val="0.11896508393202243"/>
          <c:y val="6.1796148254776126E-2"/>
          <c:w val="0.7149349819309998"/>
          <c:h val="0.13196925686965014"/>
        </c:manualLayout>
      </c:layout>
      <c:overlay val="0"/>
      <c:spPr>
        <a:noFill/>
        <a:ln>
          <a:noFill/>
        </a:ln>
        <a:effectLst/>
      </c:spPr>
      <c:txPr>
        <a:bodyPr rot="0" spcFirstLastPara="1" vertOverflow="ellipsis" vert="horz" wrap="square" anchor="ctr" anchorCtr="1"/>
        <a:lstStyle/>
        <a:p>
          <a:pPr algn="ctr">
            <a:defRPr lang="en-US" altLang="ko-KR" sz="600" b="0" i="0" u="none" strike="noStrike" kern="1200" spc="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marL="0" indent="0" algn="r" latinLnBrk="1">
        <a:lnSpc>
          <a:spcPct val="110000"/>
        </a:lnSpc>
        <a:buFontTx/>
        <a:buNone/>
        <a:defRPr lang="en-US" altLang="ko-KR" sz="60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27346119744271"/>
          <c:y val="0.29096257331960662"/>
          <c:w val="0.72945307760511457"/>
          <c:h val="0.55349243131000025"/>
        </c:manualLayout>
      </c:layout>
      <c:barChart>
        <c:barDir val="col"/>
        <c:grouping val="stacked"/>
        <c:varyColors val="0"/>
        <c:ser>
          <c:idx val="0"/>
          <c:order val="0"/>
          <c:tx>
            <c:strRef>
              <c:f>Sheet1!$B$1</c:f>
              <c:strCache>
                <c:ptCount val="1"/>
                <c:pt idx="0">
                  <c:v>부동산PF 채무보증 잔액(좌)</c:v>
                </c:pt>
              </c:strCache>
            </c:strRef>
          </c:tx>
          <c:spPr>
            <a:solidFill>
              <a:schemeClr val="bg1">
                <a:lumMod val="65000"/>
              </a:schemeClr>
            </a:solidFill>
            <a:ln>
              <a:noFill/>
            </a:ln>
            <a:effectLst/>
          </c:spPr>
          <c:invertIfNegative val="0"/>
          <c:cat>
            <c:strRef>
              <c:f>Sheet1!$A$2:$A$6</c:f>
              <c:strCache>
                <c:ptCount val="5"/>
                <c:pt idx="0">
                  <c:v>'20</c:v>
                </c:pt>
                <c:pt idx="1">
                  <c:v>'21</c:v>
                </c:pt>
                <c:pt idx="2">
                  <c:v>'22</c:v>
                </c:pt>
                <c:pt idx="3">
                  <c:v>'23.3</c:v>
                </c:pt>
                <c:pt idx="4">
                  <c:v>'23.6</c:v>
                </c:pt>
              </c:strCache>
            </c:strRef>
          </c:cat>
          <c:val>
            <c:numRef>
              <c:f>Sheet1!$B$2:$B$6</c:f>
              <c:numCache>
                <c:formatCode>General</c:formatCode>
                <c:ptCount val="5"/>
                <c:pt idx="0">
                  <c:v>19.3</c:v>
                </c:pt>
                <c:pt idx="1">
                  <c:v>24.4</c:v>
                </c:pt>
                <c:pt idx="2">
                  <c:v>22.5</c:v>
                </c:pt>
                <c:pt idx="3">
                  <c:v>21.9</c:v>
                </c:pt>
                <c:pt idx="4">
                  <c:v>22.9</c:v>
                </c:pt>
              </c:numCache>
            </c:numRef>
          </c:val>
          <c:extLst>
            <c:ext xmlns:c16="http://schemas.microsoft.com/office/drawing/2014/chart" uri="{C3380CC4-5D6E-409C-BE32-E72D297353CC}">
              <c16:uniqueId val="{00000000-1D25-48FD-9B31-1C53EE51793E}"/>
            </c:ext>
          </c:extLst>
        </c:ser>
        <c:ser>
          <c:idx val="1"/>
          <c:order val="1"/>
          <c:tx>
            <c:strRef>
              <c:f>Sheet1!$C$1</c:f>
              <c:strCache>
                <c:ptCount val="1"/>
                <c:pt idx="0">
                  <c:v>부동산PF 대출 잔액(좌)</c:v>
                </c:pt>
              </c:strCache>
            </c:strRef>
          </c:tx>
          <c:spPr>
            <a:solidFill>
              <a:schemeClr val="bg1">
                <a:lumMod val="85000"/>
              </a:schemeClr>
            </a:solidFill>
            <a:ln>
              <a:noFill/>
            </a:ln>
            <a:effectLst/>
          </c:spPr>
          <c:invertIfNegative val="0"/>
          <c:cat>
            <c:strRef>
              <c:f>Sheet1!$A$2:$A$6</c:f>
              <c:strCache>
                <c:ptCount val="5"/>
                <c:pt idx="0">
                  <c:v>'20</c:v>
                </c:pt>
                <c:pt idx="1">
                  <c:v>'21</c:v>
                </c:pt>
                <c:pt idx="2">
                  <c:v>'22</c:v>
                </c:pt>
                <c:pt idx="3">
                  <c:v>'23.3</c:v>
                </c:pt>
                <c:pt idx="4">
                  <c:v>'23.6</c:v>
                </c:pt>
              </c:strCache>
            </c:strRef>
          </c:cat>
          <c:val>
            <c:numRef>
              <c:f>Sheet1!$C$2:$C$6</c:f>
              <c:numCache>
                <c:formatCode>General</c:formatCode>
                <c:ptCount val="5"/>
                <c:pt idx="0">
                  <c:v>5.2</c:v>
                </c:pt>
                <c:pt idx="1">
                  <c:v>4.5999999999999996</c:v>
                </c:pt>
                <c:pt idx="2">
                  <c:v>4.5</c:v>
                </c:pt>
                <c:pt idx="3">
                  <c:v>5.3</c:v>
                </c:pt>
                <c:pt idx="4">
                  <c:v>5.5</c:v>
                </c:pt>
              </c:numCache>
            </c:numRef>
          </c:val>
          <c:extLst>
            <c:ext xmlns:c16="http://schemas.microsoft.com/office/drawing/2014/chart" uri="{C3380CC4-5D6E-409C-BE32-E72D297353CC}">
              <c16:uniqueId val="{00000001-1D25-48FD-9B31-1C53EE51793E}"/>
            </c:ext>
          </c:extLst>
        </c:ser>
        <c:dLbls>
          <c:showLegendKey val="0"/>
          <c:showVal val="0"/>
          <c:showCatName val="0"/>
          <c:showSerName val="0"/>
          <c:showPercent val="0"/>
          <c:showBubbleSize val="0"/>
        </c:dLbls>
        <c:gapWidth val="150"/>
        <c:overlap val="100"/>
        <c:axId val="136016144"/>
        <c:axId val="824685327"/>
      </c:barChart>
      <c:lineChart>
        <c:grouping val="standard"/>
        <c:varyColors val="0"/>
        <c:ser>
          <c:idx val="2"/>
          <c:order val="2"/>
          <c:tx>
            <c:strRef>
              <c:f>Sheet1!$D$1</c:f>
              <c:strCache>
                <c:ptCount val="1"/>
                <c:pt idx="0">
                  <c:v>부동산PF 연체율(우)</c:v>
                </c:pt>
              </c:strCache>
            </c:strRef>
          </c:tx>
          <c:spPr>
            <a:ln w="12700" cap="rnd">
              <a:solidFill>
                <a:srgbClr val="00B0F0"/>
              </a:solidFill>
              <a:round/>
            </a:ln>
            <a:effectLst/>
          </c:spPr>
          <c:marker>
            <c:symbol val="none"/>
          </c:marker>
          <c:cat>
            <c:strRef>
              <c:f>Sheet1!$A$2:$A$6</c:f>
              <c:strCache>
                <c:ptCount val="5"/>
                <c:pt idx="0">
                  <c:v>'20</c:v>
                </c:pt>
                <c:pt idx="1">
                  <c:v>'21</c:v>
                </c:pt>
                <c:pt idx="2">
                  <c:v>'22</c:v>
                </c:pt>
                <c:pt idx="3">
                  <c:v>'23.3</c:v>
                </c:pt>
                <c:pt idx="4">
                  <c:v>'23.6</c:v>
                </c:pt>
              </c:strCache>
            </c:strRef>
          </c:cat>
          <c:val>
            <c:numRef>
              <c:f>Sheet1!$D$2:$D$6</c:f>
              <c:numCache>
                <c:formatCode>General</c:formatCode>
                <c:ptCount val="5"/>
                <c:pt idx="0">
                  <c:v>3.37</c:v>
                </c:pt>
                <c:pt idx="1">
                  <c:v>3.71</c:v>
                </c:pt>
                <c:pt idx="2">
                  <c:v>10.38</c:v>
                </c:pt>
                <c:pt idx="3">
                  <c:v>15.88</c:v>
                </c:pt>
                <c:pt idx="4">
                  <c:v>17.28</c:v>
                </c:pt>
              </c:numCache>
            </c:numRef>
          </c:val>
          <c:smooth val="0"/>
          <c:extLst>
            <c:ext xmlns:c16="http://schemas.microsoft.com/office/drawing/2014/chart" uri="{C3380CC4-5D6E-409C-BE32-E72D297353CC}">
              <c16:uniqueId val="{00000003-1D25-48FD-9B31-1C53EE51793E}"/>
            </c:ext>
          </c:extLst>
        </c:ser>
        <c:dLbls>
          <c:showLegendKey val="0"/>
          <c:showVal val="0"/>
          <c:showCatName val="0"/>
          <c:showSerName val="0"/>
          <c:showPercent val="0"/>
          <c:showBubbleSize val="0"/>
        </c:dLbls>
        <c:marker val="1"/>
        <c:smooth val="0"/>
        <c:axId val="77404672"/>
        <c:axId val="520609759"/>
      </c:lineChart>
      <c:catAx>
        <c:axId val="136016144"/>
        <c:scaling>
          <c:orientation val="minMax"/>
        </c:scaling>
        <c:delete val="0"/>
        <c:axPos val="b"/>
        <c:numFmt formatCode="General" sourceLinked="1"/>
        <c:majorTickMark val="none"/>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lgn="ctr">
              <a:defRPr lang="en-US" altLang="ko-KR" sz="600" b="0" i="0" u="none" strike="noStrike" kern="120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824685327"/>
        <c:crosses val="autoZero"/>
        <c:auto val="1"/>
        <c:lblAlgn val="ctr"/>
        <c:lblOffset val="100"/>
        <c:noMultiLvlLbl val="0"/>
      </c:catAx>
      <c:valAx>
        <c:axId val="824685327"/>
        <c:scaling>
          <c:orientation val="minMax"/>
        </c:scaling>
        <c:delete val="0"/>
        <c:axPos val="l"/>
        <c:numFmt formatCode="General" sourceLinked="1"/>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lang="en-US" altLang="ko-KR" sz="600" b="0" i="0" u="none" strike="noStrike" kern="120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136016144"/>
        <c:crosses val="autoZero"/>
        <c:crossBetween val="between"/>
      </c:valAx>
      <c:valAx>
        <c:axId val="520609759"/>
        <c:scaling>
          <c:orientation val="minMax"/>
        </c:scaling>
        <c:delete val="0"/>
        <c:axPos val="r"/>
        <c:numFmt formatCode="General" sourceLinked="1"/>
        <c:majorTickMark val="none"/>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lgn="ctr">
              <a:defRPr lang="en-US" altLang="ko-KR" sz="600" b="0" i="0" u="none" strike="noStrike" kern="120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77404672"/>
        <c:crosses val="max"/>
        <c:crossBetween val="between"/>
      </c:valAx>
      <c:catAx>
        <c:axId val="77404672"/>
        <c:scaling>
          <c:orientation val="minMax"/>
        </c:scaling>
        <c:delete val="1"/>
        <c:axPos val="b"/>
        <c:numFmt formatCode="General" sourceLinked="1"/>
        <c:majorTickMark val="out"/>
        <c:minorTickMark val="none"/>
        <c:tickLblPos val="nextTo"/>
        <c:crossAx val="520609759"/>
        <c:crosses val="autoZero"/>
        <c:auto val="1"/>
        <c:lblAlgn val="ctr"/>
        <c:lblOffset val="100"/>
        <c:noMultiLvlLbl val="0"/>
      </c:catAx>
      <c:spPr>
        <a:noFill/>
        <a:ln>
          <a:noFill/>
        </a:ln>
        <a:effectLst/>
      </c:spPr>
    </c:plotArea>
    <c:legend>
      <c:legendPos val="t"/>
      <c:layout>
        <c:manualLayout>
          <c:xMode val="edge"/>
          <c:yMode val="edge"/>
          <c:x val="0.12192300540480568"/>
          <c:y val="9.7771139947104208E-2"/>
          <c:w val="0.74133708992486813"/>
          <c:h val="0.2109680042719759"/>
        </c:manualLayout>
      </c:layout>
      <c:overlay val="0"/>
      <c:spPr>
        <a:noFill/>
        <a:ln>
          <a:noFill/>
        </a:ln>
        <a:effectLst/>
      </c:spPr>
      <c:txPr>
        <a:bodyPr rot="0" spcFirstLastPara="1" vertOverflow="ellipsis" vert="horz" wrap="square" anchor="ctr" anchorCtr="1"/>
        <a:lstStyle/>
        <a:p>
          <a:pPr algn="ctr">
            <a:defRPr lang="en-US" altLang="ko-KR" sz="600" b="0" i="0" u="none" strike="noStrike" kern="1200" spc="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253291307249502"/>
          <c:y val="0.23609959678273582"/>
          <c:w val="0.85746786280087661"/>
          <c:h val="0.62340143067982012"/>
        </c:manualLayout>
      </c:layout>
      <c:barChart>
        <c:barDir val="col"/>
        <c:grouping val="clustered"/>
        <c:varyColors val="0"/>
        <c:ser>
          <c:idx val="0"/>
          <c:order val="0"/>
          <c:tx>
            <c:strRef>
              <c:f>Sheet1!$B$1</c:f>
              <c:strCache>
                <c:ptCount val="1"/>
                <c:pt idx="0">
                  <c:v>카드구매 관련 수익(좌)</c:v>
                </c:pt>
              </c:strCache>
            </c:strRef>
          </c:tx>
          <c:spPr>
            <a:solidFill>
              <a:schemeClr val="bg1">
                <a:lumMod val="85000"/>
              </a:schemeClr>
            </a:solidFill>
          </c:spPr>
          <c:invertIfNegative val="0"/>
          <c:cat>
            <c:strRef>
              <c:f>Sheet1!$A$9:$A$17</c:f>
              <c:strCache>
                <c:ptCount val="9"/>
                <c:pt idx="0">
                  <c:v>'19.1H</c:v>
                </c:pt>
                <c:pt idx="2">
                  <c:v>'20.1H</c:v>
                </c:pt>
                <c:pt idx="4">
                  <c:v>'21.1H</c:v>
                </c:pt>
                <c:pt idx="6">
                  <c:v>'22.1H</c:v>
                </c:pt>
                <c:pt idx="8">
                  <c:v>'23.1H</c:v>
                </c:pt>
              </c:strCache>
            </c:strRef>
          </c:cat>
          <c:val>
            <c:numRef>
              <c:f>Sheet1!$B$9:$B$17</c:f>
              <c:numCache>
                <c:formatCode>0.0</c:formatCode>
                <c:ptCount val="9"/>
                <c:pt idx="0">
                  <c:v>4.5880369999999999</c:v>
                </c:pt>
                <c:pt idx="1">
                  <c:v>4.5670019999999996</c:v>
                </c:pt>
                <c:pt idx="2">
                  <c:v>4.4295249999999999</c:v>
                </c:pt>
                <c:pt idx="3">
                  <c:v>4.5891729999999997</c:v>
                </c:pt>
                <c:pt idx="4">
                  <c:v>5.2301900000000003</c:v>
                </c:pt>
                <c:pt idx="5">
                  <c:v>4.4974379999999998</c:v>
                </c:pt>
                <c:pt idx="6">
                  <c:v>4.9581929999999996</c:v>
                </c:pt>
                <c:pt idx="7" formatCode="#,##0.0">
                  <c:v>4.9281009999999998</c:v>
                </c:pt>
                <c:pt idx="8" formatCode="#,##0.0">
                  <c:v>5.4536369999999996</c:v>
                </c:pt>
              </c:numCache>
            </c:numRef>
          </c:val>
          <c:extLst>
            <c:ext xmlns:c16="http://schemas.microsoft.com/office/drawing/2014/chart" uri="{C3380CC4-5D6E-409C-BE32-E72D297353CC}">
              <c16:uniqueId val="{00000000-0A54-41DA-A85D-8036C0525902}"/>
            </c:ext>
          </c:extLst>
        </c:ser>
        <c:ser>
          <c:idx val="1"/>
          <c:order val="1"/>
          <c:tx>
            <c:strRef>
              <c:f>Sheet1!$C$1</c:f>
              <c:strCache>
                <c:ptCount val="1"/>
                <c:pt idx="0">
                  <c:v>카드대출 관련 수익(좌)</c:v>
                </c:pt>
              </c:strCache>
            </c:strRef>
          </c:tx>
          <c:spPr>
            <a:solidFill>
              <a:schemeClr val="bg1">
                <a:lumMod val="65000"/>
              </a:schemeClr>
            </a:solidFill>
          </c:spPr>
          <c:invertIfNegative val="0"/>
          <c:cat>
            <c:strRef>
              <c:f>Sheet1!$A$9:$A$17</c:f>
              <c:strCache>
                <c:ptCount val="9"/>
                <c:pt idx="0">
                  <c:v>'19.1H</c:v>
                </c:pt>
                <c:pt idx="2">
                  <c:v>'20.1H</c:v>
                </c:pt>
                <c:pt idx="4">
                  <c:v>'21.1H</c:v>
                </c:pt>
                <c:pt idx="6">
                  <c:v>'22.1H</c:v>
                </c:pt>
                <c:pt idx="8">
                  <c:v>'23.1H</c:v>
                </c:pt>
              </c:strCache>
            </c:strRef>
          </c:cat>
          <c:val>
            <c:numRef>
              <c:f>Sheet1!$C$9:$C$17</c:f>
              <c:numCache>
                <c:formatCode>0.0</c:formatCode>
                <c:ptCount val="9"/>
                <c:pt idx="0">
                  <c:v>2.4580630000000001</c:v>
                </c:pt>
                <c:pt idx="1">
                  <c:v>2.5642659999999999</c:v>
                </c:pt>
                <c:pt idx="2">
                  <c:v>2.556206</c:v>
                </c:pt>
                <c:pt idx="3">
                  <c:v>2.5636999999999999</c:v>
                </c:pt>
                <c:pt idx="4">
                  <c:v>2.641483</c:v>
                </c:pt>
                <c:pt idx="5">
                  <c:v>2.6849310000000002</c:v>
                </c:pt>
                <c:pt idx="6">
                  <c:v>2.6493470000000001</c:v>
                </c:pt>
                <c:pt idx="7" formatCode="#,##0.0">
                  <c:v>2.7266330000000001</c:v>
                </c:pt>
                <c:pt idx="8" formatCode="#,##0.0">
                  <c:v>2.6884420000000002</c:v>
                </c:pt>
              </c:numCache>
            </c:numRef>
          </c:val>
          <c:extLst>
            <c:ext xmlns:c16="http://schemas.microsoft.com/office/drawing/2014/chart" uri="{C3380CC4-5D6E-409C-BE32-E72D297353CC}">
              <c16:uniqueId val="{00000001-0A54-41DA-A85D-8036C0525902}"/>
            </c:ext>
          </c:extLst>
        </c:ser>
        <c:dLbls>
          <c:showLegendKey val="0"/>
          <c:showVal val="0"/>
          <c:showCatName val="0"/>
          <c:showSerName val="0"/>
          <c:showPercent val="0"/>
          <c:showBubbleSize val="0"/>
        </c:dLbls>
        <c:gapWidth val="100"/>
        <c:axId val="630245544"/>
        <c:axId val="630249856"/>
        <c:extLst>
          <c:ext xmlns:c15="http://schemas.microsoft.com/office/drawing/2012/chart" uri="{02D57815-91ED-43cb-92C2-25804820EDAC}">
            <c15:filteredBarSeries>
              <c15:ser>
                <c:idx val="2"/>
                <c:order val="2"/>
                <c:tx>
                  <c:strRef>
                    <c:extLst>
                      <c:ext uri="{02D57815-91ED-43cb-92C2-25804820EDAC}">
                        <c15:formulaRef>
                          <c15:sqref>Sheet1!$D$1</c15:sqref>
                        </c15:formulaRef>
                      </c:ext>
                    </c:extLst>
                    <c:strCache>
                      <c:ptCount val="1"/>
                      <c:pt idx="0">
                        <c:v>카드 비용 </c:v>
                      </c:pt>
                    </c:strCache>
                  </c:strRef>
                </c:tx>
                <c:invertIfNegative val="0"/>
                <c:cat>
                  <c:strRef>
                    <c:extLst>
                      <c:ext uri="{02D57815-91ED-43cb-92C2-25804820EDAC}">
                        <c15:formulaRef>
                          <c15:sqref>Sheet1!$A$9:$A$17</c15:sqref>
                        </c15:formulaRef>
                      </c:ext>
                    </c:extLst>
                    <c:strCache>
                      <c:ptCount val="9"/>
                      <c:pt idx="0">
                        <c:v>'19.1H</c:v>
                      </c:pt>
                      <c:pt idx="2">
                        <c:v>'20.1H</c:v>
                      </c:pt>
                      <c:pt idx="4">
                        <c:v>'21.1H</c:v>
                      </c:pt>
                      <c:pt idx="6">
                        <c:v>'22.1H</c:v>
                      </c:pt>
                      <c:pt idx="8">
                        <c:v>'23.1H</c:v>
                      </c:pt>
                    </c:strCache>
                  </c:strRef>
                </c:cat>
                <c:val>
                  <c:numRef>
                    <c:extLst>
                      <c:ext uri="{02D57815-91ED-43cb-92C2-25804820EDAC}">
                        <c15:formulaRef>
                          <c15:sqref>Sheet1!$D$9:$D$17</c15:sqref>
                        </c15:formulaRef>
                      </c:ext>
                    </c:extLst>
                    <c:numCache>
                      <c:formatCode>0.0</c:formatCode>
                      <c:ptCount val="9"/>
                      <c:pt idx="0">
                        <c:v>4.1312100000000003</c:v>
                      </c:pt>
                      <c:pt idx="1">
                        <c:v>4.2192290000000003</c:v>
                      </c:pt>
                      <c:pt idx="2">
                        <c:v>3.856176</c:v>
                      </c:pt>
                      <c:pt idx="3">
                        <c:v>3.8657460000000001</c:v>
                      </c:pt>
                      <c:pt idx="4">
                        <c:v>3.881024</c:v>
                      </c:pt>
                      <c:pt idx="5">
                        <c:v>4.0768339999999998</c:v>
                      </c:pt>
                      <c:pt idx="6">
                        <c:v>3.953576</c:v>
                      </c:pt>
                      <c:pt idx="7">
                        <c:v>4.3</c:v>
                      </c:pt>
                      <c:pt idx="8">
                        <c:v>4.3</c:v>
                      </c:pt>
                    </c:numCache>
                  </c:numRef>
                </c:val>
                <c:extLst>
                  <c:ext xmlns:c16="http://schemas.microsoft.com/office/drawing/2014/chart" uri="{C3380CC4-5D6E-409C-BE32-E72D297353CC}">
                    <c16:uniqueId val="{00000003-0A54-41DA-A85D-8036C0525902}"/>
                  </c:ext>
                </c:extLst>
              </c15:ser>
            </c15:filteredBarSeries>
          </c:ext>
        </c:extLst>
      </c:barChart>
      <c:lineChart>
        <c:grouping val="standard"/>
        <c:varyColors val="0"/>
        <c:ser>
          <c:idx val="3"/>
          <c:order val="3"/>
          <c:tx>
            <c:strRef>
              <c:f>Sheet1!$E$1</c:f>
              <c:strCache>
                <c:ptCount val="1"/>
                <c:pt idx="0">
                  <c:v>ROE(우)</c:v>
                </c:pt>
              </c:strCache>
            </c:strRef>
          </c:tx>
          <c:spPr>
            <a:ln w="12700">
              <a:solidFill>
                <a:srgbClr val="00B0F0"/>
              </a:solidFill>
            </a:ln>
          </c:spPr>
          <c:marker>
            <c:symbol val="none"/>
          </c:marker>
          <c:cat>
            <c:strRef>
              <c:f>Sheet1!$A$9:$A$17</c:f>
              <c:strCache>
                <c:ptCount val="9"/>
                <c:pt idx="0">
                  <c:v>'19.1H</c:v>
                </c:pt>
                <c:pt idx="2">
                  <c:v>'20.1H</c:v>
                </c:pt>
                <c:pt idx="4">
                  <c:v>'21.1H</c:v>
                </c:pt>
                <c:pt idx="6">
                  <c:v>'22.1H</c:v>
                </c:pt>
                <c:pt idx="8">
                  <c:v>'23.1H</c:v>
                </c:pt>
              </c:strCache>
            </c:strRef>
          </c:cat>
          <c:val>
            <c:numRef>
              <c:f>Sheet1!$E$9:$E$17</c:f>
              <c:numCache>
                <c:formatCode>0.0</c:formatCode>
                <c:ptCount val="9"/>
                <c:pt idx="0">
                  <c:v>2.90779271276873</c:v>
                </c:pt>
                <c:pt idx="1">
                  <c:v>1.9246319630384159</c:v>
                </c:pt>
                <c:pt idx="2">
                  <c:v>3.8383041031841403</c:v>
                </c:pt>
                <c:pt idx="3">
                  <c:v>2.7813926586084885</c:v>
                </c:pt>
                <c:pt idx="4">
                  <c:v>3.8284918056311907</c:v>
                </c:pt>
                <c:pt idx="5">
                  <c:v>3.4666221371082266</c:v>
                </c:pt>
                <c:pt idx="6">
                  <c:v>4.4023399656204329</c:v>
                </c:pt>
                <c:pt idx="7">
                  <c:v>1.4478305133453968</c:v>
                </c:pt>
                <c:pt idx="8">
                  <c:v>6.1579640118708552</c:v>
                </c:pt>
              </c:numCache>
            </c:numRef>
          </c:val>
          <c:smooth val="0"/>
          <c:extLst>
            <c:ext xmlns:c16="http://schemas.microsoft.com/office/drawing/2014/chart" uri="{C3380CC4-5D6E-409C-BE32-E72D297353CC}">
              <c16:uniqueId val="{00000002-0A54-41DA-A85D-8036C0525902}"/>
            </c:ext>
          </c:extLst>
        </c:ser>
        <c:dLbls>
          <c:showLegendKey val="0"/>
          <c:showVal val="0"/>
          <c:showCatName val="0"/>
          <c:showSerName val="0"/>
          <c:showPercent val="0"/>
          <c:showBubbleSize val="0"/>
        </c:dLbls>
        <c:marker val="1"/>
        <c:smooth val="0"/>
        <c:axId val="782399456"/>
        <c:axId val="782395296"/>
      </c:lineChart>
      <c:catAx>
        <c:axId val="630245544"/>
        <c:scaling>
          <c:orientation val="minMax"/>
        </c:scaling>
        <c:delete val="0"/>
        <c:axPos val="b"/>
        <c:numFmt formatCode="General" sourceLinked="1"/>
        <c:majorTickMark val="none"/>
        <c:minorTickMark val="none"/>
        <c:tickLblPos val="nextTo"/>
        <c:spPr>
          <a:noFill/>
          <a:ln w="3175" cap="flat" cmpd="sng" algn="ctr">
            <a:solidFill>
              <a:schemeClr val="bg1">
                <a:lumMod val="75000"/>
              </a:schemeClr>
            </a:solidFill>
            <a:round/>
          </a:ln>
          <a:effectLst/>
        </c:spPr>
        <c:txPr>
          <a:bodyPr rot="-60000000" vert="horz"/>
          <a:lstStyle/>
          <a:p>
            <a:pPr>
              <a:defRPr sz="600"/>
            </a:pPr>
            <a:endParaRPr lang="ko-KR"/>
          </a:p>
        </c:txPr>
        <c:crossAx val="630249856"/>
        <c:crosses val="autoZero"/>
        <c:auto val="1"/>
        <c:lblAlgn val="ctr"/>
        <c:lblOffset val="100"/>
        <c:noMultiLvlLbl val="0"/>
      </c:catAx>
      <c:valAx>
        <c:axId val="630249856"/>
        <c:scaling>
          <c:orientation val="minMax"/>
          <c:max val="6"/>
        </c:scaling>
        <c:delete val="0"/>
        <c:axPos val="l"/>
        <c:numFmt formatCode="#,##0_);[Red]\(#,##0\)" sourceLinked="0"/>
        <c:majorTickMark val="none"/>
        <c:minorTickMark val="none"/>
        <c:tickLblPos val="nextTo"/>
        <c:spPr>
          <a:noFill/>
          <a:ln w="3175">
            <a:solidFill>
              <a:srgbClr val="BFBFBF"/>
            </a:solidFill>
          </a:ln>
          <a:effectLst/>
        </c:spPr>
        <c:txPr>
          <a:bodyPr rot="-60000000" vert="horz"/>
          <a:lstStyle/>
          <a:p>
            <a:pPr>
              <a:defRPr/>
            </a:pPr>
            <a:endParaRPr lang="ko-KR"/>
          </a:p>
        </c:txPr>
        <c:crossAx val="630245544"/>
        <c:crosses val="autoZero"/>
        <c:crossBetween val="between"/>
        <c:majorUnit val="2"/>
      </c:valAx>
      <c:valAx>
        <c:axId val="782395296"/>
        <c:scaling>
          <c:orientation val="minMax"/>
        </c:scaling>
        <c:delete val="0"/>
        <c:axPos val="r"/>
        <c:numFmt formatCode="0_ " sourceLinked="0"/>
        <c:majorTickMark val="none"/>
        <c:minorTickMark val="none"/>
        <c:tickLblPos val="nextTo"/>
        <c:spPr>
          <a:ln w="3175">
            <a:solidFill>
              <a:schemeClr val="bg1">
                <a:lumMod val="75000"/>
              </a:schemeClr>
            </a:solidFill>
          </a:ln>
        </c:spPr>
        <c:crossAx val="782399456"/>
        <c:crosses val="max"/>
        <c:crossBetween val="between"/>
        <c:majorUnit val="5"/>
      </c:valAx>
      <c:catAx>
        <c:axId val="782399456"/>
        <c:scaling>
          <c:orientation val="minMax"/>
        </c:scaling>
        <c:delete val="1"/>
        <c:axPos val="b"/>
        <c:numFmt formatCode="General" sourceLinked="1"/>
        <c:majorTickMark val="out"/>
        <c:minorTickMark val="none"/>
        <c:tickLblPos val="nextTo"/>
        <c:crossAx val="782395296"/>
        <c:crosses val="autoZero"/>
        <c:auto val="1"/>
        <c:lblAlgn val="ctr"/>
        <c:lblOffset val="100"/>
        <c:noMultiLvlLbl val="0"/>
      </c:catAx>
      <c:spPr>
        <a:noFill/>
        <a:ln>
          <a:noFill/>
        </a:ln>
        <a:effectLst/>
      </c:spPr>
    </c:plotArea>
    <c:legend>
      <c:legendPos val="t"/>
      <c:layout>
        <c:manualLayout>
          <c:xMode val="edge"/>
          <c:yMode val="edge"/>
          <c:x val="9.4393719806763282E-2"/>
          <c:y val="7.3848503865814735E-2"/>
          <c:w val="0.79527576204682338"/>
          <c:h val="0.2092629329649332"/>
        </c:manualLayout>
      </c:layout>
      <c:overlay val="0"/>
      <c:txPr>
        <a:bodyPr/>
        <a:lstStyle/>
        <a:p>
          <a:pPr>
            <a:defRPr lang="en-US" altLang="ko-KR" sz="600" b="0" i="0" u="none" strike="noStrike" kern="1200" baseline="0">
              <a:ln>
                <a:solidFill>
                  <a:schemeClr val="bg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w="12700">
      <a:noFill/>
    </a:ln>
    <a:effectLst/>
  </c:spPr>
  <c:txPr>
    <a:bodyPr/>
    <a:lstStyle/>
    <a:p>
      <a:pPr>
        <a:defRPr sz="600">
          <a:ln>
            <a:solidFill>
              <a:schemeClr val="bg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pPr>
      <a:endParaRPr lang="ko-KR"/>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52816088383229"/>
          <c:y val="0.23587272362205022"/>
          <c:w val="0.74893144208037821"/>
          <c:h val="0.63586817749591806"/>
        </c:manualLayout>
      </c:layout>
      <c:barChart>
        <c:barDir val="col"/>
        <c:grouping val="clustered"/>
        <c:varyColors val="0"/>
        <c:ser>
          <c:idx val="2"/>
          <c:order val="0"/>
          <c:tx>
            <c:strRef>
              <c:f>Sheet1!$D$1</c:f>
              <c:strCache>
                <c:ptCount val="1"/>
                <c:pt idx="0">
                  <c:v>차입금(우)</c:v>
                </c:pt>
              </c:strCache>
            </c:strRef>
          </c:tx>
          <c:spPr>
            <a:solidFill>
              <a:schemeClr val="bg1">
                <a:lumMod val="65000"/>
              </a:schemeClr>
            </a:solidFill>
            <a:ln>
              <a:noFill/>
            </a:ln>
            <a:effectLst/>
          </c:spPr>
          <c:invertIfNegative val="0"/>
          <c:cat>
            <c:strRef>
              <c:f>Sheet1!$A$2:$A$1220</c:f>
              <c:strCache>
                <c:ptCount val="746"/>
                <c:pt idx="0">
                  <c:v>'19.1</c:v>
                </c:pt>
                <c:pt idx="247">
                  <c:v>'20.1</c:v>
                </c:pt>
                <c:pt idx="496">
                  <c:v>21.1</c:v>
                </c:pt>
                <c:pt idx="745">
                  <c:v>'22.1</c:v>
                </c:pt>
              </c:strCache>
            </c:strRef>
          </c:cat>
          <c:val>
            <c:numRef>
              <c:f>Sheet1!$D$2:$D$1220</c:f>
              <c:numCache>
                <c:formatCode>General</c:formatCode>
                <c:ptCount val="1219"/>
                <c:pt idx="58" formatCode="0.0">
                  <c:v>19.457884</c:v>
                </c:pt>
                <c:pt idx="120" formatCode="0.0">
                  <c:v>19.883338999999999</c:v>
                </c:pt>
                <c:pt idx="183" formatCode="0.0">
                  <c:v>18.828303999999999</c:v>
                </c:pt>
                <c:pt idx="246" formatCode="0.0">
                  <c:v>19.927076</c:v>
                </c:pt>
                <c:pt idx="308" formatCode="0.0">
                  <c:v>21.134951999999998</c:v>
                </c:pt>
                <c:pt idx="369" formatCode="0.0">
                  <c:v>20.828825999999999</c:v>
                </c:pt>
                <c:pt idx="433" formatCode="0.0">
                  <c:v>19.665509</c:v>
                </c:pt>
                <c:pt idx="495" formatCode="0.0">
                  <c:v>21.443349999999999</c:v>
                </c:pt>
                <c:pt idx="555" formatCode="0.0">
                  <c:v>21.66865</c:v>
                </c:pt>
                <c:pt idx="618" formatCode="0.0">
                  <c:v>24.643891</c:v>
                </c:pt>
                <c:pt idx="680" formatCode="0.0">
                  <c:v>27.427195999999999</c:v>
                </c:pt>
                <c:pt idx="744" formatCode="0.0">
                  <c:v>30.635701000000001</c:v>
                </c:pt>
                <c:pt idx="803" formatCode="0.0">
                  <c:v>32.22401</c:v>
                </c:pt>
                <c:pt idx="865" formatCode="0.0">
                  <c:v>40.484963999999998</c:v>
                </c:pt>
                <c:pt idx="928" formatCode="0.0">
                  <c:v>43.987054000000001</c:v>
                </c:pt>
                <c:pt idx="991" formatCode="0.0">
                  <c:v>43.764746000000002</c:v>
                </c:pt>
                <c:pt idx="1053" formatCode="0.0">
                  <c:v>41.552121</c:v>
                </c:pt>
                <c:pt idx="1114" formatCode="0.0">
                  <c:v>41.404516000000001</c:v>
                </c:pt>
              </c:numCache>
            </c:numRef>
          </c:val>
          <c:extLst>
            <c:ext xmlns:c16="http://schemas.microsoft.com/office/drawing/2014/chart" uri="{C3380CC4-5D6E-409C-BE32-E72D297353CC}">
              <c16:uniqueId val="{00000000-1E62-424A-9FFD-86C8614B0873}"/>
            </c:ext>
          </c:extLst>
        </c:ser>
        <c:dLbls>
          <c:showLegendKey val="0"/>
          <c:showVal val="0"/>
          <c:showCatName val="0"/>
          <c:showSerName val="0"/>
          <c:showPercent val="0"/>
          <c:showBubbleSize val="0"/>
        </c:dLbls>
        <c:gapWidth val="129"/>
        <c:axId val="1244191167"/>
        <c:axId val="1244199487"/>
      </c:barChart>
      <c:lineChart>
        <c:grouping val="standard"/>
        <c:varyColors val="0"/>
        <c:ser>
          <c:idx val="0"/>
          <c:order val="1"/>
          <c:tx>
            <c:strRef>
              <c:f>Sheet1!$B$1</c:f>
              <c:strCache>
                <c:ptCount val="1"/>
                <c:pt idx="0">
                  <c:v>여전채 금리(좌)</c:v>
                </c:pt>
              </c:strCache>
            </c:strRef>
          </c:tx>
          <c:spPr>
            <a:ln w="9525" cap="rnd">
              <a:solidFill>
                <a:srgbClr val="00B0F0"/>
              </a:solidFill>
              <a:round/>
            </a:ln>
            <a:effectLst/>
          </c:spPr>
          <c:marker>
            <c:symbol val="none"/>
          </c:marker>
          <c:cat>
            <c:strRef>
              <c:f>Sheet1!$A$2:$A$1220</c:f>
              <c:strCache>
                <c:ptCount val="746"/>
                <c:pt idx="0">
                  <c:v>'19.1</c:v>
                </c:pt>
                <c:pt idx="247">
                  <c:v>'20.1</c:v>
                </c:pt>
                <c:pt idx="496">
                  <c:v>21.1</c:v>
                </c:pt>
                <c:pt idx="745">
                  <c:v>'22.1</c:v>
                </c:pt>
              </c:strCache>
            </c:strRef>
          </c:cat>
          <c:val>
            <c:numRef>
              <c:f>Sheet1!$B$2:$B$1220</c:f>
              <c:numCache>
                <c:formatCode>General</c:formatCode>
                <c:ptCount val="1219"/>
                <c:pt idx="0">
                  <c:v>2.266</c:v>
                </c:pt>
                <c:pt idx="1">
                  <c:v>2.2610000000000001</c:v>
                </c:pt>
                <c:pt idx="2">
                  <c:v>2.25</c:v>
                </c:pt>
                <c:pt idx="3">
                  <c:v>2.2599999999999998</c:v>
                </c:pt>
                <c:pt idx="4">
                  <c:v>2.258</c:v>
                </c:pt>
                <c:pt idx="5">
                  <c:v>2.25</c:v>
                </c:pt>
                <c:pt idx="6">
                  <c:v>2.2349999999999999</c:v>
                </c:pt>
                <c:pt idx="7">
                  <c:v>2.242</c:v>
                </c:pt>
                <c:pt idx="8">
                  <c:v>2.234</c:v>
                </c:pt>
                <c:pt idx="9">
                  <c:v>2.2290000000000001</c:v>
                </c:pt>
                <c:pt idx="10">
                  <c:v>2.2330000000000001</c:v>
                </c:pt>
                <c:pt idx="11">
                  <c:v>2.2309999999999999</c:v>
                </c:pt>
                <c:pt idx="12">
                  <c:v>2.2450000000000001</c:v>
                </c:pt>
                <c:pt idx="13">
                  <c:v>2.25</c:v>
                </c:pt>
                <c:pt idx="14">
                  <c:v>2.2290000000000001</c:v>
                </c:pt>
                <c:pt idx="15">
                  <c:v>2.2320000000000002</c:v>
                </c:pt>
                <c:pt idx="16">
                  <c:v>2.2429999999999999</c:v>
                </c:pt>
                <c:pt idx="17">
                  <c:v>2.238</c:v>
                </c:pt>
                <c:pt idx="18">
                  <c:v>2.2450000000000001</c:v>
                </c:pt>
                <c:pt idx="19">
                  <c:v>2.246</c:v>
                </c:pt>
                <c:pt idx="20">
                  <c:v>2.2530000000000001</c:v>
                </c:pt>
                <c:pt idx="21">
                  <c:v>2.2320000000000002</c:v>
                </c:pt>
                <c:pt idx="22">
                  <c:v>2.2250000000000001</c:v>
                </c:pt>
                <c:pt idx="23">
                  <c:v>2.2210000000000001</c:v>
                </c:pt>
                <c:pt idx="24">
                  <c:v>2.202</c:v>
                </c:pt>
                <c:pt idx="25">
                  <c:v>2.1920000000000002</c:v>
                </c:pt>
                <c:pt idx="26">
                  <c:v>2.2040000000000002</c:v>
                </c:pt>
                <c:pt idx="27">
                  <c:v>2.21</c:v>
                </c:pt>
                <c:pt idx="28">
                  <c:v>2.198</c:v>
                </c:pt>
                <c:pt idx="29">
                  <c:v>2.1890000000000001</c:v>
                </c:pt>
                <c:pt idx="30">
                  <c:v>2.2080000000000002</c:v>
                </c:pt>
                <c:pt idx="31">
                  <c:v>2.2010000000000001</c:v>
                </c:pt>
                <c:pt idx="32">
                  <c:v>2.206</c:v>
                </c:pt>
                <c:pt idx="33">
                  <c:v>2.2130000000000001</c:v>
                </c:pt>
                <c:pt idx="34">
                  <c:v>2.2130000000000001</c:v>
                </c:pt>
                <c:pt idx="35">
                  <c:v>2.2189999999999999</c:v>
                </c:pt>
                <c:pt idx="36">
                  <c:v>2.2050000000000001</c:v>
                </c:pt>
                <c:pt idx="37">
                  <c:v>2.202</c:v>
                </c:pt>
                <c:pt idx="38">
                  <c:v>2.2090000000000001</c:v>
                </c:pt>
                <c:pt idx="39">
                  <c:v>2.226</c:v>
                </c:pt>
                <c:pt idx="40">
                  <c:v>2.2280000000000002</c:v>
                </c:pt>
                <c:pt idx="41">
                  <c:v>2.218</c:v>
                </c:pt>
                <c:pt idx="42">
                  <c:v>2.2080000000000002</c:v>
                </c:pt>
                <c:pt idx="43">
                  <c:v>2.1909999999999998</c:v>
                </c:pt>
                <c:pt idx="44">
                  <c:v>2.1949999999999998</c:v>
                </c:pt>
                <c:pt idx="45">
                  <c:v>2.1850000000000001</c:v>
                </c:pt>
                <c:pt idx="46">
                  <c:v>2.1720000000000002</c:v>
                </c:pt>
                <c:pt idx="47">
                  <c:v>2.1680000000000001</c:v>
                </c:pt>
                <c:pt idx="48">
                  <c:v>2.1739999999999999</c:v>
                </c:pt>
                <c:pt idx="49">
                  <c:v>2.1819999999999999</c:v>
                </c:pt>
                <c:pt idx="50">
                  <c:v>2.173</c:v>
                </c:pt>
                <c:pt idx="51">
                  <c:v>2.177</c:v>
                </c:pt>
                <c:pt idx="52">
                  <c:v>2.15</c:v>
                </c:pt>
                <c:pt idx="53">
                  <c:v>2.1520000000000001</c:v>
                </c:pt>
                <c:pt idx="54">
                  <c:v>2.1240000000000001</c:v>
                </c:pt>
                <c:pt idx="55">
                  <c:v>2.1080000000000001</c:v>
                </c:pt>
                <c:pt idx="56">
                  <c:v>2.0630000000000002</c:v>
                </c:pt>
                <c:pt idx="57">
                  <c:v>2.0219999999999998</c:v>
                </c:pt>
                <c:pt idx="58">
                  <c:v>2.0339999999999998</c:v>
                </c:pt>
                <c:pt idx="59">
                  <c:v>2.0649999999999999</c:v>
                </c:pt>
                <c:pt idx="60">
                  <c:v>2.0350000000000001</c:v>
                </c:pt>
                <c:pt idx="61">
                  <c:v>2.048</c:v>
                </c:pt>
                <c:pt idx="62">
                  <c:v>2.044</c:v>
                </c:pt>
                <c:pt idx="63">
                  <c:v>2.048</c:v>
                </c:pt>
                <c:pt idx="64">
                  <c:v>2.036</c:v>
                </c:pt>
                <c:pt idx="65">
                  <c:v>2.0249999999999999</c:v>
                </c:pt>
                <c:pt idx="66">
                  <c:v>2.0299999999999998</c:v>
                </c:pt>
                <c:pt idx="67">
                  <c:v>2.0270000000000001</c:v>
                </c:pt>
                <c:pt idx="68">
                  <c:v>2.0209999999999999</c:v>
                </c:pt>
                <c:pt idx="69">
                  <c:v>2.0459999999999998</c:v>
                </c:pt>
                <c:pt idx="70">
                  <c:v>2.044</c:v>
                </c:pt>
                <c:pt idx="71">
                  <c:v>2.0510000000000002</c:v>
                </c:pt>
                <c:pt idx="72">
                  <c:v>2.0230000000000001</c:v>
                </c:pt>
                <c:pt idx="73">
                  <c:v>2.036</c:v>
                </c:pt>
                <c:pt idx="74">
                  <c:v>2.0449999999999999</c:v>
                </c:pt>
                <c:pt idx="75">
                  <c:v>2.036</c:v>
                </c:pt>
                <c:pt idx="76">
                  <c:v>2.0169999999999999</c:v>
                </c:pt>
                <c:pt idx="77">
                  <c:v>1.994</c:v>
                </c:pt>
                <c:pt idx="78">
                  <c:v>1.9850000000000001</c:v>
                </c:pt>
                <c:pt idx="79">
                  <c:v>1.98</c:v>
                </c:pt>
                <c:pt idx="80">
                  <c:v>1.958</c:v>
                </c:pt>
                <c:pt idx="81">
                  <c:v>1.994</c:v>
                </c:pt>
                <c:pt idx="82">
                  <c:v>1.9970000000000001</c:v>
                </c:pt>
                <c:pt idx="83">
                  <c:v>1.9830000000000001</c:v>
                </c:pt>
                <c:pt idx="84">
                  <c:v>1.98</c:v>
                </c:pt>
                <c:pt idx="85">
                  <c:v>1.97</c:v>
                </c:pt>
                <c:pt idx="86">
                  <c:v>1.986</c:v>
                </c:pt>
                <c:pt idx="87">
                  <c:v>1.986</c:v>
                </c:pt>
                <c:pt idx="88">
                  <c:v>1.9750000000000001</c:v>
                </c:pt>
                <c:pt idx="89">
                  <c:v>1.974</c:v>
                </c:pt>
                <c:pt idx="90">
                  <c:v>1.946</c:v>
                </c:pt>
                <c:pt idx="91">
                  <c:v>1.948</c:v>
                </c:pt>
                <c:pt idx="92">
                  <c:v>1.958</c:v>
                </c:pt>
                <c:pt idx="93">
                  <c:v>1.946</c:v>
                </c:pt>
                <c:pt idx="94">
                  <c:v>1.9430000000000001</c:v>
                </c:pt>
                <c:pt idx="95">
                  <c:v>1.9259999999999999</c:v>
                </c:pt>
                <c:pt idx="96">
                  <c:v>1.925</c:v>
                </c:pt>
                <c:pt idx="97">
                  <c:v>1.93</c:v>
                </c:pt>
                <c:pt idx="98">
                  <c:v>1.93</c:v>
                </c:pt>
                <c:pt idx="99">
                  <c:v>1.9019999999999999</c:v>
                </c:pt>
                <c:pt idx="100">
                  <c:v>1.9219999999999999</c:v>
                </c:pt>
                <c:pt idx="101">
                  <c:v>1.873</c:v>
                </c:pt>
                <c:pt idx="102">
                  <c:v>1.877</c:v>
                </c:pt>
                <c:pt idx="103">
                  <c:v>1.8779999999999999</c:v>
                </c:pt>
                <c:pt idx="104">
                  <c:v>1.8520000000000001</c:v>
                </c:pt>
                <c:pt idx="105">
                  <c:v>1.8440000000000001</c:v>
                </c:pt>
                <c:pt idx="106">
                  <c:v>1.855</c:v>
                </c:pt>
                <c:pt idx="107">
                  <c:v>1.857</c:v>
                </c:pt>
                <c:pt idx="108">
                  <c:v>1.8069999999999999</c:v>
                </c:pt>
                <c:pt idx="109">
                  <c:v>1.823</c:v>
                </c:pt>
                <c:pt idx="110">
                  <c:v>1.804</c:v>
                </c:pt>
                <c:pt idx="111">
                  <c:v>1.8260000000000001</c:v>
                </c:pt>
                <c:pt idx="112">
                  <c:v>1.831</c:v>
                </c:pt>
                <c:pt idx="113">
                  <c:v>1.8049999999999999</c:v>
                </c:pt>
                <c:pt idx="114">
                  <c:v>1.756</c:v>
                </c:pt>
                <c:pt idx="115">
                  <c:v>1.774</c:v>
                </c:pt>
                <c:pt idx="116">
                  <c:v>1.77</c:v>
                </c:pt>
                <c:pt idx="117">
                  <c:v>1.8009999999999999</c:v>
                </c:pt>
                <c:pt idx="118">
                  <c:v>1.802</c:v>
                </c:pt>
                <c:pt idx="119">
                  <c:v>1.804</c:v>
                </c:pt>
                <c:pt idx="120">
                  <c:v>1.7789999999999999</c:v>
                </c:pt>
                <c:pt idx="121">
                  <c:v>1.7949999999999999</c:v>
                </c:pt>
                <c:pt idx="122">
                  <c:v>1.7749999999999999</c:v>
                </c:pt>
                <c:pt idx="123">
                  <c:v>1.7390000000000001</c:v>
                </c:pt>
                <c:pt idx="124">
                  <c:v>1.724</c:v>
                </c:pt>
                <c:pt idx="125">
                  <c:v>1.7290000000000001</c:v>
                </c:pt>
                <c:pt idx="126">
                  <c:v>1.7250000000000001</c:v>
                </c:pt>
                <c:pt idx="127">
                  <c:v>1.73</c:v>
                </c:pt>
                <c:pt idx="128">
                  <c:v>1.7410000000000001</c:v>
                </c:pt>
                <c:pt idx="129">
                  <c:v>1.718</c:v>
                </c:pt>
                <c:pt idx="130">
                  <c:v>1.7190000000000001</c:v>
                </c:pt>
                <c:pt idx="131">
                  <c:v>1.7270000000000001</c:v>
                </c:pt>
                <c:pt idx="132">
                  <c:v>1.7190000000000001</c:v>
                </c:pt>
                <c:pt idx="133">
                  <c:v>1.6859999999999999</c:v>
                </c:pt>
                <c:pt idx="134">
                  <c:v>1.641</c:v>
                </c:pt>
                <c:pt idx="135">
                  <c:v>1.6180000000000001</c:v>
                </c:pt>
                <c:pt idx="136">
                  <c:v>1.617</c:v>
                </c:pt>
                <c:pt idx="137">
                  <c:v>1.615</c:v>
                </c:pt>
                <c:pt idx="138">
                  <c:v>1.591</c:v>
                </c:pt>
                <c:pt idx="139">
                  <c:v>1.5620000000000001</c:v>
                </c:pt>
                <c:pt idx="140">
                  <c:v>1.5720000000000001</c:v>
                </c:pt>
                <c:pt idx="141">
                  <c:v>1.571</c:v>
                </c:pt>
                <c:pt idx="142">
                  <c:v>1.5640000000000001</c:v>
                </c:pt>
                <c:pt idx="143">
                  <c:v>1.5449999999999999</c:v>
                </c:pt>
                <c:pt idx="144">
                  <c:v>1.5620000000000001</c:v>
                </c:pt>
                <c:pt idx="145">
                  <c:v>1.5009999999999999</c:v>
                </c:pt>
                <c:pt idx="146">
                  <c:v>1.431</c:v>
                </c:pt>
                <c:pt idx="147">
                  <c:v>1.427</c:v>
                </c:pt>
                <c:pt idx="148">
                  <c:v>1.411</c:v>
                </c:pt>
                <c:pt idx="149">
                  <c:v>1.4259999999999999</c:v>
                </c:pt>
                <c:pt idx="150">
                  <c:v>1.4359999999999999</c:v>
                </c:pt>
                <c:pt idx="151">
                  <c:v>1.4510000000000001</c:v>
                </c:pt>
                <c:pt idx="152">
                  <c:v>1.4259999999999999</c:v>
                </c:pt>
                <c:pt idx="153">
                  <c:v>1.431</c:v>
                </c:pt>
                <c:pt idx="154">
                  <c:v>1.3919999999999999</c:v>
                </c:pt>
                <c:pt idx="155">
                  <c:v>1.4</c:v>
                </c:pt>
                <c:pt idx="156">
                  <c:v>1.417</c:v>
                </c:pt>
                <c:pt idx="157">
                  <c:v>1.4850000000000001</c:v>
                </c:pt>
                <c:pt idx="158">
                  <c:v>1.4490000000000001</c:v>
                </c:pt>
                <c:pt idx="159">
                  <c:v>1.48</c:v>
                </c:pt>
                <c:pt idx="160">
                  <c:v>1.4530000000000001</c:v>
                </c:pt>
                <c:pt idx="161">
                  <c:v>1.514</c:v>
                </c:pt>
                <c:pt idx="162">
                  <c:v>1.5169999999999999</c:v>
                </c:pt>
                <c:pt idx="163">
                  <c:v>1.512</c:v>
                </c:pt>
                <c:pt idx="164">
                  <c:v>1.548</c:v>
                </c:pt>
                <c:pt idx="165">
                  <c:v>1.5880000000000001</c:v>
                </c:pt>
                <c:pt idx="166">
                  <c:v>1.575</c:v>
                </c:pt>
                <c:pt idx="167">
                  <c:v>1.589</c:v>
                </c:pt>
                <c:pt idx="168">
                  <c:v>1.6160000000000001</c:v>
                </c:pt>
                <c:pt idx="169">
                  <c:v>1.6359999999999999</c:v>
                </c:pt>
                <c:pt idx="170">
                  <c:v>1.6040000000000001</c:v>
                </c:pt>
                <c:pt idx="171">
                  <c:v>1.6080000000000001</c:v>
                </c:pt>
                <c:pt idx="172">
                  <c:v>1.641</c:v>
                </c:pt>
                <c:pt idx="173">
                  <c:v>1.72</c:v>
                </c:pt>
                <c:pt idx="174">
                  <c:v>1.6970000000000001</c:v>
                </c:pt>
                <c:pt idx="175">
                  <c:v>1.6890000000000001</c:v>
                </c:pt>
                <c:pt idx="176">
                  <c:v>1.7130000000000001</c:v>
                </c:pt>
                <c:pt idx="177">
                  <c:v>1.7110000000000001</c:v>
                </c:pt>
                <c:pt idx="178">
                  <c:v>1.7210000000000001</c:v>
                </c:pt>
                <c:pt idx="179">
                  <c:v>1.71</c:v>
                </c:pt>
                <c:pt idx="180">
                  <c:v>1.6919999999999999</c:v>
                </c:pt>
                <c:pt idx="181">
                  <c:v>1.6930000000000001</c:v>
                </c:pt>
                <c:pt idx="182">
                  <c:v>1.6910000000000001</c:v>
                </c:pt>
                <c:pt idx="183">
                  <c:v>1.6830000000000001</c:v>
                </c:pt>
                <c:pt idx="184">
                  <c:v>1.6970000000000001</c:v>
                </c:pt>
                <c:pt idx="185">
                  <c:v>1.673</c:v>
                </c:pt>
                <c:pt idx="186">
                  <c:v>1.583</c:v>
                </c:pt>
                <c:pt idx="187">
                  <c:v>1.605</c:v>
                </c:pt>
                <c:pt idx="188">
                  <c:v>1.6220000000000001</c:v>
                </c:pt>
                <c:pt idx="189">
                  <c:v>1.6339999999999999</c:v>
                </c:pt>
                <c:pt idx="190">
                  <c:v>1.6339999999999999</c:v>
                </c:pt>
                <c:pt idx="191">
                  <c:v>1.639</c:v>
                </c:pt>
                <c:pt idx="192">
                  <c:v>1.6419999999999999</c:v>
                </c:pt>
                <c:pt idx="193">
                  <c:v>1.6639999999999999</c:v>
                </c:pt>
                <c:pt idx="194">
                  <c:v>1.716</c:v>
                </c:pt>
                <c:pt idx="195">
                  <c:v>1.71</c:v>
                </c:pt>
                <c:pt idx="196">
                  <c:v>1.746</c:v>
                </c:pt>
                <c:pt idx="197">
                  <c:v>1.704</c:v>
                </c:pt>
                <c:pt idx="198">
                  <c:v>1.714</c:v>
                </c:pt>
                <c:pt idx="199">
                  <c:v>1.73</c:v>
                </c:pt>
                <c:pt idx="200">
                  <c:v>1.776</c:v>
                </c:pt>
                <c:pt idx="201">
                  <c:v>1.8580000000000001</c:v>
                </c:pt>
                <c:pt idx="202">
                  <c:v>1.8169999999999999</c:v>
                </c:pt>
                <c:pt idx="203">
                  <c:v>1.7969999999999999</c:v>
                </c:pt>
                <c:pt idx="204">
                  <c:v>1.7929999999999999</c:v>
                </c:pt>
                <c:pt idx="205">
                  <c:v>1.8069999999999999</c:v>
                </c:pt>
                <c:pt idx="206">
                  <c:v>1.885</c:v>
                </c:pt>
                <c:pt idx="207">
                  <c:v>1.8480000000000001</c:v>
                </c:pt>
                <c:pt idx="208">
                  <c:v>1.8480000000000001</c:v>
                </c:pt>
                <c:pt idx="209">
                  <c:v>1.8779999999999999</c:v>
                </c:pt>
                <c:pt idx="210">
                  <c:v>1.845</c:v>
                </c:pt>
                <c:pt idx="211">
                  <c:v>1.835</c:v>
                </c:pt>
                <c:pt idx="212">
                  <c:v>1.881</c:v>
                </c:pt>
                <c:pt idx="213">
                  <c:v>1.8280000000000001</c:v>
                </c:pt>
                <c:pt idx="214">
                  <c:v>1.8360000000000001</c:v>
                </c:pt>
                <c:pt idx="215">
                  <c:v>1.84</c:v>
                </c:pt>
                <c:pt idx="216">
                  <c:v>1.8420000000000001</c:v>
                </c:pt>
                <c:pt idx="217">
                  <c:v>1.8069999999999999</c:v>
                </c:pt>
                <c:pt idx="218">
                  <c:v>1.774</c:v>
                </c:pt>
                <c:pt idx="219">
                  <c:v>1.798</c:v>
                </c:pt>
                <c:pt idx="220">
                  <c:v>1.7889999999999999</c:v>
                </c:pt>
                <c:pt idx="221">
                  <c:v>1.806</c:v>
                </c:pt>
                <c:pt idx="222">
                  <c:v>1.804</c:v>
                </c:pt>
                <c:pt idx="223">
                  <c:v>1.792</c:v>
                </c:pt>
                <c:pt idx="224">
                  <c:v>1.778</c:v>
                </c:pt>
                <c:pt idx="225">
                  <c:v>1.7490000000000001</c:v>
                </c:pt>
                <c:pt idx="226">
                  <c:v>1.7929999999999999</c:v>
                </c:pt>
                <c:pt idx="227">
                  <c:v>1.819</c:v>
                </c:pt>
                <c:pt idx="228">
                  <c:v>1.77</c:v>
                </c:pt>
                <c:pt idx="229">
                  <c:v>1.79</c:v>
                </c:pt>
                <c:pt idx="230">
                  <c:v>1.802</c:v>
                </c:pt>
                <c:pt idx="231">
                  <c:v>1.778</c:v>
                </c:pt>
                <c:pt idx="232">
                  <c:v>1.784</c:v>
                </c:pt>
                <c:pt idx="233">
                  <c:v>1.7789999999999999</c:v>
                </c:pt>
                <c:pt idx="234">
                  <c:v>1.778</c:v>
                </c:pt>
                <c:pt idx="235">
                  <c:v>1.7949999999999999</c:v>
                </c:pt>
                <c:pt idx="236">
                  <c:v>1.7629999999999999</c:v>
                </c:pt>
                <c:pt idx="237">
                  <c:v>1.7529999999999999</c:v>
                </c:pt>
                <c:pt idx="238">
                  <c:v>1.754</c:v>
                </c:pt>
                <c:pt idx="239">
                  <c:v>1.77</c:v>
                </c:pt>
                <c:pt idx="240">
                  <c:v>1.7749999999999999</c:v>
                </c:pt>
                <c:pt idx="241">
                  <c:v>1.766</c:v>
                </c:pt>
                <c:pt idx="242">
                  <c:v>1.7589999999999999</c:v>
                </c:pt>
                <c:pt idx="243">
                  <c:v>1.752</c:v>
                </c:pt>
                <c:pt idx="244">
                  <c:v>1.754</c:v>
                </c:pt>
                <c:pt idx="245">
                  <c:v>1.742</c:v>
                </c:pt>
                <c:pt idx="246">
                  <c:v>1.742</c:v>
                </c:pt>
                <c:pt idx="247">
                  <c:v>1.7090000000000001</c:v>
                </c:pt>
                <c:pt idx="248">
                  <c:v>1.6579999999999999</c:v>
                </c:pt>
                <c:pt idx="249">
                  <c:v>1.66</c:v>
                </c:pt>
                <c:pt idx="250">
                  <c:v>1.71</c:v>
                </c:pt>
                <c:pt idx="251">
                  <c:v>1.7370000000000001</c:v>
                </c:pt>
                <c:pt idx="252">
                  <c:v>1.782</c:v>
                </c:pt>
                <c:pt idx="253">
                  <c:v>1.782</c:v>
                </c:pt>
                <c:pt idx="254">
                  <c:v>1.7689999999999999</c:v>
                </c:pt>
                <c:pt idx="255">
                  <c:v>1.75</c:v>
                </c:pt>
                <c:pt idx="256">
                  <c:v>1.7549999999999999</c:v>
                </c:pt>
                <c:pt idx="257">
                  <c:v>1.7829999999999999</c:v>
                </c:pt>
                <c:pt idx="258">
                  <c:v>1.7789999999999999</c:v>
                </c:pt>
                <c:pt idx="259">
                  <c:v>1.8089999999999999</c:v>
                </c:pt>
                <c:pt idx="260">
                  <c:v>1.758</c:v>
                </c:pt>
                <c:pt idx="261">
                  <c:v>1.79</c:v>
                </c:pt>
                <c:pt idx="262">
                  <c:v>1.778</c:v>
                </c:pt>
                <c:pt idx="263">
                  <c:v>1.7070000000000001</c:v>
                </c:pt>
                <c:pt idx="264">
                  <c:v>1.6830000000000001</c:v>
                </c:pt>
                <c:pt idx="265">
                  <c:v>1.663</c:v>
                </c:pt>
                <c:pt idx="266">
                  <c:v>1.6719999999999999</c:v>
                </c:pt>
                <c:pt idx="267">
                  <c:v>1.6479999999999999</c:v>
                </c:pt>
                <c:pt idx="268">
                  <c:v>1.69</c:v>
                </c:pt>
                <c:pt idx="269">
                  <c:v>1.6679999999999999</c:v>
                </c:pt>
                <c:pt idx="270">
                  <c:v>1.6579999999999999</c:v>
                </c:pt>
                <c:pt idx="271">
                  <c:v>1.6319999999999999</c:v>
                </c:pt>
                <c:pt idx="272">
                  <c:v>1.647</c:v>
                </c:pt>
                <c:pt idx="273">
                  <c:v>1.641</c:v>
                </c:pt>
                <c:pt idx="274">
                  <c:v>1.64</c:v>
                </c:pt>
                <c:pt idx="275">
                  <c:v>1.619</c:v>
                </c:pt>
                <c:pt idx="276">
                  <c:v>1.6739999999999999</c:v>
                </c:pt>
                <c:pt idx="277">
                  <c:v>1.655</c:v>
                </c:pt>
                <c:pt idx="278">
                  <c:v>1.6140000000000001</c:v>
                </c:pt>
                <c:pt idx="279">
                  <c:v>1.6240000000000001</c:v>
                </c:pt>
                <c:pt idx="280">
                  <c:v>1.5880000000000001</c:v>
                </c:pt>
                <c:pt idx="281">
                  <c:v>1.5309999999999999</c:v>
                </c:pt>
                <c:pt idx="282">
                  <c:v>1.49</c:v>
                </c:pt>
                <c:pt idx="283">
                  <c:v>1.526</c:v>
                </c:pt>
                <c:pt idx="284">
                  <c:v>1.484</c:v>
                </c:pt>
                <c:pt idx="285">
                  <c:v>1.5389999999999999</c:v>
                </c:pt>
                <c:pt idx="286">
                  <c:v>1.45</c:v>
                </c:pt>
                <c:pt idx="287">
                  <c:v>1.474</c:v>
                </c:pt>
                <c:pt idx="288">
                  <c:v>1.4690000000000001</c:v>
                </c:pt>
                <c:pt idx="289">
                  <c:v>1.3919999999999999</c:v>
                </c:pt>
                <c:pt idx="290">
                  <c:v>1.407</c:v>
                </c:pt>
                <c:pt idx="291">
                  <c:v>1.43</c:v>
                </c:pt>
                <c:pt idx="292">
                  <c:v>1.3839999999999999</c:v>
                </c:pt>
                <c:pt idx="293">
                  <c:v>1.452</c:v>
                </c:pt>
                <c:pt idx="294">
                  <c:v>1.4490000000000001</c:v>
                </c:pt>
                <c:pt idx="295">
                  <c:v>1.4419999999999999</c:v>
                </c:pt>
                <c:pt idx="296">
                  <c:v>1.5569999999999999</c:v>
                </c:pt>
                <c:pt idx="297">
                  <c:v>1.478</c:v>
                </c:pt>
                <c:pt idx="298">
                  <c:v>1.446</c:v>
                </c:pt>
                <c:pt idx="299">
                  <c:v>1.494</c:v>
                </c:pt>
                <c:pt idx="300">
                  <c:v>1.651</c:v>
                </c:pt>
                <c:pt idx="301">
                  <c:v>1.6120000000000001</c:v>
                </c:pt>
                <c:pt idx="302">
                  <c:v>1.6539999999999999</c:v>
                </c:pt>
                <c:pt idx="303">
                  <c:v>1.6759999999999999</c:v>
                </c:pt>
                <c:pt idx="304">
                  <c:v>1.718</c:v>
                </c:pt>
                <c:pt idx="305">
                  <c:v>1.7370000000000001</c:v>
                </c:pt>
                <c:pt idx="306">
                  <c:v>1.7410000000000001</c:v>
                </c:pt>
                <c:pt idx="307">
                  <c:v>1.782</c:v>
                </c:pt>
                <c:pt idx="308">
                  <c:v>1.756</c:v>
                </c:pt>
                <c:pt idx="309">
                  <c:v>1.784</c:v>
                </c:pt>
                <c:pt idx="310">
                  <c:v>1.7669999999999999</c:v>
                </c:pt>
                <c:pt idx="311">
                  <c:v>1.778</c:v>
                </c:pt>
                <c:pt idx="312">
                  <c:v>1.7889999999999999</c:v>
                </c:pt>
                <c:pt idx="313">
                  <c:v>1.7969999999999999</c:v>
                </c:pt>
                <c:pt idx="314">
                  <c:v>1.7849999999999999</c:v>
                </c:pt>
                <c:pt idx="315">
                  <c:v>1.768</c:v>
                </c:pt>
                <c:pt idx="316">
                  <c:v>1.7490000000000001</c:v>
                </c:pt>
                <c:pt idx="317">
                  <c:v>1.774</c:v>
                </c:pt>
                <c:pt idx="318">
                  <c:v>1.7709999999999999</c:v>
                </c:pt>
                <c:pt idx="319">
                  <c:v>1.748</c:v>
                </c:pt>
                <c:pt idx="320">
                  <c:v>1.756</c:v>
                </c:pt>
                <c:pt idx="321">
                  <c:v>1.7589999999999999</c:v>
                </c:pt>
                <c:pt idx="322">
                  <c:v>1.778</c:v>
                </c:pt>
                <c:pt idx="323">
                  <c:v>1.784</c:v>
                </c:pt>
                <c:pt idx="324">
                  <c:v>1.7689999999999999</c:v>
                </c:pt>
                <c:pt idx="325">
                  <c:v>1.7509999999999999</c:v>
                </c:pt>
                <c:pt idx="326">
                  <c:v>1.7689999999999999</c:v>
                </c:pt>
                <c:pt idx="327">
                  <c:v>1.77</c:v>
                </c:pt>
                <c:pt idx="328">
                  <c:v>1.748</c:v>
                </c:pt>
                <c:pt idx="329">
                  <c:v>1.71</c:v>
                </c:pt>
                <c:pt idx="330">
                  <c:v>1.698</c:v>
                </c:pt>
                <c:pt idx="331">
                  <c:v>1.677</c:v>
                </c:pt>
                <c:pt idx="332">
                  <c:v>1.651</c:v>
                </c:pt>
                <c:pt idx="333">
                  <c:v>1.6679999999999999</c:v>
                </c:pt>
                <c:pt idx="334">
                  <c:v>1.623</c:v>
                </c:pt>
                <c:pt idx="335">
                  <c:v>1.5960000000000001</c:v>
                </c:pt>
                <c:pt idx="336">
                  <c:v>1.6</c:v>
                </c:pt>
                <c:pt idx="337">
                  <c:v>1.6020000000000001</c:v>
                </c:pt>
                <c:pt idx="338">
                  <c:v>1.6160000000000001</c:v>
                </c:pt>
                <c:pt idx="339">
                  <c:v>1.607</c:v>
                </c:pt>
                <c:pt idx="340">
                  <c:v>1.6</c:v>
                </c:pt>
                <c:pt idx="341">
                  <c:v>1.5860000000000001</c:v>
                </c:pt>
                <c:pt idx="342">
                  <c:v>1.5529999999999999</c:v>
                </c:pt>
                <c:pt idx="343">
                  <c:v>1.5309999999999999</c:v>
                </c:pt>
                <c:pt idx="344">
                  <c:v>1.5449999999999999</c:v>
                </c:pt>
                <c:pt idx="345">
                  <c:v>1.548</c:v>
                </c:pt>
                <c:pt idx="346">
                  <c:v>1.5129999999999999</c:v>
                </c:pt>
                <c:pt idx="347">
                  <c:v>1.5</c:v>
                </c:pt>
                <c:pt idx="348">
                  <c:v>1.5209999999999999</c:v>
                </c:pt>
                <c:pt idx="349">
                  <c:v>1.508</c:v>
                </c:pt>
                <c:pt idx="350">
                  <c:v>1.5329999999999999</c:v>
                </c:pt>
                <c:pt idx="351">
                  <c:v>1.5469999999999999</c:v>
                </c:pt>
                <c:pt idx="352">
                  <c:v>1.556</c:v>
                </c:pt>
                <c:pt idx="353">
                  <c:v>1.5489999999999999</c:v>
                </c:pt>
                <c:pt idx="354">
                  <c:v>1.5009999999999999</c:v>
                </c:pt>
                <c:pt idx="355">
                  <c:v>1.494</c:v>
                </c:pt>
                <c:pt idx="356">
                  <c:v>1.4890000000000001</c:v>
                </c:pt>
                <c:pt idx="357">
                  <c:v>1.494</c:v>
                </c:pt>
                <c:pt idx="358">
                  <c:v>1.52</c:v>
                </c:pt>
                <c:pt idx="359">
                  <c:v>1.514</c:v>
                </c:pt>
                <c:pt idx="360">
                  <c:v>1.526</c:v>
                </c:pt>
                <c:pt idx="361">
                  <c:v>1.492</c:v>
                </c:pt>
                <c:pt idx="362">
                  <c:v>1.506</c:v>
                </c:pt>
                <c:pt idx="363">
                  <c:v>1.506</c:v>
                </c:pt>
                <c:pt idx="364">
                  <c:v>1.4790000000000001</c:v>
                </c:pt>
                <c:pt idx="365">
                  <c:v>1.4770000000000001</c:v>
                </c:pt>
                <c:pt idx="366">
                  <c:v>1.474</c:v>
                </c:pt>
                <c:pt idx="367">
                  <c:v>1.4730000000000001</c:v>
                </c:pt>
                <c:pt idx="368">
                  <c:v>1.4950000000000001</c:v>
                </c:pt>
                <c:pt idx="369">
                  <c:v>1.504</c:v>
                </c:pt>
                <c:pt idx="370">
                  <c:v>1.502</c:v>
                </c:pt>
                <c:pt idx="371">
                  <c:v>1.484</c:v>
                </c:pt>
                <c:pt idx="372">
                  <c:v>1.492</c:v>
                </c:pt>
                <c:pt idx="373">
                  <c:v>1.512</c:v>
                </c:pt>
                <c:pt idx="374">
                  <c:v>1.4970000000000001</c:v>
                </c:pt>
                <c:pt idx="375">
                  <c:v>1.4930000000000001</c:v>
                </c:pt>
                <c:pt idx="376">
                  <c:v>1.496</c:v>
                </c:pt>
                <c:pt idx="377">
                  <c:v>1.5009999999999999</c:v>
                </c:pt>
                <c:pt idx="378">
                  <c:v>1.514</c:v>
                </c:pt>
                <c:pt idx="379">
                  <c:v>1.5089999999999999</c:v>
                </c:pt>
                <c:pt idx="380">
                  <c:v>1.506</c:v>
                </c:pt>
                <c:pt idx="381">
                  <c:v>1.4870000000000001</c:v>
                </c:pt>
                <c:pt idx="382">
                  <c:v>1.478</c:v>
                </c:pt>
                <c:pt idx="383">
                  <c:v>1.468</c:v>
                </c:pt>
                <c:pt idx="384">
                  <c:v>1.4830000000000001</c:v>
                </c:pt>
                <c:pt idx="385">
                  <c:v>1.4670000000000001</c:v>
                </c:pt>
                <c:pt idx="386">
                  <c:v>1.4590000000000001</c:v>
                </c:pt>
                <c:pt idx="387">
                  <c:v>1.45</c:v>
                </c:pt>
                <c:pt idx="388">
                  <c:v>1.4470000000000001</c:v>
                </c:pt>
                <c:pt idx="389">
                  <c:v>1.4530000000000001</c:v>
                </c:pt>
                <c:pt idx="390">
                  <c:v>1.4510000000000001</c:v>
                </c:pt>
                <c:pt idx="391">
                  <c:v>1.431</c:v>
                </c:pt>
                <c:pt idx="392">
                  <c:v>1.4239999999999999</c:v>
                </c:pt>
                <c:pt idx="393">
                  <c:v>1.42</c:v>
                </c:pt>
                <c:pt idx="394">
                  <c:v>1.419</c:v>
                </c:pt>
                <c:pt idx="395">
                  <c:v>1.415</c:v>
                </c:pt>
                <c:pt idx="396">
                  <c:v>1.415</c:v>
                </c:pt>
                <c:pt idx="397">
                  <c:v>1.4159999999999999</c:v>
                </c:pt>
                <c:pt idx="398">
                  <c:v>1.42</c:v>
                </c:pt>
                <c:pt idx="399">
                  <c:v>1.41</c:v>
                </c:pt>
                <c:pt idx="400">
                  <c:v>1.41</c:v>
                </c:pt>
                <c:pt idx="401">
                  <c:v>1.3939999999999999</c:v>
                </c:pt>
                <c:pt idx="402">
                  <c:v>1.405</c:v>
                </c:pt>
                <c:pt idx="403">
                  <c:v>1.3859999999999999</c:v>
                </c:pt>
                <c:pt idx="404">
                  <c:v>1.377</c:v>
                </c:pt>
                <c:pt idx="405">
                  <c:v>1.381</c:v>
                </c:pt>
                <c:pt idx="406">
                  <c:v>1.42</c:v>
                </c:pt>
                <c:pt idx="407">
                  <c:v>1.3919999999999999</c:v>
                </c:pt>
                <c:pt idx="408">
                  <c:v>1.403</c:v>
                </c:pt>
                <c:pt idx="409">
                  <c:v>1.419</c:v>
                </c:pt>
                <c:pt idx="410">
                  <c:v>1.4379999999999999</c:v>
                </c:pt>
                <c:pt idx="411">
                  <c:v>1.4750000000000001</c:v>
                </c:pt>
                <c:pt idx="412">
                  <c:v>1.5289999999999999</c:v>
                </c:pt>
                <c:pt idx="413">
                  <c:v>1.5509999999999999</c:v>
                </c:pt>
                <c:pt idx="414">
                  <c:v>1.5089999999999999</c:v>
                </c:pt>
                <c:pt idx="415">
                  <c:v>1.514</c:v>
                </c:pt>
                <c:pt idx="416">
                  <c:v>1.534</c:v>
                </c:pt>
                <c:pt idx="417">
                  <c:v>1.569</c:v>
                </c:pt>
                <c:pt idx="418">
                  <c:v>1.5369999999999999</c:v>
                </c:pt>
                <c:pt idx="419">
                  <c:v>1.5069999999999999</c:v>
                </c:pt>
                <c:pt idx="420">
                  <c:v>1.5089999999999999</c:v>
                </c:pt>
                <c:pt idx="421">
                  <c:v>1.526</c:v>
                </c:pt>
                <c:pt idx="422">
                  <c:v>1.514</c:v>
                </c:pt>
                <c:pt idx="423">
                  <c:v>1.502</c:v>
                </c:pt>
                <c:pt idx="424">
                  <c:v>1.5089999999999999</c:v>
                </c:pt>
                <c:pt idx="425">
                  <c:v>1.5049999999999999</c:v>
                </c:pt>
                <c:pt idx="426">
                  <c:v>1.5</c:v>
                </c:pt>
                <c:pt idx="427">
                  <c:v>1.5</c:v>
                </c:pt>
                <c:pt idx="428">
                  <c:v>1.492</c:v>
                </c:pt>
                <c:pt idx="429">
                  <c:v>1.4710000000000001</c:v>
                </c:pt>
                <c:pt idx="430">
                  <c:v>1.4359999999999999</c:v>
                </c:pt>
                <c:pt idx="431">
                  <c:v>1.427</c:v>
                </c:pt>
                <c:pt idx="432">
                  <c:v>1.413</c:v>
                </c:pt>
                <c:pt idx="433">
                  <c:v>1.4079999999999999</c:v>
                </c:pt>
                <c:pt idx="434">
                  <c:v>1.4370000000000001</c:v>
                </c:pt>
                <c:pt idx="435">
                  <c:v>1.462</c:v>
                </c:pt>
                <c:pt idx="436">
                  <c:v>1.466</c:v>
                </c:pt>
                <c:pt idx="437">
                  <c:v>1.4610000000000001</c:v>
                </c:pt>
                <c:pt idx="438">
                  <c:v>1.48</c:v>
                </c:pt>
                <c:pt idx="439">
                  <c:v>1.476</c:v>
                </c:pt>
                <c:pt idx="440">
                  <c:v>1.446</c:v>
                </c:pt>
                <c:pt idx="441">
                  <c:v>1.415</c:v>
                </c:pt>
                <c:pt idx="442">
                  <c:v>1.431</c:v>
                </c:pt>
                <c:pt idx="443">
                  <c:v>1.427</c:v>
                </c:pt>
                <c:pt idx="444">
                  <c:v>1.4419999999999999</c:v>
                </c:pt>
                <c:pt idx="445">
                  <c:v>1.4530000000000001</c:v>
                </c:pt>
                <c:pt idx="446">
                  <c:v>1.4419999999999999</c:v>
                </c:pt>
                <c:pt idx="447">
                  <c:v>1.43</c:v>
                </c:pt>
                <c:pt idx="448">
                  <c:v>1.4259999999999999</c:v>
                </c:pt>
                <c:pt idx="449">
                  <c:v>1.431</c:v>
                </c:pt>
                <c:pt idx="450">
                  <c:v>1.4239999999999999</c:v>
                </c:pt>
                <c:pt idx="451">
                  <c:v>1.4359999999999999</c:v>
                </c:pt>
                <c:pt idx="452">
                  <c:v>1.446</c:v>
                </c:pt>
                <c:pt idx="453">
                  <c:v>1.48</c:v>
                </c:pt>
                <c:pt idx="454">
                  <c:v>1.488</c:v>
                </c:pt>
                <c:pt idx="455">
                  <c:v>1.4610000000000001</c:v>
                </c:pt>
                <c:pt idx="456">
                  <c:v>1.4330000000000001</c:v>
                </c:pt>
                <c:pt idx="457">
                  <c:v>1.454</c:v>
                </c:pt>
                <c:pt idx="458">
                  <c:v>1.46</c:v>
                </c:pt>
                <c:pt idx="459">
                  <c:v>1.4830000000000001</c:v>
                </c:pt>
                <c:pt idx="460">
                  <c:v>1.4850000000000001</c:v>
                </c:pt>
                <c:pt idx="461">
                  <c:v>1.46</c:v>
                </c:pt>
                <c:pt idx="462">
                  <c:v>1.446</c:v>
                </c:pt>
                <c:pt idx="463">
                  <c:v>1.446</c:v>
                </c:pt>
                <c:pt idx="464">
                  <c:v>1.4350000000000001</c:v>
                </c:pt>
                <c:pt idx="465">
                  <c:v>1.4119999999999999</c:v>
                </c:pt>
                <c:pt idx="466">
                  <c:v>1.4119999999999999</c:v>
                </c:pt>
                <c:pt idx="467">
                  <c:v>1.417</c:v>
                </c:pt>
                <c:pt idx="468">
                  <c:v>1.3939999999999999</c:v>
                </c:pt>
                <c:pt idx="469">
                  <c:v>1.387</c:v>
                </c:pt>
                <c:pt idx="470">
                  <c:v>1.395</c:v>
                </c:pt>
                <c:pt idx="471">
                  <c:v>1.403</c:v>
                </c:pt>
                <c:pt idx="472">
                  <c:v>1.389</c:v>
                </c:pt>
                <c:pt idx="473">
                  <c:v>1.3879999999999999</c:v>
                </c:pt>
                <c:pt idx="474">
                  <c:v>1.3819999999999999</c:v>
                </c:pt>
                <c:pt idx="475">
                  <c:v>1.3819999999999999</c:v>
                </c:pt>
                <c:pt idx="476">
                  <c:v>1.361</c:v>
                </c:pt>
                <c:pt idx="477">
                  <c:v>1.359</c:v>
                </c:pt>
                <c:pt idx="478">
                  <c:v>1.343</c:v>
                </c:pt>
                <c:pt idx="479">
                  <c:v>1.341</c:v>
                </c:pt>
                <c:pt idx="480">
                  <c:v>1.3340000000000001</c:v>
                </c:pt>
                <c:pt idx="481">
                  <c:v>1.331</c:v>
                </c:pt>
                <c:pt idx="482">
                  <c:v>1.337</c:v>
                </c:pt>
                <c:pt idx="483">
                  <c:v>1.343</c:v>
                </c:pt>
                <c:pt idx="484">
                  <c:v>1.3380000000000001</c:v>
                </c:pt>
                <c:pt idx="485">
                  <c:v>1.347</c:v>
                </c:pt>
                <c:pt idx="486">
                  <c:v>1.353</c:v>
                </c:pt>
                <c:pt idx="487">
                  <c:v>1.3260000000000001</c:v>
                </c:pt>
                <c:pt idx="488">
                  <c:v>1.319</c:v>
                </c:pt>
                <c:pt idx="489">
                  <c:v>1.3009999999999999</c:v>
                </c:pt>
                <c:pt idx="490">
                  <c:v>1.288</c:v>
                </c:pt>
                <c:pt idx="491">
                  <c:v>1.3129999999999999</c:v>
                </c:pt>
                <c:pt idx="492">
                  <c:v>1.319</c:v>
                </c:pt>
                <c:pt idx="493">
                  <c:v>1.3420000000000001</c:v>
                </c:pt>
                <c:pt idx="494">
                  <c:v>1.3320000000000001</c:v>
                </c:pt>
                <c:pt idx="495">
                  <c:v>1.3320000000000001</c:v>
                </c:pt>
                <c:pt idx="496">
                  <c:v>1.3140000000000001</c:v>
                </c:pt>
                <c:pt idx="497">
                  <c:v>1.2909999999999999</c:v>
                </c:pt>
                <c:pt idx="498">
                  <c:v>1.306</c:v>
                </c:pt>
                <c:pt idx="499">
                  <c:v>1.304</c:v>
                </c:pt>
                <c:pt idx="500">
                  <c:v>1.304</c:v>
                </c:pt>
                <c:pt idx="501">
                  <c:v>1.286</c:v>
                </c:pt>
                <c:pt idx="502">
                  <c:v>1.2929999999999999</c:v>
                </c:pt>
                <c:pt idx="503">
                  <c:v>1.2889999999999999</c:v>
                </c:pt>
                <c:pt idx="504">
                  <c:v>1.3009999999999999</c:v>
                </c:pt>
                <c:pt idx="505">
                  <c:v>1.284</c:v>
                </c:pt>
                <c:pt idx="506">
                  <c:v>1.2789999999999999</c:v>
                </c:pt>
                <c:pt idx="507">
                  <c:v>1.2869999999999999</c:v>
                </c:pt>
                <c:pt idx="508">
                  <c:v>1.284</c:v>
                </c:pt>
                <c:pt idx="509">
                  <c:v>1.2789999999999999</c:v>
                </c:pt>
                <c:pt idx="510">
                  <c:v>1.2989999999999999</c:v>
                </c:pt>
                <c:pt idx="511">
                  <c:v>1.3140000000000001</c:v>
                </c:pt>
                <c:pt idx="512">
                  <c:v>1.31</c:v>
                </c:pt>
                <c:pt idx="513">
                  <c:v>1.3009999999999999</c:v>
                </c:pt>
                <c:pt idx="514">
                  <c:v>1.2929999999999999</c:v>
                </c:pt>
                <c:pt idx="515">
                  <c:v>1.2889999999999999</c:v>
                </c:pt>
                <c:pt idx="516">
                  <c:v>1.3089999999999999</c:v>
                </c:pt>
                <c:pt idx="517">
                  <c:v>1.3049999999999999</c:v>
                </c:pt>
                <c:pt idx="518">
                  <c:v>1.3049999999999999</c:v>
                </c:pt>
                <c:pt idx="519">
                  <c:v>1.3160000000000001</c:v>
                </c:pt>
                <c:pt idx="520">
                  <c:v>1.3220000000000001</c:v>
                </c:pt>
                <c:pt idx="521">
                  <c:v>1.3380000000000001</c:v>
                </c:pt>
                <c:pt idx="522">
                  <c:v>1.3340000000000001</c:v>
                </c:pt>
                <c:pt idx="523">
                  <c:v>1.337</c:v>
                </c:pt>
                <c:pt idx="524">
                  <c:v>1.339</c:v>
                </c:pt>
                <c:pt idx="525">
                  <c:v>1.3260000000000001</c:v>
                </c:pt>
                <c:pt idx="526">
                  <c:v>1.331</c:v>
                </c:pt>
                <c:pt idx="527">
                  <c:v>1.333</c:v>
                </c:pt>
                <c:pt idx="528">
                  <c:v>1.343</c:v>
                </c:pt>
                <c:pt idx="529">
                  <c:v>1.3720000000000001</c:v>
                </c:pt>
                <c:pt idx="530">
                  <c:v>1.3680000000000001</c:v>
                </c:pt>
                <c:pt idx="531">
                  <c:v>1.355</c:v>
                </c:pt>
                <c:pt idx="532">
                  <c:v>1.3520000000000001</c:v>
                </c:pt>
                <c:pt idx="533">
                  <c:v>1.3759999999999999</c:v>
                </c:pt>
                <c:pt idx="534">
                  <c:v>1.377</c:v>
                </c:pt>
                <c:pt idx="535">
                  <c:v>1.373</c:v>
                </c:pt>
                <c:pt idx="536">
                  <c:v>1.3919999999999999</c:v>
                </c:pt>
                <c:pt idx="537">
                  <c:v>1.423</c:v>
                </c:pt>
                <c:pt idx="538">
                  <c:v>1.5049999999999999</c:v>
                </c:pt>
                <c:pt idx="539">
                  <c:v>1.575</c:v>
                </c:pt>
                <c:pt idx="540">
                  <c:v>1.538</c:v>
                </c:pt>
                <c:pt idx="541">
                  <c:v>1.5409999999999999</c:v>
                </c:pt>
                <c:pt idx="542">
                  <c:v>1.601</c:v>
                </c:pt>
                <c:pt idx="543">
                  <c:v>1.6060000000000001</c:v>
                </c:pt>
                <c:pt idx="544">
                  <c:v>1.5780000000000001</c:v>
                </c:pt>
                <c:pt idx="545">
                  <c:v>1.587</c:v>
                </c:pt>
                <c:pt idx="546">
                  <c:v>1.554</c:v>
                </c:pt>
                <c:pt idx="547">
                  <c:v>1.5609999999999999</c:v>
                </c:pt>
                <c:pt idx="548">
                  <c:v>1.5529999999999999</c:v>
                </c:pt>
                <c:pt idx="549">
                  <c:v>1.569</c:v>
                </c:pt>
                <c:pt idx="550">
                  <c:v>1.54</c:v>
                </c:pt>
                <c:pt idx="551">
                  <c:v>1.51</c:v>
                </c:pt>
                <c:pt idx="552">
                  <c:v>1.528</c:v>
                </c:pt>
                <c:pt idx="553">
                  <c:v>1.5069999999999999</c:v>
                </c:pt>
                <c:pt idx="554">
                  <c:v>1.5269999999999999</c:v>
                </c:pt>
                <c:pt idx="555">
                  <c:v>1.4990000000000001</c:v>
                </c:pt>
                <c:pt idx="556">
                  <c:v>1.494</c:v>
                </c:pt>
                <c:pt idx="557">
                  <c:v>1.502</c:v>
                </c:pt>
                <c:pt idx="558">
                  <c:v>1.5469999999999999</c:v>
                </c:pt>
                <c:pt idx="559">
                  <c:v>1.5269999999999999</c:v>
                </c:pt>
                <c:pt idx="560">
                  <c:v>1.5169999999999999</c:v>
                </c:pt>
                <c:pt idx="561">
                  <c:v>1.4970000000000001</c:v>
                </c:pt>
                <c:pt idx="562">
                  <c:v>1.502</c:v>
                </c:pt>
                <c:pt idx="563">
                  <c:v>1.47</c:v>
                </c:pt>
                <c:pt idx="564">
                  <c:v>1.466</c:v>
                </c:pt>
                <c:pt idx="565">
                  <c:v>1.4359999999999999</c:v>
                </c:pt>
                <c:pt idx="566">
                  <c:v>1.4770000000000001</c:v>
                </c:pt>
                <c:pt idx="567">
                  <c:v>1.484</c:v>
                </c:pt>
                <c:pt idx="568">
                  <c:v>1.468</c:v>
                </c:pt>
                <c:pt idx="569">
                  <c:v>1.47</c:v>
                </c:pt>
                <c:pt idx="570">
                  <c:v>1.452</c:v>
                </c:pt>
                <c:pt idx="571">
                  <c:v>1.454</c:v>
                </c:pt>
                <c:pt idx="572">
                  <c:v>1.462</c:v>
                </c:pt>
                <c:pt idx="573">
                  <c:v>1.458</c:v>
                </c:pt>
                <c:pt idx="574">
                  <c:v>1.4430000000000001</c:v>
                </c:pt>
                <c:pt idx="575">
                  <c:v>1.4570000000000001</c:v>
                </c:pt>
                <c:pt idx="576">
                  <c:v>1.4670000000000001</c:v>
                </c:pt>
                <c:pt idx="577">
                  <c:v>1.486</c:v>
                </c:pt>
                <c:pt idx="578">
                  <c:v>1.4970000000000001</c:v>
                </c:pt>
                <c:pt idx="579">
                  <c:v>1.5049999999999999</c:v>
                </c:pt>
                <c:pt idx="580">
                  <c:v>1.484</c:v>
                </c:pt>
                <c:pt idx="581">
                  <c:v>1.4830000000000001</c:v>
                </c:pt>
                <c:pt idx="582">
                  <c:v>1.486</c:v>
                </c:pt>
                <c:pt idx="583">
                  <c:v>1.4710000000000001</c:v>
                </c:pt>
                <c:pt idx="584">
                  <c:v>1.472</c:v>
                </c:pt>
                <c:pt idx="585">
                  <c:v>1.478</c:v>
                </c:pt>
                <c:pt idx="586">
                  <c:v>1.4690000000000001</c:v>
                </c:pt>
                <c:pt idx="587">
                  <c:v>1.462</c:v>
                </c:pt>
                <c:pt idx="588">
                  <c:v>1.456</c:v>
                </c:pt>
                <c:pt idx="589">
                  <c:v>1.464</c:v>
                </c:pt>
                <c:pt idx="590">
                  <c:v>1.46</c:v>
                </c:pt>
                <c:pt idx="591">
                  <c:v>1.484</c:v>
                </c:pt>
                <c:pt idx="592">
                  <c:v>1.5149999999999999</c:v>
                </c:pt>
                <c:pt idx="593">
                  <c:v>1.5409999999999999</c:v>
                </c:pt>
                <c:pt idx="594">
                  <c:v>1.4970000000000001</c:v>
                </c:pt>
                <c:pt idx="595">
                  <c:v>1.5449999999999999</c:v>
                </c:pt>
                <c:pt idx="596">
                  <c:v>1.6120000000000001</c:v>
                </c:pt>
                <c:pt idx="597">
                  <c:v>1.609</c:v>
                </c:pt>
                <c:pt idx="598">
                  <c:v>1.603</c:v>
                </c:pt>
                <c:pt idx="599">
                  <c:v>1.597</c:v>
                </c:pt>
                <c:pt idx="600">
                  <c:v>1.6279999999999999</c:v>
                </c:pt>
                <c:pt idx="601">
                  <c:v>1.617</c:v>
                </c:pt>
                <c:pt idx="602">
                  <c:v>1.5960000000000001</c:v>
                </c:pt>
                <c:pt idx="603">
                  <c:v>1.577</c:v>
                </c:pt>
                <c:pt idx="604">
                  <c:v>1.62</c:v>
                </c:pt>
                <c:pt idx="605">
                  <c:v>1.603</c:v>
                </c:pt>
                <c:pt idx="606">
                  <c:v>1.6419999999999999</c:v>
                </c:pt>
                <c:pt idx="607">
                  <c:v>1.6739999999999999</c:v>
                </c:pt>
                <c:pt idx="608">
                  <c:v>1.6539999999999999</c:v>
                </c:pt>
                <c:pt idx="609">
                  <c:v>1.7</c:v>
                </c:pt>
                <c:pt idx="610">
                  <c:v>1.6830000000000001</c:v>
                </c:pt>
                <c:pt idx="611">
                  <c:v>1.724</c:v>
                </c:pt>
                <c:pt idx="612">
                  <c:v>1.698</c:v>
                </c:pt>
                <c:pt idx="613">
                  <c:v>1.702</c:v>
                </c:pt>
                <c:pt idx="614">
                  <c:v>1.7470000000000001</c:v>
                </c:pt>
                <c:pt idx="615">
                  <c:v>1.806</c:v>
                </c:pt>
                <c:pt idx="616">
                  <c:v>1.839</c:v>
                </c:pt>
                <c:pt idx="617">
                  <c:v>1.8220000000000001</c:v>
                </c:pt>
                <c:pt idx="618">
                  <c:v>1.8120000000000001</c:v>
                </c:pt>
                <c:pt idx="619">
                  <c:v>1.8340000000000001</c:v>
                </c:pt>
                <c:pt idx="620">
                  <c:v>1.843</c:v>
                </c:pt>
                <c:pt idx="621">
                  <c:v>1.8160000000000001</c:v>
                </c:pt>
                <c:pt idx="622">
                  <c:v>1.819</c:v>
                </c:pt>
                <c:pt idx="623">
                  <c:v>1.7729999999999999</c:v>
                </c:pt>
                <c:pt idx="624">
                  <c:v>1.722</c:v>
                </c:pt>
                <c:pt idx="625">
                  <c:v>1.742</c:v>
                </c:pt>
                <c:pt idx="626">
                  <c:v>1.758</c:v>
                </c:pt>
                <c:pt idx="627">
                  <c:v>1.798</c:v>
                </c:pt>
                <c:pt idx="628">
                  <c:v>1.7649999999999999</c:v>
                </c:pt>
                <c:pt idx="629">
                  <c:v>1.863</c:v>
                </c:pt>
                <c:pt idx="630">
                  <c:v>1.8520000000000001</c:v>
                </c:pt>
                <c:pt idx="631">
                  <c:v>1.843</c:v>
                </c:pt>
                <c:pt idx="632">
                  <c:v>1.8109999999999999</c:v>
                </c:pt>
                <c:pt idx="633">
                  <c:v>1.782</c:v>
                </c:pt>
                <c:pt idx="634">
                  <c:v>1.7969999999999999</c:v>
                </c:pt>
                <c:pt idx="635">
                  <c:v>1.7949999999999999</c:v>
                </c:pt>
                <c:pt idx="636">
                  <c:v>1.7769999999999999</c:v>
                </c:pt>
                <c:pt idx="637">
                  <c:v>1.8</c:v>
                </c:pt>
                <c:pt idx="638">
                  <c:v>1.8380000000000001</c:v>
                </c:pt>
                <c:pt idx="639">
                  <c:v>1.857</c:v>
                </c:pt>
                <c:pt idx="640">
                  <c:v>1.8380000000000001</c:v>
                </c:pt>
                <c:pt idx="641">
                  <c:v>1.8620000000000001</c:v>
                </c:pt>
                <c:pt idx="642">
                  <c:v>1.867</c:v>
                </c:pt>
                <c:pt idx="643">
                  <c:v>1.837</c:v>
                </c:pt>
                <c:pt idx="644">
                  <c:v>1.8360000000000001</c:v>
                </c:pt>
                <c:pt idx="645">
                  <c:v>1.8620000000000001</c:v>
                </c:pt>
                <c:pt idx="646">
                  <c:v>1.857</c:v>
                </c:pt>
                <c:pt idx="647">
                  <c:v>1.853</c:v>
                </c:pt>
                <c:pt idx="648">
                  <c:v>1.8440000000000001</c:v>
                </c:pt>
                <c:pt idx="649">
                  <c:v>1.8380000000000001</c:v>
                </c:pt>
                <c:pt idx="650">
                  <c:v>1.833</c:v>
                </c:pt>
                <c:pt idx="651">
                  <c:v>1.827</c:v>
                </c:pt>
                <c:pt idx="652">
                  <c:v>1.823</c:v>
                </c:pt>
                <c:pt idx="653">
                  <c:v>1.7949999999999999</c:v>
                </c:pt>
                <c:pt idx="654">
                  <c:v>1.796</c:v>
                </c:pt>
                <c:pt idx="655">
                  <c:v>1.8340000000000001</c:v>
                </c:pt>
                <c:pt idx="656">
                  <c:v>1.8740000000000001</c:v>
                </c:pt>
                <c:pt idx="657">
                  <c:v>1.8640000000000001</c:v>
                </c:pt>
                <c:pt idx="658">
                  <c:v>1.8340000000000001</c:v>
                </c:pt>
                <c:pt idx="659">
                  <c:v>1.845</c:v>
                </c:pt>
                <c:pt idx="660">
                  <c:v>1.8360000000000001</c:v>
                </c:pt>
                <c:pt idx="661">
                  <c:v>1.837</c:v>
                </c:pt>
                <c:pt idx="662">
                  <c:v>1.853</c:v>
                </c:pt>
                <c:pt idx="663">
                  <c:v>1.8640000000000001</c:v>
                </c:pt>
                <c:pt idx="664">
                  <c:v>1.8779999999999999</c:v>
                </c:pt>
                <c:pt idx="665">
                  <c:v>1.8979999999999999</c:v>
                </c:pt>
                <c:pt idx="666">
                  <c:v>1.9079999999999999</c:v>
                </c:pt>
                <c:pt idx="667">
                  <c:v>1.9259999999999999</c:v>
                </c:pt>
                <c:pt idx="668">
                  <c:v>1.9450000000000001</c:v>
                </c:pt>
                <c:pt idx="669">
                  <c:v>1.946</c:v>
                </c:pt>
                <c:pt idx="670">
                  <c:v>1.9810000000000001</c:v>
                </c:pt>
                <c:pt idx="671">
                  <c:v>1.9930000000000001</c:v>
                </c:pt>
                <c:pt idx="672">
                  <c:v>1.9570000000000001</c:v>
                </c:pt>
                <c:pt idx="673">
                  <c:v>1.9730000000000001</c:v>
                </c:pt>
                <c:pt idx="674">
                  <c:v>1.9950000000000001</c:v>
                </c:pt>
                <c:pt idx="675">
                  <c:v>2.0310000000000001</c:v>
                </c:pt>
                <c:pt idx="676">
                  <c:v>2.0489999999999999</c:v>
                </c:pt>
                <c:pt idx="677">
                  <c:v>2.0390000000000001</c:v>
                </c:pt>
                <c:pt idx="678">
                  <c:v>2.1</c:v>
                </c:pt>
                <c:pt idx="679">
                  <c:v>2.0760000000000001</c:v>
                </c:pt>
                <c:pt idx="680">
                  <c:v>2.08</c:v>
                </c:pt>
                <c:pt idx="681">
                  <c:v>2.12</c:v>
                </c:pt>
                <c:pt idx="682">
                  <c:v>2.1389999999999998</c:v>
                </c:pt>
                <c:pt idx="683">
                  <c:v>2.2109999999999999</c:v>
                </c:pt>
                <c:pt idx="684">
                  <c:v>2.1850000000000001</c:v>
                </c:pt>
                <c:pt idx="685">
                  <c:v>2.19</c:v>
                </c:pt>
                <c:pt idx="686">
                  <c:v>2.298</c:v>
                </c:pt>
                <c:pt idx="687">
                  <c:v>2.3210000000000002</c:v>
                </c:pt>
                <c:pt idx="688">
                  <c:v>2.3170000000000002</c:v>
                </c:pt>
                <c:pt idx="689">
                  <c:v>2.2999999999999998</c:v>
                </c:pt>
                <c:pt idx="690">
                  <c:v>2.39</c:v>
                </c:pt>
                <c:pt idx="691">
                  <c:v>2.371</c:v>
                </c:pt>
                <c:pt idx="692">
                  <c:v>2.3650000000000002</c:v>
                </c:pt>
                <c:pt idx="693">
                  <c:v>2.3639999999999999</c:v>
                </c:pt>
                <c:pt idx="694">
                  <c:v>2.4239999999999999</c:v>
                </c:pt>
                <c:pt idx="695">
                  <c:v>2.4550000000000001</c:v>
                </c:pt>
                <c:pt idx="696">
                  <c:v>2.4769999999999999</c:v>
                </c:pt>
                <c:pt idx="697">
                  <c:v>2.6030000000000002</c:v>
                </c:pt>
                <c:pt idx="698">
                  <c:v>2.57</c:v>
                </c:pt>
                <c:pt idx="699">
                  <c:v>2.6429999999999998</c:v>
                </c:pt>
                <c:pt idx="700">
                  <c:v>2.66</c:v>
                </c:pt>
                <c:pt idx="701">
                  <c:v>2.59</c:v>
                </c:pt>
                <c:pt idx="702">
                  <c:v>2.601</c:v>
                </c:pt>
                <c:pt idx="703">
                  <c:v>2.5880000000000001</c:v>
                </c:pt>
                <c:pt idx="704">
                  <c:v>2.548</c:v>
                </c:pt>
                <c:pt idx="705">
                  <c:v>2.4990000000000001</c:v>
                </c:pt>
                <c:pt idx="706">
                  <c:v>2.4510000000000001</c:v>
                </c:pt>
                <c:pt idx="707">
                  <c:v>2.4670000000000001</c:v>
                </c:pt>
                <c:pt idx="708">
                  <c:v>2.4870000000000001</c:v>
                </c:pt>
                <c:pt idx="709">
                  <c:v>2.528</c:v>
                </c:pt>
                <c:pt idx="710">
                  <c:v>2.4790000000000001</c:v>
                </c:pt>
                <c:pt idx="711">
                  <c:v>2.5110000000000001</c:v>
                </c:pt>
                <c:pt idx="712">
                  <c:v>2.5209999999999999</c:v>
                </c:pt>
                <c:pt idx="713">
                  <c:v>2.5059999999999998</c:v>
                </c:pt>
                <c:pt idx="714">
                  <c:v>2.5310000000000001</c:v>
                </c:pt>
                <c:pt idx="715">
                  <c:v>2.58</c:v>
                </c:pt>
                <c:pt idx="716">
                  <c:v>2.577</c:v>
                </c:pt>
                <c:pt idx="717">
                  <c:v>2.5569999999999999</c:v>
                </c:pt>
                <c:pt idx="718">
                  <c:v>2.5019999999999998</c:v>
                </c:pt>
                <c:pt idx="719">
                  <c:v>2.4409999999999998</c:v>
                </c:pt>
                <c:pt idx="720">
                  <c:v>2.4220000000000002</c:v>
                </c:pt>
                <c:pt idx="721">
                  <c:v>2.3719999999999999</c:v>
                </c:pt>
                <c:pt idx="722">
                  <c:v>2.3959999999999999</c:v>
                </c:pt>
                <c:pt idx="723">
                  <c:v>2.427</c:v>
                </c:pt>
                <c:pt idx="724">
                  <c:v>2.4750000000000001</c:v>
                </c:pt>
                <c:pt idx="725">
                  <c:v>2.4460000000000002</c:v>
                </c:pt>
                <c:pt idx="726">
                  <c:v>2.4489999999999998</c:v>
                </c:pt>
                <c:pt idx="727">
                  <c:v>2.4049999999999998</c:v>
                </c:pt>
                <c:pt idx="728">
                  <c:v>2.3839999999999999</c:v>
                </c:pt>
                <c:pt idx="729">
                  <c:v>2.415</c:v>
                </c:pt>
                <c:pt idx="730">
                  <c:v>2.4039999999999999</c:v>
                </c:pt>
                <c:pt idx="731">
                  <c:v>2.4129999999999998</c:v>
                </c:pt>
                <c:pt idx="732">
                  <c:v>2.4289999999999998</c:v>
                </c:pt>
                <c:pt idx="733">
                  <c:v>2.3929999999999998</c:v>
                </c:pt>
                <c:pt idx="734">
                  <c:v>2.395</c:v>
                </c:pt>
                <c:pt idx="735">
                  <c:v>2.3679999999999999</c:v>
                </c:pt>
                <c:pt idx="736">
                  <c:v>2.3610000000000002</c:v>
                </c:pt>
                <c:pt idx="737">
                  <c:v>2.39</c:v>
                </c:pt>
                <c:pt idx="738">
                  <c:v>2.4340000000000002</c:v>
                </c:pt>
                <c:pt idx="739">
                  <c:v>2.4220000000000002</c:v>
                </c:pt>
                <c:pt idx="740">
                  <c:v>2.4060000000000001</c:v>
                </c:pt>
                <c:pt idx="741">
                  <c:v>2.42</c:v>
                </c:pt>
                <c:pt idx="742">
                  <c:v>2.403</c:v>
                </c:pt>
                <c:pt idx="743">
                  <c:v>2.4140000000000001</c:v>
                </c:pt>
                <c:pt idx="744">
                  <c:v>2.4140000000000001</c:v>
                </c:pt>
                <c:pt idx="745">
                  <c:v>2.4620000000000002</c:v>
                </c:pt>
                <c:pt idx="746">
                  <c:v>2.4820000000000002</c:v>
                </c:pt>
                <c:pt idx="747">
                  <c:v>2.496</c:v>
                </c:pt>
                <c:pt idx="748">
                  <c:v>2.597</c:v>
                </c:pt>
                <c:pt idx="749">
                  <c:v>2.593</c:v>
                </c:pt>
                <c:pt idx="750">
                  <c:v>2.6150000000000002</c:v>
                </c:pt>
                <c:pt idx="751">
                  <c:v>2.5990000000000002</c:v>
                </c:pt>
                <c:pt idx="752">
                  <c:v>2.56</c:v>
                </c:pt>
                <c:pt idx="753">
                  <c:v>2.5369999999999999</c:v>
                </c:pt>
                <c:pt idx="754">
                  <c:v>2.6219999999999999</c:v>
                </c:pt>
                <c:pt idx="755">
                  <c:v>2.7170000000000001</c:v>
                </c:pt>
                <c:pt idx="756">
                  <c:v>2.6859999999999999</c:v>
                </c:pt>
                <c:pt idx="757">
                  <c:v>2.649</c:v>
                </c:pt>
                <c:pt idx="758">
                  <c:v>2.694</c:v>
                </c:pt>
                <c:pt idx="759">
                  <c:v>2.718</c:v>
                </c:pt>
                <c:pt idx="760">
                  <c:v>2.7040000000000002</c:v>
                </c:pt>
                <c:pt idx="761">
                  <c:v>2.76</c:v>
                </c:pt>
                <c:pt idx="762">
                  <c:v>2.7469999999999999</c:v>
                </c:pt>
                <c:pt idx="763">
                  <c:v>2.8039999999999998</c:v>
                </c:pt>
                <c:pt idx="764">
                  <c:v>2.7869999999999999</c:v>
                </c:pt>
                <c:pt idx="765">
                  <c:v>2.7530000000000001</c:v>
                </c:pt>
                <c:pt idx="766">
                  <c:v>2.7850000000000001</c:v>
                </c:pt>
                <c:pt idx="767">
                  <c:v>2.847</c:v>
                </c:pt>
                <c:pt idx="768">
                  <c:v>2.9119999999999999</c:v>
                </c:pt>
                <c:pt idx="769">
                  <c:v>2.8879999999999999</c:v>
                </c:pt>
                <c:pt idx="770">
                  <c:v>2.879</c:v>
                </c:pt>
                <c:pt idx="771">
                  <c:v>2.9660000000000002</c:v>
                </c:pt>
                <c:pt idx="772">
                  <c:v>2.98</c:v>
                </c:pt>
                <c:pt idx="773">
                  <c:v>2.9740000000000002</c:v>
                </c:pt>
                <c:pt idx="774">
                  <c:v>2.9449999999999998</c:v>
                </c:pt>
                <c:pt idx="775">
                  <c:v>2.9239999999999999</c:v>
                </c:pt>
                <c:pt idx="776">
                  <c:v>2.95</c:v>
                </c:pt>
                <c:pt idx="777">
                  <c:v>2.9940000000000002</c:v>
                </c:pt>
                <c:pt idx="778">
                  <c:v>2.9689999999999999</c:v>
                </c:pt>
                <c:pt idx="779">
                  <c:v>2.964</c:v>
                </c:pt>
                <c:pt idx="780">
                  <c:v>2.8839999999999999</c:v>
                </c:pt>
                <c:pt idx="781">
                  <c:v>2.9119999999999999</c:v>
                </c:pt>
                <c:pt idx="782">
                  <c:v>2.9180000000000001</c:v>
                </c:pt>
                <c:pt idx="783">
                  <c:v>2.8610000000000002</c:v>
                </c:pt>
                <c:pt idx="784">
                  <c:v>2.9020000000000001</c:v>
                </c:pt>
                <c:pt idx="785">
                  <c:v>2.8969999999999998</c:v>
                </c:pt>
                <c:pt idx="786">
                  <c:v>2.9780000000000002</c:v>
                </c:pt>
                <c:pt idx="787">
                  <c:v>2.9820000000000002</c:v>
                </c:pt>
                <c:pt idx="788">
                  <c:v>2.9780000000000002</c:v>
                </c:pt>
                <c:pt idx="789">
                  <c:v>2.956</c:v>
                </c:pt>
                <c:pt idx="790">
                  <c:v>2.9950000000000001</c:v>
                </c:pt>
                <c:pt idx="791">
                  <c:v>2.9969999999999999</c:v>
                </c:pt>
                <c:pt idx="792">
                  <c:v>2.9830000000000001</c:v>
                </c:pt>
                <c:pt idx="793">
                  <c:v>2.9409999999999998</c:v>
                </c:pt>
                <c:pt idx="794">
                  <c:v>2.952</c:v>
                </c:pt>
                <c:pt idx="795">
                  <c:v>2.9950000000000001</c:v>
                </c:pt>
                <c:pt idx="796">
                  <c:v>3.1179999999999999</c:v>
                </c:pt>
                <c:pt idx="797">
                  <c:v>3.1360000000000001</c:v>
                </c:pt>
                <c:pt idx="798">
                  <c:v>3.1840000000000002</c:v>
                </c:pt>
                <c:pt idx="799">
                  <c:v>3.2360000000000002</c:v>
                </c:pt>
                <c:pt idx="800">
                  <c:v>3.4790000000000001</c:v>
                </c:pt>
                <c:pt idx="801">
                  <c:v>3.3980000000000001</c:v>
                </c:pt>
                <c:pt idx="802">
                  <c:v>3.3290000000000002</c:v>
                </c:pt>
                <c:pt idx="803">
                  <c:v>3.3690000000000002</c:v>
                </c:pt>
                <c:pt idx="804">
                  <c:v>3.4750000000000001</c:v>
                </c:pt>
                <c:pt idx="805">
                  <c:v>3.5070000000000001</c:v>
                </c:pt>
                <c:pt idx="806">
                  <c:v>3.573</c:v>
                </c:pt>
                <c:pt idx="807">
                  <c:v>3.6059999999999999</c:v>
                </c:pt>
                <c:pt idx="808">
                  <c:v>3.5750000000000002</c:v>
                </c:pt>
                <c:pt idx="809">
                  <c:v>3.677</c:v>
                </c:pt>
                <c:pt idx="810">
                  <c:v>3.8980000000000001</c:v>
                </c:pt>
                <c:pt idx="811">
                  <c:v>3.798</c:v>
                </c:pt>
                <c:pt idx="812">
                  <c:v>3.7189999999999999</c:v>
                </c:pt>
                <c:pt idx="813">
                  <c:v>3.605</c:v>
                </c:pt>
                <c:pt idx="814">
                  <c:v>3.6819999999999999</c:v>
                </c:pt>
                <c:pt idx="815">
                  <c:v>3.7280000000000002</c:v>
                </c:pt>
                <c:pt idx="816">
                  <c:v>3.6869999999999998</c:v>
                </c:pt>
                <c:pt idx="817">
                  <c:v>3.6840000000000002</c:v>
                </c:pt>
                <c:pt idx="818">
                  <c:v>3.68</c:v>
                </c:pt>
                <c:pt idx="819">
                  <c:v>3.698</c:v>
                </c:pt>
                <c:pt idx="820">
                  <c:v>3.6019999999999999</c:v>
                </c:pt>
                <c:pt idx="821">
                  <c:v>3.5760000000000001</c:v>
                </c:pt>
                <c:pt idx="822">
                  <c:v>3.65</c:v>
                </c:pt>
                <c:pt idx="823">
                  <c:v>3.6749999999999998</c:v>
                </c:pt>
                <c:pt idx="824">
                  <c:v>3.7170000000000001</c:v>
                </c:pt>
                <c:pt idx="825">
                  <c:v>3.8559999999999999</c:v>
                </c:pt>
                <c:pt idx="826">
                  <c:v>3.899</c:v>
                </c:pt>
                <c:pt idx="827">
                  <c:v>3.9329999999999998</c:v>
                </c:pt>
                <c:pt idx="828">
                  <c:v>3.91</c:v>
                </c:pt>
                <c:pt idx="829">
                  <c:v>3.8410000000000002</c:v>
                </c:pt>
                <c:pt idx="830">
                  <c:v>3.8250000000000002</c:v>
                </c:pt>
                <c:pt idx="831">
                  <c:v>3.6970000000000001</c:v>
                </c:pt>
                <c:pt idx="832">
                  <c:v>3.6890000000000001</c:v>
                </c:pt>
                <c:pt idx="833">
                  <c:v>3.7120000000000002</c:v>
                </c:pt>
                <c:pt idx="834">
                  <c:v>3.8239999999999998</c:v>
                </c:pt>
                <c:pt idx="835">
                  <c:v>3.8180000000000001</c:v>
                </c:pt>
                <c:pt idx="836">
                  <c:v>3.85</c:v>
                </c:pt>
                <c:pt idx="837">
                  <c:v>3.8479999999999999</c:v>
                </c:pt>
                <c:pt idx="838">
                  <c:v>3.806</c:v>
                </c:pt>
                <c:pt idx="839">
                  <c:v>3.8210000000000002</c:v>
                </c:pt>
                <c:pt idx="840">
                  <c:v>3.7589999999999999</c:v>
                </c:pt>
                <c:pt idx="841">
                  <c:v>3.7519999999999998</c:v>
                </c:pt>
                <c:pt idx="842">
                  <c:v>3.7669999999999999</c:v>
                </c:pt>
                <c:pt idx="843">
                  <c:v>3.762</c:v>
                </c:pt>
                <c:pt idx="844">
                  <c:v>3.766</c:v>
                </c:pt>
                <c:pt idx="845">
                  <c:v>3.8490000000000002</c:v>
                </c:pt>
                <c:pt idx="846">
                  <c:v>3.9380000000000002</c:v>
                </c:pt>
                <c:pt idx="847">
                  <c:v>3.9449999999999998</c:v>
                </c:pt>
                <c:pt idx="848">
                  <c:v>4.0570000000000004</c:v>
                </c:pt>
                <c:pt idx="849">
                  <c:v>4.024</c:v>
                </c:pt>
                <c:pt idx="850">
                  <c:v>4.0030000000000001</c:v>
                </c:pt>
                <c:pt idx="851">
                  <c:v>4.05</c:v>
                </c:pt>
                <c:pt idx="852">
                  <c:v>4.3079999999999998</c:v>
                </c:pt>
                <c:pt idx="853">
                  <c:v>4.3339999999999996</c:v>
                </c:pt>
                <c:pt idx="854">
                  <c:v>4.4530000000000003</c:v>
                </c:pt>
                <c:pt idx="855">
                  <c:v>4.5359999999999996</c:v>
                </c:pt>
                <c:pt idx="856">
                  <c:v>4.5679999999999996</c:v>
                </c:pt>
                <c:pt idx="857">
                  <c:v>4.5129999999999999</c:v>
                </c:pt>
                <c:pt idx="858">
                  <c:v>4.524</c:v>
                </c:pt>
                <c:pt idx="859">
                  <c:v>4.4219999999999997</c:v>
                </c:pt>
                <c:pt idx="860">
                  <c:v>4.5190000000000001</c:v>
                </c:pt>
                <c:pt idx="861">
                  <c:v>4.444</c:v>
                </c:pt>
                <c:pt idx="862">
                  <c:v>4.5069999999999997</c:v>
                </c:pt>
                <c:pt idx="863">
                  <c:v>4.5179999999999998</c:v>
                </c:pt>
                <c:pt idx="864">
                  <c:v>4.5220000000000002</c:v>
                </c:pt>
                <c:pt idx="865">
                  <c:v>4.5250000000000004</c:v>
                </c:pt>
                <c:pt idx="866">
                  <c:v>4.4269999999999996</c:v>
                </c:pt>
                <c:pt idx="867">
                  <c:v>4.4219999999999997</c:v>
                </c:pt>
                <c:pt idx="868">
                  <c:v>4.3220000000000001</c:v>
                </c:pt>
                <c:pt idx="869">
                  <c:v>4.2869999999999999</c:v>
                </c:pt>
                <c:pt idx="870">
                  <c:v>4.32</c:v>
                </c:pt>
                <c:pt idx="871">
                  <c:v>4.3659999999999997</c:v>
                </c:pt>
                <c:pt idx="872">
                  <c:v>4.3760000000000003</c:v>
                </c:pt>
                <c:pt idx="873">
                  <c:v>4.3470000000000004</c:v>
                </c:pt>
                <c:pt idx="874">
                  <c:v>4.3079999999999998</c:v>
                </c:pt>
                <c:pt idx="875">
                  <c:v>4.3550000000000004</c:v>
                </c:pt>
                <c:pt idx="876">
                  <c:v>4.3239999999999998</c:v>
                </c:pt>
                <c:pt idx="877">
                  <c:v>4.3680000000000003</c:v>
                </c:pt>
                <c:pt idx="878">
                  <c:v>4.3520000000000003</c:v>
                </c:pt>
                <c:pt idx="879">
                  <c:v>4.4649999999999999</c:v>
                </c:pt>
                <c:pt idx="880">
                  <c:v>4.4790000000000001</c:v>
                </c:pt>
                <c:pt idx="881">
                  <c:v>4.4089999999999998</c:v>
                </c:pt>
                <c:pt idx="882">
                  <c:v>4.3680000000000003</c:v>
                </c:pt>
                <c:pt idx="883">
                  <c:v>4.3600000000000003</c:v>
                </c:pt>
                <c:pt idx="884">
                  <c:v>4.3360000000000003</c:v>
                </c:pt>
                <c:pt idx="885">
                  <c:v>4.3840000000000003</c:v>
                </c:pt>
                <c:pt idx="886">
                  <c:v>4.2809999999999997</c:v>
                </c:pt>
                <c:pt idx="887">
                  <c:v>4.3600000000000003</c:v>
                </c:pt>
                <c:pt idx="888">
                  <c:v>4.2830000000000004</c:v>
                </c:pt>
                <c:pt idx="889">
                  <c:v>4.3419999999999996</c:v>
                </c:pt>
                <c:pt idx="890">
                  <c:v>4.3940000000000001</c:v>
                </c:pt>
                <c:pt idx="891">
                  <c:v>4.3470000000000004</c:v>
                </c:pt>
                <c:pt idx="892">
                  <c:v>4.399</c:v>
                </c:pt>
                <c:pt idx="893">
                  <c:v>4.4039999999999999</c:v>
                </c:pt>
                <c:pt idx="894">
                  <c:v>4.4260000000000002</c:v>
                </c:pt>
                <c:pt idx="895">
                  <c:v>4.3949999999999996</c:v>
                </c:pt>
                <c:pt idx="896">
                  <c:v>4.4509999999999996</c:v>
                </c:pt>
                <c:pt idx="897">
                  <c:v>4.3449999999999998</c:v>
                </c:pt>
                <c:pt idx="898">
                  <c:v>4.37</c:v>
                </c:pt>
                <c:pt idx="899">
                  <c:v>4.4130000000000003</c:v>
                </c:pt>
                <c:pt idx="900">
                  <c:v>4.4740000000000002</c:v>
                </c:pt>
                <c:pt idx="901">
                  <c:v>4.5049999999999999</c:v>
                </c:pt>
                <c:pt idx="902">
                  <c:v>4.5369999999999999</c:v>
                </c:pt>
                <c:pt idx="903">
                  <c:v>4.5819999999999999</c:v>
                </c:pt>
                <c:pt idx="904">
                  <c:v>4.798</c:v>
                </c:pt>
                <c:pt idx="905">
                  <c:v>4.7939999999999996</c:v>
                </c:pt>
                <c:pt idx="906">
                  <c:v>4.9130000000000003</c:v>
                </c:pt>
                <c:pt idx="907">
                  <c:v>4.9059999999999997</c:v>
                </c:pt>
                <c:pt idx="908">
                  <c:v>4.9349999999999996</c:v>
                </c:pt>
                <c:pt idx="909">
                  <c:v>5.0469999999999997</c:v>
                </c:pt>
                <c:pt idx="910">
                  <c:v>4.9480000000000004</c:v>
                </c:pt>
                <c:pt idx="911">
                  <c:v>4.8849999999999998</c:v>
                </c:pt>
                <c:pt idx="912">
                  <c:v>4.952</c:v>
                </c:pt>
                <c:pt idx="913">
                  <c:v>4.9660000000000002</c:v>
                </c:pt>
                <c:pt idx="914">
                  <c:v>4.8310000000000004</c:v>
                </c:pt>
                <c:pt idx="915">
                  <c:v>4.806</c:v>
                </c:pt>
                <c:pt idx="916">
                  <c:v>4.8810000000000002</c:v>
                </c:pt>
                <c:pt idx="917">
                  <c:v>5.0650000000000004</c:v>
                </c:pt>
                <c:pt idx="918">
                  <c:v>5.0709999999999997</c:v>
                </c:pt>
                <c:pt idx="919">
                  <c:v>5.0640000000000001</c:v>
                </c:pt>
                <c:pt idx="920">
                  <c:v>5.1340000000000003</c:v>
                </c:pt>
                <c:pt idx="921">
                  <c:v>5.16</c:v>
                </c:pt>
                <c:pt idx="922">
                  <c:v>5.42</c:v>
                </c:pt>
                <c:pt idx="923">
                  <c:v>5.5129999999999999</c:v>
                </c:pt>
                <c:pt idx="924">
                  <c:v>5.8550000000000004</c:v>
                </c:pt>
                <c:pt idx="925">
                  <c:v>5.65</c:v>
                </c:pt>
                <c:pt idx="926">
                  <c:v>5.7169999999999996</c:v>
                </c:pt>
                <c:pt idx="927">
                  <c:v>5.6929999999999996</c:v>
                </c:pt>
                <c:pt idx="928">
                  <c:v>5.5819999999999999</c:v>
                </c:pt>
                <c:pt idx="929">
                  <c:v>5.4630000000000001</c:v>
                </c:pt>
                <c:pt idx="930">
                  <c:v>5.5839999999999996</c:v>
                </c:pt>
                <c:pt idx="931">
                  <c:v>5.5819999999999999</c:v>
                </c:pt>
                <c:pt idx="932">
                  <c:v>5.7210000000000001</c:v>
                </c:pt>
                <c:pt idx="933">
                  <c:v>5.8090000000000002</c:v>
                </c:pt>
                <c:pt idx="934">
                  <c:v>5.5919999999999996</c:v>
                </c:pt>
                <c:pt idx="935">
                  <c:v>5.7080000000000002</c:v>
                </c:pt>
                <c:pt idx="936">
                  <c:v>5.7249999999999996</c:v>
                </c:pt>
                <c:pt idx="937">
                  <c:v>5.7930000000000001</c:v>
                </c:pt>
                <c:pt idx="938">
                  <c:v>5.8360000000000003</c:v>
                </c:pt>
                <c:pt idx="939">
                  <c:v>5.9710000000000001</c:v>
                </c:pt>
                <c:pt idx="940">
                  <c:v>6.0190000000000001</c:v>
                </c:pt>
                <c:pt idx="941">
                  <c:v>6.1639999999999997</c:v>
                </c:pt>
                <c:pt idx="942">
                  <c:v>6.0490000000000004</c:v>
                </c:pt>
                <c:pt idx="943">
                  <c:v>5.9770000000000003</c:v>
                </c:pt>
                <c:pt idx="944">
                  <c:v>6.008</c:v>
                </c:pt>
                <c:pt idx="945">
                  <c:v>6.08</c:v>
                </c:pt>
                <c:pt idx="946">
                  <c:v>5.9720000000000004</c:v>
                </c:pt>
                <c:pt idx="947">
                  <c:v>6.05</c:v>
                </c:pt>
                <c:pt idx="948">
                  <c:v>5.96</c:v>
                </c:pt>
                <c:pt idx="949">
                  <c:v>6.0069999999999997</c:v>
                </c:pt>
                <c:pt idx="950">
                  <c:v>6.1029999999999998</c:v>
                </c:pt>
                <c:pt idx="951">
                  <c:v>6.0960000000000001</c:v>
                </c:pt>
                <c:pt idx="952">
                  <c:v>6.1740000000000004</c:v>
                </c:pt>
                <c:pt idx="953">
                  <c:v>6.1639999999999997</c:v>
                </c:pt>
                <c:pt idx="954">
                  <c:v>6.1159999999999997</c:v>
                </c:pt>
                <c:pt idx="955">
                  <c:v>6.0709999999999997</c:v>
                </c:pt>
                <c:pt idx="956">
                  <c:v>5.899</c:v>
                </c:pt>
                <c:pt idx="957">
                  <c:v>5.9379999999999997</c:v>
                </c:pt>
                <c:pt idx="958">
                  <c:v>5.859</c:v>
                </c:pt>
                <c:pt idx="959">
                  <c:v>5.9420000000000002</c:v>
                </c:pt>
                <c:pt idx="960">
                  <c:v>5.9580000000000002</c:v>
                </c:pt>
                <c:pt idx="961">
                  <c:v>5.952</c:v>
                </c:pt>
                <c:pt idx="962">
                  <c:v>6.0279999999999996</c:v>
                </c:pt>
                <c:pt idx="963">
                  <c:v>6.056</c:v>
                </c:pt>
                <c:pt idx="964">
                  <c:v>6.048</c:v>
                </c:pt>
                <c:pt idx="965">
                  <c:v>5.9320000000000004</c:v>
                </c:pt>
                <c:pt idx="966">
                  <c:v>5.907</c:v>
                </c:pt>
                <c:pt idx="967">
                  <c:v>5.9470000000000001</c:v>
                </c:pt>
                <c:pt idx="968">
                  <c:v>6.0069999999999997</c:v>
                </c:pt>
                <c:pt idx="969">
                  <c:v>6.0039999999999996</c:v>
                </c:pt>
                <c:pt idx="970">
                  <c:v>5.9290000000000003</c:v>
                </c:pt>
                <c:pt idx="971">
                  <c:v>5.8780000000000001</c:v>
                </c:pt>
                <c:pt idx="972">
                  <c:v>5.8479999999999999</c:v>
                </c:pt>
                <c:pt idx="973">
                  <c:v>5.8730000000000002</c:v>
                </c:pt>
                <c:pt idx="974">
                  <c:v>5.9119999999999999</c:v>
                </c:pt>
                <c:pt idx="975">
                  <c:v>5.9029999999999996</c:v>
                </c:pt>
                <c:pt idx="976">
                  <c:v>5.8529999999999998</c:v>
                </c:pt>
                <c:pt idx="977">
                  <c:v>5.8460000000000001</c:v>
                </c:pt>
                <c:pt idx="978">
                  <c:v>5.8259999999999996</c:v>
                </c:pt>
                <c:pt idx="979">
                  <c:v>5.7160000000000002</c:v>
                </c:pt>
                <c:pt idx="980">
                  <c:v>5.7039999999999997</c:v>
                </c:pt>
                <c:pt idx="981">
                  <c:v>5.694</c:v>
                </c:pt>
                <c:pt idx="982">
                  <c:v>5.6849999999999996</c:v>
                </c:pt>
                <c:pt idx="983">
                  <c:v>5.798</c:v>
                </c:pt>
                <c:pt idx="984">
                  <c:v>5.7270000000000003</c:v>
                </c:pt>
                <c:pt idx="985">
                  <c:v>5.64</c:v>
                </c:pt>
                <c:pt idx="986">
                  <c:v>5.657</c:v>
                </c:pt>
                <c:pt idx="987">
                  <c:v>5.6859999999999999</c:v>
                </c:pt>
                <c:pt idx="988">
                  <c:v>5.6509999999999998</c:v>
                </c:pt>
                <c:pt idx="989">
                  <c:v>5.6269999999999998</c:v>
                </c:pt>
                <c:pt idx="990">
                  <c:v>5.649</c:v>
                </c:pt>
                <c:pt idx="991">
                  <c:v>5.649</c:v>
                </c:pt>
                <c:pt idx="992">
                  <c:v>5.649</c:v>
                </c:pt>
                <c:pt idx="993">
                  <c:v>5.5259999999999998</c:v>
                </c:pt>
                <c:pt idx="994">
                  <c:v>5.4489999999999998</c:v>
                </c:pt>
                <c:pt idx="995">
                  <c:v>5.4370000000000003</c:v>
                </c:pt>
                <c:pt idx="996">
                  <c:v>5.42</c:v>
                </c:pt>
                <c:pt idx="997">
                  <c:v>5.2530000000000001</c:v>
                </c:pt>
                <c:pt idx="998">
                  <c:v>5.2</c:v>
                </c:pt>
                <c:pt idx="999">
                  <c:v>5.0609999999999999</c:v>
                </c:pt>
                <c:pt idx="1000">
                  <c:v>5.0380000000000003</c:v>
                </c:pt>
                <c:pt idx="1001">
                  <c:v>4.8940000000000001</c:v>
                </c:pt>
                <c:pt idx="1002">
                  <c:v>4.93</c:v>
                </c:pt>
                <c:pt idx="1003">
                  <c:v>4.9210000000000003</c:v>
                </c:pt>
                <c:pt idx="1004">
                  <c:v>4.774</c:v>
                </c:pt>
                <c:pt idx="1005">
                  <c:v>4.625</c:v>
                </c:pt>
                <c:pt idx="1006">
                  <c:v>4.6390000000000002</c:v>
                </c:pt>
                <c:pt idx="1007">
                  <c:v>4.5739999999999998</c:v>
                </c:pt>
                <c:pt idx="1008">
                  <c:v>4.5339999999999998</c:v>
                </c:pt>
                <c:pt idx="1009">
                  <c:v>4.532</c:v>
                </c:pt>
                <c:pt idx="1010">
                  <c:v>4.4459999999999997</c:v>
                </c:pt>
                <c:pt idx="1011">
                  <c:v>4.4509999999999996</c:v>
                </c:pt>
                <c:pt idx="1012">
                  <c:v>4.367</c:v>
                </c:pt>
                <c:pt idx="1013">
                  <c:v>4.2489999999999997</c:v>
                </c:pt>
                <c:pt idx="1014">
                  <c:v>4.1399999999999997</c:v>
                </c:pt>
                <c:pt idx="1015">
                  <c:v>4.274</c:v>
                </c:pt>
                <c:pt idx="1016">
                  <c:v>4.226</c:v>
                </c:pt>
                <c:pt idx="1017">
                  <c:v>4.2130000000000001</c:v>
                </c:pt>
                <c:pt idx="1018">
                  <c:v>4.2510000000000003</c:v>
                </c:pt>
                <c:pt idx="1019">
                  <c:v>4.2069999999999999</c:v>
                </c:pt>
                <c:pt idx="1020">
                  <c:v>4.2119999999999997</c:v>
                </c:pt>
                <c:pt idx="1021">
                  <c:v>4.157</c:v>
                </c:pt>
                <c:pt idx="1022">
                  <c:v>4.226</c:v>
                </c:pt>
                <c:pt idx="1023">
                  <c:v>4.2069999999999999</c:v>
                </c:pt>
                <c:pt idx="1024">
                  <c:v>4.3150000000000004</c:v>
                </c:pt>
                <c:pt idx="1025">
                  <c:v>4.3550000000000004</c:v>
                </c:pt>
                <c:pt idx="1026">
                  <c:v>4.28</c:v>
                </c:pt>
                <c:pt idx="1027">
                  <c:v>4.3090000000000002</c:v>
                </c:pt>
                <c:pt idx="1028">
                  <c:v>4.2880000000000003</c:v>
                </c:pt>
                <c:pt idx="1029">
                  <c:v>4.24</c:v>
                </c:pt>
                <c:pt idx="1030">
                  <c:v>4.3860000000000001</c:v>
                </c:pt>
                <c:pt idx="1031">
                  <c:v>4.4930000000000003</c:v>
                </c:pt>
                <c:pt idx="1032">
                  <c:v>4.548</c:v>
                </c:pt>
                <c:pt idx="1033">
                  <c:v>4.4710000000000001</c:v>
                </c:pt>
                <c:pt idx="1034">
                  <c:v>4.4480000000000004</c:v>
                </c:pt>
                <c:pt idx="1035">
                  <c:v>4.4050000000000002</c:v>
                </c:pt>
                <c:pt idx="1036">
                  <c:v>4.524</c:v>
                </c:pt>
                <c:pt idx="1037">
                  <c:v>4.5090000000000003</c:v>
                </c:pt>
                <c:pt idx="1038">
                  <c:v>4.3840000000000003</c:v>
                </c:pt>
                <c:pt idx="1039">
                  <c:v>4.1269999999999998</c:v>
                </c:pt>
                <c:pt idx="1040">
                  <c:v>4.0919999999999996</c:v>
                </c:pt>
                <c:pt idx="1041">
                  <c:v>4.1459999999999999</c:v>
                </c:pt>
                <c:pt idx="1042">
                  <c:v>4.0979999999999999</c:v>
                </c:pt>
                <c:pt idx="1043">
                  <c:v>4.09</c:v>
                </c:pt>
                <c:pt idx="1044">
                  <c:v>3.9449999999999998</c:v>
                </c:pt>
                <c:pt idx="1045">
                  <c:v>4.0110000000000001</c:v>
                </c:pt>
                <c:pt idx="1046">
                  <c:v>3.9870000000000001</c:v>
                </c:pt>
                <c:pt idx="1047">
                  <c:v>3.968</c:v>
                </c:pt>
                <c:pt idx="1048">
                  <c:v>3.9329999999999998</c:v>
                </c:pt>
                <c:pt idx="1049">
                  <c:v>4</c:v>
                </c:pt>
                <c:pt idx="1050">
                  <c:v>4.0350000000000001</c:v>
                </c:pt>
                <c:pt idx="1051">
                  <c:v>4.016</c:v>
                </c:pt>
                <c:pt idx="1052">
                  <c:v>4.0179999999999998</c:v>
                </c:pt>
                <c:pt idx="1053">
                  <c:v>4.08</c:v>
                </c:pt>
                <c:pt idx="1054">
                  <c:v>4.125</c:v>
                </c:pt>
                <c:pt idx="1055">
                  <c:v>4.0659999999999998</c:v>
                </c:pt>
                <c:pt idx="1056">
                  <c:v>4.0599999999999996</c:v>
                </c:pt>
                <c:pt idx="1057">
                  <c:v>4.0129999999999999</c:v>
                </c:pt>
                <c:pt idx="1058">
                  <c:v>4.032</c:v>
                </c:pt>
                <c:pt idx="1059">
                  <c:v>3.976</c:v>
                </c:pt>
                <c:pt idx="1060">
                  <c:v>4.0069999999999997</c:v>
                </c:pt>
                <c:pt idx="1061">
                  <c:v>4.04</c:v>
                </c:pt>
                <c:pt idx="1062">
                  <c:v>4.008</c:v>
                </c:pt>
                <c:pt idx="1063">
                  <c:v>4.0060000000000002</c:v>
                </c:pt>
                <c:pt idx="1064">
                  <c:v>4.0910000000000002</c:v>
                </c:pt>
                <c:pt idx="1065">
                  <c:v>4.0869999999999997</c:v>
                </c:pt>
                <c:pt idx="1066">
                  <c:v>4.1369999999999996</c:v>
                </c:pt>
                <c:pt idx="1067">
                  <c:v>4.1109999999999998</c:v>
                </c:pt>
                <c:pt idx="1068">
                  <c:v>4.0380000000000003</c:v>
                </c:pt>
                <c:pt idx="1069">
                  <c:v>4.0179999999999998</c:v>
                </c:pt>
                <c:pt idx="1070">
                  <c:v>4.0679999999999996</c:v>
                </c:pt>
                <c:pt idx="1071">
                  <c:v>4.0469999999999997</c:v>
                </c:pt>
                <c:pt idx="1072">
                  <c:v>4.0739999999999998</c:v>
                </c:pt>
                <c:pt idx="1073">
                  <c:v>4.0880000000000001</c:v>
                </c:pt>
                <c:pt idx="1074">
                  <c:v>4.1150000000000002</c:v>
                </c:pt>
                <c:pt idx="1075">
                  <c:v>4.0549999999999997</c:v>
                </c:pt>
                <c:pt idx="1076">
                  <c:v>4.0019999999999998</c:v>
                </c:pt>
                <c:pt idx="1077">
                  <c:v>4.0430000000000001</c:v>
                </c:pt>
                <c:pt idx="1078">
                  <c:v>4.04</c:v>
                </c:pt>
                <c:pt idx="1079">
                  <c:v>4.0490000000000004</c:v>
                </c:pt>
                <c:pt idx="1080">
                  <c:v>3.9969999999999999</c:v>
                </c:pt>
                <c:pt idx="1081">
                  <c:v>4.0039999999999996</c:v>
                </c:pt>
                <c:pt idx="1082">
                  <c:v>4.0419999999999998</c:v>
                </c:pt>
                <c:pt idx="1083">
                  <c:v>4.0010000000000003</c:v>
                </c:pt>
                <c:pt idx="1084">
                  <c:v>4.0309999999999997</c:v>
                </c:pt>
                <c:pt idx="1085">
                  <c:v>4.0620000000000003</c:v>
                </c:pt>
                <c:pt idx="1086">
                  <c:v>4.0940000000000003</c:v>
                </c:pt>
                <c:pt idx="1087">
                  <c:v>4.0670000000000002</c:v>
                </c:pt>
                <c:pt idx="1088">
                  <c:v>4.1289999999999996</c:v>
                </c:pt>
                <c:pt idx="1089">
                  <c:v>4.133</c:v>
                </c:pt>
                <c:pt idx="1090">
                  <c:v>4.22</c:v>
                </c:pt>
                <c:pt idx="1091">
                  <c:v>4.2670000000000003</c:v>
                </c:pt>
                <c:pt idx="1092">
                  <c:v>4.2939999999999996</c:v>
                </c:pt>
                <c:pt idx="1093">
                  <c:v>4.18</c:v>
                </c:pt>
                <c:pt idx="1094">
                  <c:v>4.2210000000000001</c:v>
                </c:pt>
                <c:pt idx="1095">
                  <c:v>4.1820000000000004</c:v>
                </c:pt>
                <c:pt idx="1096">
                  <c:v>4.2439999999999998</c:v>
                </c:pt>
                <c:pt idx="1097">
                  <c:v>4.2220000000000004</c:v>
                </c:pt>
                <c:pt idx="1098">
                  <c:v>4.29</c:v>
                </c:pt>
                <c:pt idx="1099">
                  <c:v>4.2519999999999998</c:v>
                </c:pt>
                <c:pt idx="1100">
                  <c:v>4.2489999999999997</c:v>
                </c:pt>
                <c:pt idx="1101">
                  <c:v>4.2409999999999997</c:v>
                </c:pt>
                <c:pt idx="1102">
                  <c:v>4.29</c:v>
                </c:pt>
                <c:pt idx="1103">
                  <c:v>4.3659999999999997</c:v>
                </c:pt>
                <c:pt idx="1104">
                  <c:v>4.3330000000000002</c:v>
                </c:pt>
                <c:pt idx="1105">
                  <c:v>4.3220000000000001</c:v>
                </c:pt>
                <c:pt idx="1106">
                  <c:v>4.32</c:v>
                </c:pt>
                <c:pt idx="1107">
                  <c:v>4.3079999999999998</c:v>
                </c:pt>
                <c:pt idx="1108">
                  <c:v>4.3360000000000003</c:v>
                </c:pt>
                <c:pt idx="1109">
                  <c:v>4.3499999999999996</c:v>
                </c:pt>
                <c:pt idx="1110">
                  <c:v>4.3070000000000004</c:v>
                </c:pt>
                <c:pt idx="1111">
                  <c:v>4.2880000000000003</c:v>
                </c:pt>
                <c:pt idx="1112">
                  <c:v>4.2990000000000004</c:v>
                </c:pt>
                <c:pt idx="1113">
                  <c:v>4.335</c:v>
                </c:pt>
                <c:pt idx="1114">
                  <c:v>4.399</c:v>
                </c:pt>
                <c:pt idx="1115">
                  <c:v>4.3490000000000002</c:v>
                </c:pt>
                <c:pt idx="1116">
                  <c:v>4.3600000000000003</c:v>
                </c:pt>
                <c:pt idx="1117">
                  <c:v>4.359</c:v>
                </c:pt>
                <c:pt idx="1118">
                  <c:v>4.4169999999999998</c:v>
                </c:pt>
                <c:pt idx="1119">
                  <c:v>4.49</c:v>
                </c:pt>
                <c:pt idx="1120">
                  <c:v>4.5579999999999998</c:v>
                </c:pt>
                <c:pt idx="1121">
                  <c:v>4.4669999999999996</c:v>
                </c:pt>
                <c:pt idx="1122">
                  <c:v>4.4740000000000002</c:v>
                </c:pt>
                <c:pt idx="1123">
                  <c:v>4.3760000000000003</c:v>
                </c:pt>
                <c:pt idx="1124">
                  <c:v>4.3920000000000003</c:v>
                </c:pt>
                <c:pt idx="1125">
                  <c:v>4.3849999999999998</c:v>
                </c:pt>
                <c:pt idx="1126">
                  <c:v>4.383</c:v>
                </c:pt>
                <c:pt idx="1127">
                  <c:v>4.3250000000000002</c:v>
                </c:pt>
                <c:pt idx="1128">
                  <c:v>4.3710000000000004</c:v>
                </c:pt>
                <c:pt idx="1129">
                  <c:v>4.3959999999999999</c:v>
                </c:pt>
                <c:pt idx="1130">
                  <c:v>4.4139999999999997</c:v>
                </c:pt>
                <c:pt idx="1131">
                  <c:v>4.4359999999999999</c:v>
                </c:pt>
                <c:pt idx="1132">
                  <c:v>4.4180000000000001</c:v>
                </c:pt>
                <c:pt idx="1133">
                  <c:v>4.3810000000000002</c:v>
                </c:pt>
                <c:pt idx="1134">
                  <c:v>4.4320000000000004</c:v>
                </c:pt>
                <c:pt idx="1135">
                  <c:v>4.4809999999999999</c:v>
                </c:pt>
                <c:pt idx="1136">
                  <c:v>4.452</c:v>
                </c:pt>
                <c:pt idx="1137">
                  <c:v>4.4720000000000004</c:v>
                </c:pt>
                <c:pt idx="1138">
                  <c:v>4.5149999999999997</c:v>
                </c:pt>
                <c:pt idx="1139">
                  <c:v>4.5359999999999996</c:v>
                </c:pt>
                <c:pt idx="1140">
                  <c:v>4.4870000000000001</c:v>
                </c:pt>
                <c:pt idx="1141">
                  <c:v>4.4409999999999998</c:v>
                </c:pt>
                <c:pt idx="1142">
                  <c:v>4.4649999999999999</c:v>
                </c:pt>
                <c:pt idx="1143">
                  <c:v>4.4729999999999999</c:v>
                </c:pt>
                <c:pt idx="1144">
                  <c:v>4.492</c:v>
                </c:pt>
                <c:pt idx="1145">
                  <c:v>4.548</c:v>
                </c:pt>
                <c:pt idx="1146">
                  <c:v>4.4989999999999997</c:v>
                </c:pt>
                <c:pt idx="1147">
                  <c:v>4.58</c:v>
                </c:pt>
                <c:pt idx="1148">
                  <c:v>4.5220000000000002</c:v>
                </c:pt>
                <c:pt idx="1149">
                  <c:v>4.5839999999999996</c:v>
                </c:pt>
                <c:pt idx="1150">
                  <c:v>4.5919999999999996</c:v>
                </c:pt>
                <c:pt idx="1151">
                  <c:v>4.5650000000000004</c:v>
                </c:pt>
                <c:pt idx="1152">
                  <c:v>4.5510000000000002</c:v>
                </c:pt>
                <c:pt idx="1153">
                  <c:v>4.5869999999999997</c:v>
                </c:pt>
                <c:pt idx="1154">
                  <c:v>4.556</c:v>
                </c:pt>
                <c:pt idx="1155">
                  <c:v>4.5369999999999999</c:v>
                </c:pt>
                <c:pt idx="1156">
                  <c:v>4.5380000000000003</c:v>
                </c:pt>
                <c:pt idx="1157">
                  <c:v>4.5170000000000003</c:v>
                </c:pt>
                <c:pt idx="1158">
                  <c:v>4.4870000000000001</c:v>
                </c:pt>
                <c:pt idx="1159">
                  <c:v>4.5330000000000004</c:v>
                </c:pt>
                <c:pt idx="1160">
                  <c:v>4.5670000000000002</c:v>
                </c:pt>
                <c:pt idx="1161">
                  <c:v>4.577</c:v>
                </c:pt>
                <c:pt idx="1162">
                  <c:v>4.6440000000000001</c:v>
                </c:pt>
                <c:pt idx="1163">
                  <c:v>4.5949999999999998</c:v>
                </c:pt>
                <c:pt idx="1164">
                  <c:v>4.6639999999999997</c:v>
                </c:pt>
                <c:pt idx="1165">
                  <c:v>4.6680000000000001</c:v>
                </c:pt>
                <c:pt idx="1166">
                  <c:v>4.6559999999999997</c:v>
                </c:pt>
                <c:pt idx="1167">
                  <c:v>4.6420000000000003</c:v>
                </c:pt>
                <c:pt idx="1168">
                  <c:v>4.6559999999999997</c:v>
                </c:pt>
                <c:pt idx="1169">
                  <c:v>4.7030000000000003</c:v>
                </c:pt>
                <c:pt idx="1170">
                  <c:v>4.7009999999999996</c:v>
                </c:pt>
                <c:pt idx="1171">
                  <c:v>4.6989999999999998</c:v>
                </c:pt>
                <c:pt idx="1172">
                  <c:v>4.7460000000000004</c:v>
                </c:pt>
                <c:pt idx="1173">
                  <c:v>4.6929999999999996</c:v>
                </c:pt>
                <c:pt idx="1174">
                  <c:v>4.7119999999999997</c:v>
                </c:pt>
                <c:pt idx="1175">
                  <c:v>4.7279999999999998</c:v>
                </c:pt>
                <c:pt idx="1176">
                  <c:v>4.7039999999999997</c:v>
                </c:pt>
                <c:pt idx="1177">
                  <c:v>4.97</c:v>
                </c:pt>
                <c:pt idx="1178">
                  <c:v>4.9160000000000004</c:v>
                </c:pt>
                <c:pt idx="1179">
                  <c:v>4.8479999999999999</c:v>
                </c:pt>
                <c:pt idx="1180">
                  <c:v>4.8369999999999997</c:v>
                </c:pt>
                <c:pt idx="1181">
                  <c:v>4.7850000000000001</c:v>
                </c:pt>
                <c:pt idx="1182">
                  <c:v>4.7670000000000003</c:v>
                </c:pt>
                <c:pt idx="1183">
                  <c:v>4.7969999999999997</c:v>
                </c:pt>
                <c:pt idx="1184">
                  <c:v>4.8209999999999997</c:v>
                </c:pt>
                <c:pt idx="1185">
                  <c:v>4.8440000000000003</c:v>
                </c:pt>
                <c:pt idx="1186">
                  <c:v>4.8860000000000001</c:v>
                </c:pt>
                <c:pt idx="1187">
                  <c:v>4.9249999999999998</c:v>
                </c:pt>
                <c:pt idx="1188">
                  <c:v>4.8899999999999997</c:v>
                </c:pt>
                <c:pt idx="1189">
                  <c:v>4.9260000000000002</c:v>
                </c:pt>
                <c:pt idx="1190">
                  <c:v>4.8659999999999997</c:v>
                </c:pt>
                <c:pt idx="1191">
                  <c:v>4.9219999999999997</c:v>
                </c:pt>
                <c:pt idx="1192">
                  <c:v>4.9950000000000001</c:v>
                </c:pt>
                <c:pt idx="1193">
                  <c:v>4.9749999999999996</c:v>
                </c:pt>
                <c:pt idx="1194">
                  <c:v>4.9980000000000002</c:v>
                </c:pt>
                <c:pt idx="1195">
                  <c:v>5.0060000000000002</c:v>
                </c:pt>
                <c:pt idx="1196">
                  <c:v>4.9969999999999999</c:v>
                </c:pt>
                <c:pt idx="1197">
                  <c:v>4.9249999999999998</c:v>
                </c:pt>
                <c:pt idx="1198">
                  <c:v>4.8979999999999997</c:v>
                </c:pt>
                <c:pt idx="1199">
                  <c:v>4.8490000000000002</c:v>
                </c:pt>
                <c:pt idx="1200">
                  <c:v>4.8630000000000004</c:v>
                </c:pt>
                <c:pt idx="1201">
                  <c:v>4.8540000000000001</c:v>
                </c:pt>
                <c:pt idx="1202">
                  <c:v>4.8179999999999996</c:v>
                </c:pt>
                <c:pt idx="1203">
                  <c:v>4.8230000000000004</c:v>
                </c:pt>
                <c:pt idx="1204">
                  <c:v>4.8339999999999996</c:v>
                </c:pt>
                <c:pt idx="1205">
                  <c:v>4.8109999999999999</c:v>
                </c:pt>
                <c:pt idx="1206">
                  <c:v>4.6740000000000004</c:v>
                </c:pt>
                <c:pt idx="1207">
                  <c:v>4.6139999999999999</c:v>
                </c:pt>
                <c:pt idx="1208">
                  <c:v>4.5949999999999998</c:v>
                </c:pt>
                <c:pt idx="1209">
                  <c:v>4.5519999999999996</c:v>
                </c:pt>
                <c:pt idx="1210">
                  <c:v>4.5170000000000003</c:v>
                </c:pt>
                <c:pt idx="1211">
                  <c:v>4.532</c:v>
                </c:pt>
                <c:pt idx="1212">
                  <c:v>4.4980000000000002</c:v>
                </c:pt>
                <c:pt idx="1213">
                  <c:v>4.5209999999999999</c:v>
                </c:pt>
                <c:pt idx="1214">
                  <c:v>4.5170000000000003</c:v>
                </c:pt>
                <c:pt idx="1215">
                  <c:v>4.4729999999999999</c:v>
                </c:pt>
                <c:pt idx="1216">
                  <c:v>4.3579999999999997</c:v>
                </c:pt>
                <c:pt idx="1217">
                  <c:v>4.3719999999999999</c:v>
                </c:pt>
                <c:pt idx="1218">
                  <c:v>4.3579999999999997</c:v>
                </c:pt>
              </c:numCache>
            </c:numRef>
          </c:val>
          <c:smooth val="0"/>
          <c:extLst>
            <c:ext xmlns:c16="http://schemas.microsoft.com/office/drawing/2014/chart" uri="{C3380CC4-5D6E-409C-BE32-E72D297353CC}">
              <c16:uniqueId val="{00000001-1E62-424A-9FFD-86C8614B0873}"/>
            </c:ext>
          </c:extLst>
        </c:ser>
        <c:dLbls>
          <c:showLegendKey val="0"/>
          <c:showVal val="0"/>
          <c:showCatName val="0"/>
          <c:showSerName val="0"/>
          <c:showPercent val="0"/>
          <c:showBubbleSize val="0"/>
        </c:dLbls>
        <c:marker val="1"/>
        <c:smooth val="0"/>
        <c:axId val="1244208223"/>
        <c:axId val="1244206559"/>
      </c:lineChart>
      <c:catAx>
        <c:axId val="1244208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altLang="ko-KR" sz="300" b="0" i="0" u="none" strike="noStrike" kern="1200" baseline="0">
                <a:ln>
                  <a:solidFill>
                    <a:schemeClr val="bg1">
                      <a:alpha val="0"/>
                    </a:schemeClr>
                  </a:solidFill>
                </a:ln>
                <a:solidFill>
                  <a:schemeClr val="bg1"/>
                </a:solidFill>
                <a:latin typeface="KoPub돋움체 Medium" panose="00000600000000000000" pitchFamily="2" charset="-127"/>
                <a:ea typeface="KoPub돋움체 Medium" panose="00000600000000000000" pitchFamily="2" charset="-127"/>
                <a:cs typeface="+mn-cs"/>
              </a:defRPr>
            </a:pPr>
            <a:endParaRPr lang="ko-KR"/>
          </a:p>
        </c:txPr>
        <c:crossAx val="1244206559"/>
        <c:crosses val="autoZero"/>
        <c:auto val="1"/>
        <c:lblAlgn val="ctr"/>
        <c:lblOffset val="100"/>
        <c:noMultiLvlLbl val="0"/>
      </c:catAx>
      <c:valAx>
        <c:axId val="1244206559"/>
        <c:scaling>
          <c:orientation val="minMax"/>
          <c:max val="8"/>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600" b="0" i="0" u="none" strike="noStrike" kern="1200" baseline="0">
                <a:ln>
                  <a:solidFill>
                    <a:schemeClr val="bg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1244208223"/>
        <c:crosses val="autoZero"/>
        <c:crossBetween val="between"/>
      </c:valAx>
      <c:valAx>
        <c:axId val="1244199487"/>
        <c:scaling>
          <c:orientation val="minMax"/>
          <c:max val="50"/>
        </c:scaling>
        <c:delete val="0"/>
        <c:axPos val="r"/>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lang="en-US" altLang="ko-KR" sz="600" b="0" i="0" u="none" strike="noStrike" kern="1200" baseline="0">
                <a:ln>
                  <a:solidFill>
                    <a:schemeClr val="bg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1244191167"/>
        <c:crosses val="max"/>
        <c:crossBetween val="between"/>
        <c:majorUnit val="10"/>
      </c:valAx>
      <c:catAx>
        <c:axId val="1244191167"/>
        <c:scaling>
          <c:orientation val="minMax"/>
        </c:scaling>
        <c:delete val="1"/>
        <c:axPos val="b"/>
        <c:numFmt formatCode="General" sourceLinked="1"/>
        <c:majorTickMark val="out"/>
        <c:minorTickMark val="none"/>
        <c:tickLblPos val="nextTo"/>
        <c:crossAx val="1244199487"/>
        <c:crosses val="autoZero"/>
        <c:auto val="1"/>
        <c:lblAlgn val="ctr"/>
        <c:lblOffset val="100"/>
        <c:noMultiLvlLbl val="0"/>
      </c:catAx>
      <c:spPr>
        <a:noFill/>
        <a:ln>
          <a:noFill/>
        </a:ln>
        <a:effectLst/>
      </c:spPr>
    </c:plotArea>
    <c:legend>
      <c:legendPos val="t"/>
      <c:layout>
        <c:manualLayout>
          <c:xMode val="edge"/>
          <c:yMode val="edge"/>
          <c:x val="0.18606598417428988"/>
          <c:y val="9.3648682949375103E-2"/>
          <c:w val="0.61327569042173058"/>
          <c:h val="0.16690874788321003"/>
        </c:manualLayout>
      </c:layout>
      <c:overlay val="0"/>
      <c:spPr>
        <a:noFill/>
        <a:ln>
          <a:noFill/>
        </a:ln>
        <a:effectLst/>
      </c:spPr>
      <c:txPr>
        <a:bodyPr rot="0" spcFirstLastPara="1" vertOverflow="ellipsis" vert="horz" wrap="square" anchor="ctr" anchorCtr="1"/>
        <a:lstStyle/>
        <a:p>
          <a:pPr algn="ctr">
            <a:defRPr lang="en-US" altLang="ko-KR" sz="600" b="0" i="0" u="none" strike="noStrike" kern="1200" baseline="0">
              <a:ln>
                <a:solidFill>
                  <a:schemeClr val="bg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683924349881797"/>
          <c:y val="0.28548150710494935"/>
          <c:w val="0.71057210401891258"/>
          <c:h val="0.58712167098829271"/>
        </c:manualLayout>
      </c:layout>
      <c:barChart>
        <c:barDir val="col"/>
        <c:grouping val="clustered"/>
        <c:varyColors val="0"/>
        <c:ser>
          <c:idx val="0"/>
          <c:order val="0"/>
          <c:tx>
            <c:strRef>
              <c:f>Sheet1!$B$1</c:f>
              <c:strCache>
                <c:ptCount val="1"/>
                <c:pt idx="0">
                  <c:v>신용카드(좌)</c:v>
                </c:pt>
              </c:strCache>
            </c:strRef>
          </c:tx>
          <c:spPr>
            <a:solidFill>
              <a:schemeClr val="bg1">
                <a:lumMod val="85000"/>
              </a:schemeClr>
            </a:solidFill>
            <a:ln>
              <a:noFill/>
            </a:ln>
            <a:effectLst/>
          </c:spPr>
          <c:invertIfNegative val="0"/>
          <c:dPt>
            <c:idx val="5"/>
            <c:invertIfNegative val="0"/>
            <c:bubble3D val="0"/>
            <c:spPr>
              <a:pattFill prst="dkDnDiag">
                <a:fgClr>
                  <a:schemeClr val="bg1">
                    <a:lumMod val="85000"/>
                  </a:schemeClr>
                </a:fgClr>
                <a:bgClr>
                  <a:schemeClr val="bg1"/>
                </a:bgClr>
              </a:pattFill>
              <a:ln>
                <a:noFill/>
              </a:ln>
              <a:effectLst/>
            </c:spPr>
            <c:extLst>
              <c:ext xmlns:c16="http://schemas.microsoft.com/office/drawing/2014/chart" uri="{C3380CC4-5D6E-409C-BE32-E72D297353CC}">
                <c16:uniqueId val="{00000004-9A04-4A92-89F0-D24E1EF01496}"/>
              </c:ext>
            </c:extLst>
          </c:dPt>
          <c:cat>
            <c:strRef>
              <c:f>Sheet1!$A$3:$A$8</c:f>
              <c:strCache>
                <c:ptCount val="6"/>
                <c:pt idx="0">
                  <c:v>'18</c:v>
                </c:pt>
                <c:pt idx="1">
                  <c:v>'19</c:v>
                </c:pt>
                <c:pt idx="2">
                  <c:v>'20</c:v>
                </c:pt>
                <c:pt idx="3">
                  <c:v>'21</c:v>
                </c:pt>
                <c:pt idx="4">
                  <c:v>'22</c:v>
                </c:pt>
                <c:pt idx="5">
                  <c:v>'23(P)</c:v>
                </c:pt>
              </c:strCache>
            </c:strRef>
          </c:cat>
          <c:val>
            <c:numRef>
              <c:f>Sheet1!$B$3:$B$8</c:f>
              <c:numCache>
                <c:formatCode>0.0</c:formatCode>
                <c:ptCount val="6"/>
                <c:pt idx="0">
                  <c:v>632.4</c:v>
                </c:pt>
                <c:pt idx="1">
                  <c:v>666.8</c:v>
                </c:pt>
                <c:pt idx="2">
                  <c:v>687.1</c:v>
                </c:pt>
                <c:pt idx="3">
                  <c:v>762.6</c:v>
                </c:pt>
                <c:pt idx="4">
                  <c:v>860.7</c:v>
                </c:pt>
                <c:pt idx="5">
                  <c:v>925.66200000000003</c:v>
                </c:pt>
              </c:numCache>
            </c:numRef>
          </c:val>
          <c:extLst>
            <c:ext xmlns:c16="http://schemas.microsoft.com/office/drawing/2014/chart" uri="{C3380CC4-5D6E-409C-BE32-E72D297353CC}">
              <c16:uniqueId val="{00000000-9A04-4A92-89F0-D24E1EF01496}"/>
            </c:ext>
          </c:extLst>
        </c:ser>
        <c:ser>
          <c:idx val="1"/>
          <c:order val="1"/>
          <c:tx>
            <c:strRef>
              <c:f>Sheet1!$C$1</c:f>
              <c:strCache>
                <c:ptCount val="1"/>
                <c:pt idx="0">
                  <c:v>체크카드(좌)</c:v>
                </c:pt>
              </c:strCache>
            </c:strRef>
          </c:tx>
          <c:spPr>
            <a:solidFill>
              <a:schemeClr val="bg1">
                <a:lumMod val="65000"/>
              </a:schemeClr>
            </a:solidFill>
            <a:ln>
              <a:noFill/>
            </a:ln>
            <a:effectLst/>
          </c:spPr>
          <c:invertIfNegative val="0"/>
          <c:dPt>
            <c:idx val="5"/>
            <c:invertIfNegative val="0"/>
            <c:bubble3D val="0"/>
            <c:spPr>
              <a:pattFill prst="dkDnDiag">
                <a:fgClr>
                  <a:schemeClr val="bg1">
                    <a:lumMod val="65000"/>
                  </a:schemeClr>
                </a:fgClr>
                <a:bgClr>
                  <a:schemeClr val="bg1"/>
                </a:bgClr>
              </a:pattFill>
              <a:ln>
                <a:noFill/>
              </a:ln>
              <a:effectLst/>
            </c:spPr>
            <c:extLst>
              <c:ext xmlns:c16="http://schemas.microsoft.com/office/drawing/2014/chart" uri="{C3380CC4-5D6E-409C-BE32-E72D297353CC}">
                <c16:uniqueId val="{00000005-9A04-4A92-89F0-D24E1EF01496}"/>
              </c:ext>
            </c:extLst>
          </c:dPt>
          <c:cat>
            <c:strRef>
              <c:f>Sheet1!$A$3:$A$8</c:f>
              <c:strCache>
                <c:ptCount val="6"/>
                <c:pt idx="0">
                  <c:v>'18</c:v>
                </c:pt>
                <c:pt idx="1">
                  <c:v>'19</c:v>
                </c:pt>
                <c:pt idx="2">
                  <c:v>'20</c:v>
                </c:pt>
                <c:pt idx="3">
                  <c:v>'21</c:v>
                </c:pt>
                <c:pt idx="4">
                  <c:v>'22</c:v>
                </c:pt>
                <c:pt idx="5">
                  <c:v>'23(P)</c:v>
                </c:pt>
              </c:strCache>
            </c:strRef>
          </c:cat>
          <c:val>
            <c:numRef>
              <c:f>Sheet1!$C$3:$C$8</c:f>
              <c:numCache>
                <c:formatCode>0.0</c:formatCode>
                <c:ptCount val="6"/>
                <c:pt idx="0">
                  <c:v>177.4</c:v>
                </c:pt>
                <c:pt idx="1">
                  <c:v>189.1</c:v>
                </c:pt>
                <c:pt idx="2">
                  <c:v>193.10000000000002</c:v>
                </c:pt>
                <c:pt idx="3">
                  <c:v>210.89999999999998</c:v>
                </c:pt>
                <c:pt idx="4">
                  <c:v>232.5</c:v>
                </c:pt>
                <c:pt idx="5">
                  <c:v>246.39699999999999</c:v>
                </c:pt>
              </c:numCache>
            </c:numRef>
          </c:val>
          <c:extLst>
            <c:ext xmlns:c16="http://schemas.microsoft.com/office/drawing/2014/chart" uri="{C3380CC4-5D6E-409C-BE32-E72D297353CC}">
              <c16:uniqueId val="{00000001-9A04-4A92-89F0-D24E1EF01496}"/>
            </c:ext>
          </c:extLst>
        </c:ser>
        <c:dLbls>
          <c:showLegendKey val="0"/>
          <c:showVal val="0"/>
          <c:showCatName val="0"/>
          <c:showSerName val="0"/>
          <c:showPercent val="0"/>
          <c:showBubbleSize val="0"/>
        </c:dLbls>
        <c:gapWidth val="219"/>
        <c:overlap val="-27"/>
        <c:axId val="328986704"/>
        <c:axId val="1281258672"/>
      </c:barChart>
      <c:lineChart>
        <c:grouping val="standard"/>
        <c:varyColors val="0"/>
        <c:ser>
          <c:idx val="2"/>
          <c:order val="2"/>
          <c:tx>
            <c:strRef>
              <c:f>Sheet1!$D$1</c:f>
              <c:strCache>
                <c:ptCount val="1"/>
                <c:pt idx="0">
                  <c:v>카드구매 증감률(우)</c:v>
                </c:pt>
              </c:strCache>
            </c:strRef>
          </c:tx>
          <c:spPr>
            <a:ln w="19050" cap="rnd">
              <a:solidFill>
                <a:srgbClr val="00B0F0"/>
              </a:solidFill>
              <a:round/>
            </a:ln>
            <a:effectLst/>
          </c:spPr>
          <c:marker>
            <c:symbol val="none"/>
          </c:marker>
          <c:dPt>
            <c:idx val="5"/>
            <c:marker>
              <c:symbol val="none"/>
            </c:marker>
            <c:bubble3D val="0"/>
            <c:spPr>
              <a:ln w="19050" cap="rnd">
                <a:solidFill>
                  <a:srgbClr val="00B0F0"/>
                </a:solidFill>
                <a:prstDash val="sysDash"/>
                <a:round/>
              </a:ln>
              <a:effectLst/>
            </c:spPr>
            <c:extLst>
              <c:ext xmlns:c16="http://schemas.microsoft.com/office/drawing/2014/chart" uri="{C3380CC4-5D6E-409C-BE32-E72D297353CC}">
                <c16:uniqueId val="{00000003-9A04-4A92-89F0-D24E1EF01496}"/>
              </c:ext>
            </c:extLst>
          </c:dPt>
          <c:cat>
            <c:strRef>
              <c:f>Sheet1!$A$3:$A$8</c:f>
              <c:strCache>
                <c:ptCount val="6"/>
                <c:pt idx="0">
                  <c:v>'18</c:v>
                </c:pt>
                <c:pt idx="1">
                  <c:v>'19</c:v>
                </c:pt>
                <c:pt idx="2">
                  <c:v>'20</c:v>
                </c:pt>
                <c:pt idx="3">
                  <c:v>'21</c:v>
                </c:pt>
                <c:pt idx="4">
                  <c:v>'22</c:v>
                </c:pt>
                <c:pt idx="5">
                  <c:v>'23(P)</c:v>
                </c:pt>
              </c:strCache>
            </c:strRef>
          </c:cat>
          <c:val>
            <c:numRef>
              <c:f>Sheet1!$D$3:$D$8</c:f>
              <c:numCache>
                <c:formatCode>0.0</c:formatCode>
                <c:ptCount val="6"/>
                <c:pt idx="0">
                  <c:v>6.5588853838065315</c:v>
                </c:pt>
                <c:pt idx="1">
                  <c:v>5.6617737757493352</c:v>
                </c:pt>
                <c:pt idx="2">
                  <c:v>3.3971515293019077</c:v>
                </c:pt>
                <c:pt idx="3">
                  <c:v>10.308230777915767</c:v>
                </c:pt>
                <c:pt idx="4">
                  <c:v>12.35414534288639</c:v>
                </c:pt>
                <c:pt idx="5">
                  <c:v>7.2241413865354929</c:v>
                </c:pt>
              </c:numCache>
            </c:numRef>
          </c:val>
          <c:smooth val="0"/>
          <c:extLst>
            <c:ext xmlns:c16="http://schemas.microsoft.com/office/drawing/2014/chart" uri="{C3380CC4-5D6E-409C-BE32-E72D297353CC}">
              <c16:uniqueId val="{00000002-9A04-4A92-89F0-D24E1EF01496}"/>
            </c:ext>
          </c:extLst>
        </c:ser>
        <c:dLbls>
          <c:showLegendKey val="0"/>
          <c:showVal val="0"/>
          <c:showCatName val="0"/>
          <c:showSerName val="0"/>
          <c:showPercent val="0"/>
          <c:showBubbleSize val="0"/>
        </c:dLbls>
        <c:marker val="1"/>
        <c:smooth val="0"/>
        <c:axId val="328990880"/>
        <c:axId val="1281229872"/>
      </c:lineChart>
      <c:catAx>
        <c:axId val="328986704"/>
        <c:scaling>
          <c:orientation val="minMax"/>
        </c:scaling>
        <c:delete val="0"/>
        <c:axPos val="b"/>
        <c:numFmt formatCode="General" sourceLinked="1"/>
        <c:majorTickMark val="none"/>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lgn="ctr">
              <a:defRPr lang="en-US" altLang="ko-KR" sz="600" b="0" i="0" u="none" strike="noStrike" kern="1200" baseline="0">
                <a:ln>
                  <a:solidFill>
                    <a:schemeClr val="bg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1281258672"/>
        <c:crosses val="autoZero"/>
        <c:auto val="1"/>
        <c:lblAlgn val="ctr"/>
        <c:lblOffset val="100"/>
        <c:noMultiLvlLbl val="0"/>
      </c:catAx>
      <c:valAx>
        <c:axId val="1281258672"/>
        <c:scaling>
          <c:orientation val="minMax"/>
        </c:scaling>
        <c:delete val="0"/>
        <c:axPos val="l"/>
        <c:numFmt formatCode="#,##0_);[Red]\(#,##0\)" sourceLinked="0"/>
        <c:majorTickMark val="none"/>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lgn="ctr">
              <a:defRPr lang="en-US" altLang="ko-KR" sz="600" b="0" i="0" u="none" strike="noStrike" kern="1200" baseline="0">
                <a:ln>
                  <a:solidFill>
                    <a:schemeClr val="bg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328986704"/>
        <c:crosses val="autoZero"/>
        <c:crossBetween val="between"/>
      </c:valAx>
      <c:valAx>
        <c:axId val="1281229872"/>
        <c:scaling>
          <c:orientation val="minMax"/>
        </c:scaling>
        <c:delete val="0"/>
        <c:axPos val="r"/>
        <c:numFmt formatCode="#,##0_);[Red]\(#,##0\)" sourceLinked="0"/>
        <c:majorTickMark val="none"/>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lgn="ctr">
              <a:defRPr lang="en-US" altLang="ko-KR" sz="600" b="0" i="0" u="none" strike="noStrike" kern="1200" baseline="0">
                <a:ln>
                  <a:solidFill>
                    <a:schemeClr val="bg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328990880"/>
        <c:crosses val="max"/>
        <c:crossBetween val="between"/>
      </c:valAx>
      <c:catAx>
        <c:axId val="328990880"/>
        <c:scaling>
          <c:orientation val="minMax"/>
        </c:scaling>
        <c:delete val="1"/>
        <c:axPos val="b"/>
        <c:numFmt formatCode="General" sourceLinked="1"/>
        <c:majorTickMark val="out"/>
        <c:minorTickMark val="none"/>
        <c:tickLblPos val="nextTo"/>
        <c:crossAx val="1281229872"/>
        <c:crosses val="autoZero"/>
        <c:auto val="1"/>
        <c:lblAlgn val="ctr"/>
        <c:lblOffset val="100"/>
        <c:noMultiLvlLbl val="0"/>
      </c:catAx>
      <c:spPr>
        <a:noFill/>
        <a:ln>
          <a:noFill/>
        </a:ln>
        <a:effectLst/>
      </c:spPr>
    </c:plotArea>
    <c:legend>
      <c:legendPos val="t"/>
      <c:layout>
        <c:manualLayout>
          <c:xMode val="edge"/>
          <c:yMode val="edge"/>
          <c:x val="0.23241442845213389"/>
          <c:y val="8.0037028504525973E-2"/>
          <c:w val="0.60272458628841608"/>
          <c:h val="0.1965514754332538"/>
        </c:manualLayout>
      </c:layout>
      <c:overlay val="0"/>
      <c:spPr>
        <a:noFill/>
        <a:ln>
          <a:noFill/>
        </a:ln>
        <a:effectLst/>
      </c:spPr>
      <c:txPr>
        <a:bodyPr rot="0" spcFirstLastPara="1" vertOverflow="ellipsis" vert="horz" wrap="square" anchor="ctr" anchorCtr="1"/>
        <a:lstStyle/>
        <a:p>
          <a:pPr algn="ctr">
            <a:defRPr lang="en-US" altLang="ko-KR" sz="600" b="0" i="0" u="none" strike="noStrike" kern="1200" baseline="0">
              <a:ln>
                <a:solidFill>
                  <a:schemeClr val="bg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253291307249502"/>
          <c:y val="0.27176038828027055"/>
          <c:w val="0.85746786280087661"/>
          <c:h val="0.58774072716908921"/>
        </c:manualLayout>
      </c:layout>
      <c:barChart>
        <c:barDir val="col"/>
        <c:grouping val="clustered"/>
        <c:varyColors val="0"/>
        <c:ser>
          <c:idx val="0"/>
          <c:order val="0"/>
          <c:tx>
            <c:strRef>
              <c:f>Sheet1!$B$1</c:f>
              <c:strCache>
                <c:ptCount val="1"/>
                <c:pt idx="0">
                  <c:v>현금서비스 이용액(좌)</c:v>
                </c:pt>
              </c:strCache>
            </c:strRef>
          </c:tx>
          <c:spPr>
            <a:solidFill>
              <a:schemeClr val="bg1">
                <a:lumMod val="85000"/>
              </a:schemeClr>
            </a:solidFill>
          </c:spPr>
          <c:invertIfNegative val="0"/>
          <c:cat>
            <c:strRef>
              <c:f>Sheet1!$A$2:$A$10</c:f>
              <c:strCache>
                <c:ptCount val="9"/>
                <c:pt idx="0">
                  <c:v>'19.1H</c:v>
                </c:pt>
                <c:pt idx="2">
                  <c:v>'20.1H</c:v>
                </c:pt>
                <c:pt idx="4">
                  <c:v>'21.1H</c:v>
                </c:pt>
                <c:pt idx="6">
                  <c:v>'22.1H</c:v>
                </c:pt>
                <c:pt idx="8">
                  <c:v>'23.1H</c:v>
                </c:pt>
              </c:strCache>
            </c:strRef>
          </c:cat>
          <c:val>
            <c:numRef>
              <c:f>Sheet1!$B$2:$B$10</c:f>
              <c:numCache>
                <c:formatCode>0.0</c:formatCode>
                <c:ptCount val="9"/>
                <c:pt idx="0">
                  <c:v>29.3</c:v>
                </c:pt>
                <c:pt idx="1">
                  <c:v>29.8</c:v>
                </c:pt>
                <c:pt idx="2">
                  <c:v>27.6</c:v>
                </c:pt>
                <c:pt idx="3">
                  <c:v>26.5</c:v>
                </c:pt>
                <c:pt idx="4">
                  <c:v>27.2</c:v>
                </c:pt>
                <c:pt idx="5">
                  <c:v>28</c:v>
                </c:pt>
                <c:pt idx="6">
                  <c:v>28.2</c:v>
                </c:pt>
                <c:pt idx="7">
                  <c:v>29.2</c:v>
                </c:pt>
                <c:pt idx="8">
                  <c:v>28.3</c:v>
                </c:pt>
              </c:numCache>
            </c:numRef>
          </c:val>
          <c:extLst>
            <c:ext xmlns:c16="http://schemas.microsoft.com/office/drawing/2014/chart" uri="{C3380CC4-5D6E-409C-BE32-E72D297353CC}">
              <c16:uniqueId val="{00000000-0A54-41DA-A85D-8036C0525902}"/>
            </c:ext>
          </c:extLst>
        </c:ser>
        <c:ser>
          <c:idx val="1"/>
          <c:order val="1"/>
          <c:tx>
            <c:strRef>
              <c:f>Sheet1!$C$1</c:f>
              <c:strCache>
                <c:ptCount val="1"/>
                <c:pt idx="0">
                  <c:v>카드론 이용액(좌)</c:v>
                </c:pt>
              </c:strCache>
            </c:strRef>
          </c:tx>
          <c:spPr>
            <a:solidFill>
              <a:schemeClr val="bg1">
                <a:lumMod val="65000"/>
              </a:schemeClr>
            </a:solidFill>
          </c:spPr>
          <c:invertIfNegative val="0"/>
          <c:cat>
            <c:strRef>
              <c:f>Sheet1!$A$2:$A$10</c:f>
              <c:strCache>
                <c:ptCount val="9"/>
                <c:pt idx="0">
                  <c:v>'19.1H</c:v>
                </c:pt>
                <c:pt idx="2">
                  <c:v>'20.1H</c:v>
                </c:pt>
                <c:pt idx="4">
                  <c:v>'21.1H</c:v>
                </c:pt>
                <c:pt idx="6">
                  <c:v>'22.1H</c:v>
                </c:pt>
                <c:pt idx="8">
                  <c:v>'23.1H</c:v>
                </c:pt>
              </c:strCache>
            </c:strRef>
          </c:cat>
          <c:val>
            <c:numRef>
              <c:f>Sheet1!$C$2:$C$10</c:f>
              <c:numCache>
                <c:formatCode>0.0</c:formatCode>
                <c:ptCount val="9"/>
                <c:pt idx="0">
                  <c:v>23</c:v>
                </c:pt>
                <c:pt idx="1">
                  <c:v>23.1</c:v>
                </c:pt>
                <c:pt idx="2">
                  <c:v>25.4</c:v>
                </c:pt>
                <c:pt idx="3">
                  <c:v>27.6</c:v>
                </c:pt>
                <c:pt idx="4">
                  <c:v>28.9</c:v>
                </c:pt>
                <c:pt idx="5">
                  <c:v>23.2</c:v>
                </c:pt>
                <c:pt idx="6">
                  <c:v>25.8</c:v>
                </c:pt>
                <c:pt idx="7">
                  <c:v>20.6</c:v>
                </c:pt>
                <c:pt idx="8">
                  <c:v>22.5</c:v>
                </c:pt>
              </c:numCache>
            </c:numRef>
          </c:val>
          <c:extLst>
            <c:ext xmlns:c16="http://schemas.microsoft.com/office/drawing/2014/chart" uri="{C3380CC4-5D6E-409C-BE32-E72D297353CC}">
              <c16:uniqueId val="{00000001-0A54-41DA-A85D-8036C0525902}"/>
            </c:ext>
          </c:extLst>
        </c:ser>
        <c:dLbls>
          <c:showLegendKey val="0"/>
          <c:showVal val="0"/>
          <c:showCatName val="0"/>
          <c:showSerName val="0"/>
          <c:showPercent val="0"/>
          <c:showBubbleSize val="0"/>
        </c:dLbls>
        <c:gapWidth val="100"/>
        <c:axId val="630245544"/>
        <c:axId val="630249856"/>
        <c:extLst>
          <c:ext xmlns:c15="http://schemas.microsoft.com/office/drawing/2012/chart" uri="{02D57815-91ED-43cb-92C2-25804820EDAC}">
            <c15:filteredBarSeries>
              <c15:ser>
                <c:idx val="2"/>
                <c:order val="2"/>
                <c:tx>
                  <c:strRef>
                    <c:extLst>
                      <c:ext uri="{02D57815-91ED-43cb-92C2-25804820EDAC}">
                        <c15:formulaRef>
                          <c15:sqref>Sheet1!$D$1</c15:sqref>
                        </c15:formulaRef>
                      </c:ext>
                    </c:extLst>
                    <c:strCache>
                      <c:ptCount val="1"/>
                      <c:pt idx="0">
                        <c:v>열2</c:v>
                      </c:pt>
                    </c:strCache>
                  </c:strRef>
                </c:tx>
                <c:invertIfNegative val="0"/>
                <c:cat>
                  <c:strRef>
                    <c:extLst>
                      <c:ext uri="{02D57815-91ED-43cb-92C2-25804820EDAC}">
                        <c15:formulaRef>
                          <c15:sqref>Sheet1!$A$2:$A$10</c15:sqref>
                        </c15:formulaRef>
                      </c:ext>
                    </c:extLst>
                    <c:strCache>
                      <c:ptCount val="9"/>
                      <c:pt idx="0">
                        <c:v>'19.1H</c:v>
                      </c:pt>
                      <c:pt idx="2">
                        <c:v>'20.1H</c:v>
                      </c:pt>
                      <c:pt idx="4">
                        <c:v>'21.1H</c:v>
                      </c:pt>
                      <c:pt idx="6">
                        <c:v>'22.1H</c:v>
                      </c:pt>
                      <c:pt idx="8">
                        <c:v>'23.1H</c:v>
                      </c:pt>
                    </c:strCache>
                  </c:strRef>
                </c:cat>
                <c:val>
                  <c:numRef>
                    <c:extLst>
                      <c:ext uri="{02D57815-91ED-43cb-92C2-25804820EDAC}">
                        <c15:formulaRef>
                          <c15:sqref>Sheet1!$D$2:$D$10</c15:sqref>
                        </c15:formulaRef>
                      </c:ext>
                    </c:extLst>
                    <c:numCache>
                      <c:formatCode>General</c:formatCode>
                      <c:ptCount val="9"/>
                    </c:numCache>
                  </c:numRef>
                </c:val>
                <c:extLst>
                  <c:ext xmlns:c16="http://schemas.microsoft.com/office/drawing/2014/chart" uri="{C3380CC4-5D6E-409C-BE32-E72D297353CC}">
                    <c16:uniqueId val="{00000003-0A54-41DA-A85D-8036C0525902}"/>
                  </c:ext>
                </c:extLst>
              </c15:ser>
            </c15:filteredBarSeries>
          </c:ext>
        </c:extLst>
      </c:barChart>
      <c:lineChart>
        <c:grouping val="standard"/>
        <c:varyColors val="0"/>
        <c:ser>
          <c:idx val="3"/>
          <c:order val="3"/>
          <c:tx>
            <c:strRef>
              <c:f>Sheet1!$E$1</c:f>
              <c:strCache>
                <c:ptCount val="1"/>
                <c:pt idx="0">
                  <c:v>연체율(우)</c:v>
                </c:pt>
              </c:strCache>
            </c:strRef>
          </c:tx>
          <c:spPr>
            <a:ln w="12700">
              <a:solidFill>
                <a:srgbClr val="00B0F0"/>
              </a:solidFill>
            </a:ln>
          </c:spPr>
          <c:marker>
            <c:symbol val="none"/>
          </c:marker>
          <c:cat>
            <c:strRef>
              <c:f>Sheet1!$A$2:$A$10</c:f>
              <c:strCache>
                <c:ptCount val="9"/>
                <c:pt idx="0">
                  <c:v>'19.1H</c:v>
                </c:pt>
                <c:pt idx="2">
                  <c:v>'20.1H</c:v>
                </c:pt>
                <c:pt idx="4">
                  <c:v>'21.1H</c:v>
                </c:pt>
                <c:pt idx="6">
                  <c:v>'22.1H</c:v>
                </c:pt>
                <c:pt idx="8">
                  <c:v>'23.1H</c:v>
                </c:pt>
              </c:strCache>
            </c:strRef>
          </c:cat>
          <c:val>
            <c:numRef>
              <c:f>Sheet1!$E$2:$E$10</c:f>
              <c:numCache>
                <c:formatCode>0.00</c:formatCode>
                <c:ptCount val="9"/>
                <c:pt idx="0">
                  <c:v>1.61</c:v>
                </c:pt>
                <c:pt idx="1">
                  <c:v>1.43</c:v>
                </c:pt>
                <c:pt idx="2">
                  <c:v>1.38</c:v>
                </c:pt>
                <c:pt idx="3">
                  <c:v>1.29</c:v>
                </c:pt>
                <c:pt idx="4">
                  <c:v>1.1299999999999999</c:v>
                </c:pt>
                <c:pt idx="5">
                  <c:v>1.0900000000000001</c:v>
                </c:pt>
                <c:pt idx="6">
                  <c:v>1.05</c:v>
                </c:pt>
                <c:pt idx="7">
                  <c:v>1.2</c:v>
                </c:pt>
                <c:pt idx="8">
                  <c:v>1.58</c:v>
                </c:pt>
              </c:numCache>
            </c:numRef>
          </c:val>
          <c:smooth val="0"/>
          <c:extLst>
            <c:ext xmlns:c16="http://schemas.microsoft.com/office/drawing/2014/chart" uri="{C3380CC4-5D6E-409C-BE32-E72D297353CC}">
              <c16:uniqueId val="{00000002-0A54-41DA-A85D-8036C0525902}"/>
            </c:ext>
          </c:extLst>
        </c:ser>
        <c:dLbls>
          <c:showLegendKey val="0"/>
          <c:showVal val="0"/>
          <c:showCatName val="0"/>
          <c:showSerName val="0"/>
          <c:showPercent val="0"/>
          <c:showBubbleSize val="0"/>
        </c:dLbls>
        <c:marker val="1"/>
        <c:smooth val="0"/>
        <c:axId val="782399456"/>
        <c:axId val="782395296"/>
      </c:lineChart>
      <c:catAx>
        <c:axId val="630245544"/>
        <c:scaling>
          <c:orientation val="minMax"/>
        </c:scaling>
        <c:delete val="0"/>
        <c:axPos val="b"/>
        <c:numFmt formatCode="General" sourceLinked="1"/>
        <c:majorTickMark val="none"/>
        <c:minorTickMark val="none"/>
        <c:tickLblPos val="nextTo"/>
        <c:spPr>
          <a:noFill/>
          <a:ln w="3175" cap="flat" cmpd="sng" algn="ctr">
            <a:solidFill>
              <a:schemeClr val="bg1">
                <a:lumMod val="75000"/>
              </a:schemeClr>
            </a:solidFill>
            <a:round/>
          </a:ln>
          <a:effectLst/>
        </c:spPr>
        <c:txPr>
          <a:bodyPr rot="-60000000" vert="horz"/>
          <a:lstStyle/>
          <a:p>
            <a:pPr>
              <a:defRPr sz="600"/>
            </a:pPr>
            <a:endParaRPr lang="ko-KR"/>
          </a:p>
        </c:txPr>
        <c:crossAx val="630249856"/>
        <c:crosses val="autoZero"/>
        <c:auto val="1"/>
        <c:lblAlgn val="ctr"/>
        <c:lblOffset val="100"/>
        <c:noMultiLvlLbl val="0"/>
      </c:catAx>
      <c:valAx>
        <c:axId val="630249856"/>
        <c:scaling>
          <c:orientation val="minMax"/>
        </c:scaling>
        <c:delete val="0"/>
        <c:axPos val="l"/>
        <c:numFmt formatCode="#,##0_);[Red]\(#,##0\)" sourceLinked="0"/>
        <c:majorTickMark val="none"/>
        <c:minorTickMark val="none"/>
        <c:tickLblPos val="nextTo"/>
        <c:spPr>
          <a:noFill/>
          <a:ln w="3175">
            <a:solidFill>
              <a:srgbClr val="BFBFBF"/>
            </a:solidFill>
          </a:ln>
          <a:effectLst/>
        </c:spPr>
        <c:txPr>
          <a:bodyPr rot="-60000000" vert="horz"/>
          <a:lstStyle/>
          <a:p>
            <a:pPr>
              <a:defRPr/>
            </a:pPr>
            <a:endParaRPr lang="ko-KR"/>
          </a:p>
        </c:txPr>
        <c:crossAx val="630245544"/>
        <c:crosses val="autoZero"/>
        <c:crossBetween val="between"/>
      </c:valAx>
      <c:valAx>
        <c:axId val="782395296"/>
        <c:scaling>
          <c:orientation val="minMax"/>
        </c:scaling>
        <c:delete val="0"/>
        <c:axPos val="r"/>
        <c:numFmt formatCode="0_ " sourceLinked="0"/>
        <c:majorTickMark val="none"/>
        <c:minorTickMark val="none"/>
        <c:tickLblPos val="nextTo"/>
        <c:spPr>
          <a:ln w="3175">
            <a:solidFill>
              <a:schemeClr val="bg1">
                <a:lumMod val="75000"/>
              </a:schemeClr>
            </a:solidFill>
          </a:ln>
        </c:spPr>
        <c:crossAx val="782399456"/>
        <c:crosses val="max"/>
        <c:crossBetween val="between"/>
      </c:valAx>
      <c:catAx>
        <c:axId val="782399456"/>
        <c:scaling>
          <c:orientation val="minMax"/>
        </c:scaling>
        <c:delete val="1"/>
        <c:axPos val="b"/>
        <c:numFmt formatCode="General" sourceLinked="1"/>
        <c:majorTickMark val="out"/>
        <c:minorTickMark val="none"/>
        <c:tickLblPos val="nextTo"/>
        <c:crossAx val="782395296"/>
        <c:crosses val="autoZero"/>
        <c:auto val="1"/>
        <c:lblAlgn val="ctr"/>
        <c:lblOffset val="100"/>
        <c:noMultiLvlLbl val="0"/>
      </c:catAx>
      <c:spPr>
        <a:noFill/>
        <a:ln>
          <a:noFill/>
        </a:ln>
        <a:effectLst/>
      </c:spPr>
    </c:plotArea>
    <c:legend>
      <c:legendPos val="t"/>
      <c:layout>
        <c:manualLayout>
          <c:xMode val="edge"/>
          <c:yMode val="edge"/>
          <c:x val="9.4393719806763282E-2"/>
          <c:y val="7.3848503865814735E-2"/>
          <c:w val="0.79527576204682338"/>
          <c:h val="0.2092629329649332"/>
        </c:manualLayout>
      </c:layout>
      <c:overlay val="0"/>
      <c:txPr>
        <a:bodyPr/>
        <a:lstStyle/>
        <a:p>
          <a:pPr>
            <a:defRPr lang="en-US" altLang="ko-KR" sz="600" b="0" i="0" u="none" strike="noStrike" kern="1200" baseline="0">
              <a:ln>
                <a:solidFill>
                  <a:schemeClr val="bg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w="12700">
      <a:noFill/>
    </a:ln>
    <a:effectLst/>
  </c:spPr>
  <c:txPr>
    <a:bodyPr/>
    <a:lstStyle/>
    <a:p>
      <a:pPr>
        <a:defRPr sz="600">
          <a:ln>
            <a:solidFill>
              <a:schemeClr val="bg1">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pPr>
      <a:endParaRPr lang="ko-KR"/>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74638711536138"/>
          <c:y val="0.22470624519715424"/>
          <c:w val="0.85746786280087661"/>
          <c:h val="0.61071044766405114"/>
        </c:manualLayout>
      </c:layout>
      <c:barChart>
        <c:barDir val="col"/>
        <c:grouping val="stacked"/>
        <c:varyColors val="0"/>
        <c:ser>
          <c:idx val="0"/>
          <c:order val="0"/>
          <c:tx>
            <c:strRef>
              <c:f>Sheet1!$B$1</c:f>
              <c:strCache>
                <c:ptCount val="1"/>
                <c:pt idx="0">
                  <c:v>보장성</c:v>
                </c:pt>
              </c:strCache>
            </c:strRef>
          </c:tx>
          <c:invertIfNegative val="0"/>
          <c:cat>
            <c:strRef>
              <c:f>Sheet1!$A$10:$A$18</c:f>
              <c:strCache>
                <c:ptCount val="9"/>
                <c:pt idx="0">
                  <c:v>'19.1H</c:v>
                </c:pt>
                <c:pt idx="2">
                  <c:v>'20.1H</c:v>
                </c:pt>
                <c:pt idx="4">
                  <c:v>'21.1H</c:v>
                </c:pt>
                <c:pt idx="6">
                  <c:v>'22.1H</c:v>
                </c:pt>
                <c:pt idx="8">
                  <c:v>'23.1H</c:v>
                </c:pt>
              </c:strCache>
            </c:strRef>
          </c:cat>
          <c:val>
            <c:numRef>
              <c:f>Sheet1!$B$10:$B$18</c:f>
              <c:numCache>
                <c:formatCode>0.0</c:formatCode>
                <c:ptCount val="9"/>
                <c:pt idx="0">
                  <c:v>21.463242999999999</c:v>
                </c:pt>
                <c:pt idx="1">
                  <c:v>21.745154999999997</c:v>
                </c:pt>
                <c:pt idx="2">
                  <c:v>22.331585</c:v>
                </c:pt>
                <c:pt idx="3">
                  <c:v>22.645730999999998</c:v>
                </c:pt>
                <c:pt idx="4">
                  <c:v>22.962105999999999</c:v>
                </c:pt>
                <c:pt idx="5">
                  <c:v>21.961986</c:v>
                </c:pt>
                <c:pt idx="6">
                  <c:v>23.465867000000003</c:v>
                </c:pt>
                <c:pt idx="7">
                  <c:v>23.672032999999999</c:v>
                </c:pt>
                <c:pt idx="8">
                  <c:v>24.2728</c:v>
                </c:pt>
              </c:numCache>
            </c:numRef>
          </c:val>
          <c:extLst>
            <c:ext xmlns:c16="http://schemas.microsoft.com/office/drawing/2014/chart" uri="{C3380CC4-5D6E-409C-BE32-E72D297353CC}">
              <c16:uniqueId val="{00000000-122C-49EE-9C13-A8998B799ECD}"/>
            </c:ext>
          </c:extLst>
        </c:ser>
        <c:ser>
          <c:idx val="1"/>
          <c:order val="1"/>
          <c:tx>
            <c:strRef>
              <c:f>Sheet1!$C$1</c:f>
              <c:strCache>
                <c:ptCount val="1"/>
                <c:pt idx="0">
                  <c:v>저축성</c:v>
                </c:pt>
              </c:strCache>
            </c:strRef>
          </c:tx>
          <c:spPr>
            <a:solidFill>
              <a:srgbClr val="89CCEE"/>
            </a:solidFill>
          </c:spPr>
          <c:invertIfNegative val="0"/>
          <c:cat>
            <c:strRef>
              <c:f>Sheet1!$A$10:$A$18</c:f>
              <c:strCache>
                <c:ptCount val="9"/>
                <c:pt idx="0">
                  <c:v>'19.1H</c:v>
                </c:pt>
                <c:pt idx="2">
                  <c:v>'20.1H</c:v>
                </c:pt>
                <c:pt idx="4">
                  <c:v>'21.1H</c:v>
                </c:pt>
                <c:pt idx="6">
                  <c:v>'22.1H</c:v>
                </c:pt>
                <c:pt idx="8">
                  <c:v>'23.1H</c:v>
                </c:pt>
              </c:strCache>
            </c:strRef>
          </c:cat>
          <c:val>
            <c:numRef>
              <c:f>Sheet1!$C$10:$C$18</c:f>
              <c:numCache>
                <c:formatCode>0.0</c:formatCode>
                <c:ptCount val="9"/>
                <c:pt idx="0">
                  <c:v>16.163867</c:v>
                </c:pt>
                <c:pt idx="1">
                  <c:v>15.564090999999999</c:v>
                </c:pt>
                <c:pt idx="2">
                  <c:v>17.141157</c:v>
                </c:pt>
                <c:pt idx="3">
                  <c:v>17.691834999999998</c:v>
                </c:pt>
                <c:pt idx="4">
                  <c:v>17.628560999999998</c:v>
                </c:pt>
                <c:pt idx="5">
                  <c:v>14.510425999999999</c:v>
                </c:pt>
                <c:pt idx="6">
                  <c:v>14.550318000000001</c:v>
                </c:pt>
                <c:pt idx="7">
                  <c:v>30.712281999999998</c:v>
                </c:pt>
                <c:pt idx="8">
                  <c:v>15.1736</c:v>
                </c:pt>
              </c:numCache>
            </c:numRef>
          </c:val>
          <c:extLst>
            <c:ext xmlns:c16="http://schemas.microsoft.com/office/drawing/2014/chart" uri="{C3380CC4-5D6E-409C-BE32-E72D297353CC}">
              <c16:uniqueId val="{00000001-122C-49EE-9C13-A8998B799ECD}"/>
            </c:ext>
          </c:extLst>
        </c:ser>
        <c:ser>
          <c:idx val="2"/>
          <c:order val="2"/>
          <c:tx>
            <c:strRef>
              <c:f>Sheet1!$D$1</c:f>
              <c:strCache>
                <c:ptCount val="1"/>
                <c:pt idx="0">
                  <c:v>변액</c:v>
                </c:pt>
              </c:strCache>
            </c:strRef>
          </c:tx>
          <c:spPr>
            <a:solidFill>
              <a:srgbClr val="7F7F7F"/>
            </a:solidFill>
          </c:spPr>
          <c:invertIfNegative val="0"/>
          <c:cat>
            <c:strRef>
              <c:f>Sheet1!$A$10:$A$18</c:f>
              <c:strCache>
                <c:ptCount val="9"/>
                <c:pt idx="0">
                  <c:v>'19.1H</c:v>
                </c:pt>
                <c:pt idx="2">
                  <c:v>'20.1H</c:v>
                </c:pt>
                <c:pt idx="4">
                  <c:v>'21.1H</c:v>
                </c:pt>
                <c:pt idx="6">
                  <c:v>'22.1H</c:v>
                </c:pt>
                <c:pt idx="8">
                  <c:v>'23.1H</c:v>
                </c:pt>
              </c:strCache>
            </c:strRef>
          </c:cat>
          <c:val>
            <c:numRef>
              <c:f>Sheet1!$D$10:$D$18</c:f>
              <c:numCache>
                <c:formatCode>0.0</c:formatCode>
                <c:ptCount val="9"/>
                <c:pt idx="0">
                  <c:v>5.6641529999999998</c:v>
                </c:pt>
                <c:pt idx="1">
                  <c:v>18.97456</c:v>
                </c:pt>
                <c:pt idx="2">
                  <c:v>8.3365390000000001</c:v>
                </c:pt>
                <c:pt idx="3">
                  <c:v>8.8875899999999994</c:v>
                </c:pt>
                <c:pt idx="4">
                  <c:v>9.2446070000000002</c:v>
                </c:pt>
                <c:pt idx="5">
                  <c:v>8.6904639999999986</c:v>
                </c:pt>
                <c:pt idx="6">
                  <c:v>6.798737</c:v>
                </c:pt>
                <c:pt idx="7">
                  <c:v>5.9360629999999999</c:v>
                </c:pt>
                <c:pt idx="8">
                  <c:v>5.4382000000000001</c:v>
                </c:pt>
              </c:numCache>
            </c:numRef>
          </c:val>
          <c:extLst>
            <c:ext xmlns:c16="http://schemas.microsoft.com/office/drawing/2014/chart" uri="{C3380CC4-5D6E-409C-BE32-E72D297353CC}">
              <c16:uniqueId val="{00000002-122C-49EE-9C13-A8998B799ECD}"/>
            </c:ext>
          </c:extLst>
        </c:ser>
        <c:ser>
          <c:idx val="3"/>
          <c:order val="3"/>
          <c:tx>
            <c:strRef>
              <c:f>Sheet1!$E$1</c:f>
              <c:strCache>
                <c:ptCount val="1"/>
                <c:pt idx="0">
                  <c:v>퇴직연금 등</c:v>
                </c:pt>
              </c:strCache>
            </c:strRef>
          </c:tx>
          <c:spPr>
            <a:solidFill>
              <a:schemeClr val="bg1">
                <a:lumMod val="75000"/>
              </a:schemeClr>
            </a:solidFill>
          </c:spPr>
          <c:invertIfNegative val="0"/>
          <c:cat>
            <c:strRef>
              <c:f>Sheet1!$A$10:$A$18</c:f>
              <c:strCache>
                <c:ptCount val="9"/>
                <c:pt idx="0">
                  <c:v>'19.1H</c:v>
                </c:pt>
                <c:pt idx="2">
                  <c:v>'20.1H</c:v>
                </c:pt>
                <c:pt idx="4">
                  <c:v>'21.1H</c:v>
                </c:pt>
                <c:pt idx="6">
                  <c:v>'22.1H</c:v>
                </c:pt>
                <c:pt idx="8">
                  <c:v>'23.1H</c:v>
                </c:pt>
              </c:strCache>
            </c:strRef>
          </c:cat>
          <c:val>
            <c:numRef>
              <c:f>Sheet1!$E$10:$E$18</c:f>
              <c:numCache>
                <c:formatCode>0.0</c:formatCode>
                <c:ptCount val="9"/>
                <c:pt idx="0">
                  <c:v>8.9547570000000007</c:v>
                </c:pt>
                <c:pt idx="1">
                  <c:v>8.7325330000000001</c:v>
                </c:pt>
                <c:pt idx="2">
                  <c:v>6.3527070000000005</c:v>
                </c:pt>
                <c:pt idx="3">
                  <c:v>16.200077</c:v>
                </c:pt>
                <c:pt idx="4">
                  <c:v>5.8532790000000006</c:v>
                </c:pt>
                <c:pt idx="5">
                  <c:v>17.997778</c:v>
                </c:pt>
                <c:pt idx="6">
                  <c:v>5.7983929999999999</c:v>
                </c:pt>
                <c:pt idx="7">
                  <c:v>21.749907</c:v>
                </c:pt>
                <c:pt idx="8">
                  <c:v>7.742</c:v>
                </c:pt>
              </c:numCache>
            </c:numRef>
          </c:val>
          <c:extLst>
            <c:ext xmlns:c16="http://schemas.microsoft.com/office/drawing/2014/chart" uri="{C3380CC4-5D6E-409C-BE32-E72D297353CC}">
              <c16:uniqueId val="{00000003-122C-49EE-9C13-A8998B799ECD}"/>
            </c:ext>
          </c:extLst>
        </c:ser>
        <c:dLbls>
          <c:showLegendKey val="0"/>
          <c:showVal val="0"/>
          <c:showCatName val="0"/>
          <c:showSerName val="0"/>
          <c:showPercent val="0"/>
          <c:showBubbleSize val="0"/>
        </c:dLbls>
        <c:gapWidth val="100"/>
        <c:overlap val="100"/>
        <c:axId val="630245544"/>
        <c:axId val="630249856"/>
      </c:barChart>
      <c:catAx>
        <c:axId val="630245544"/>
        <c:scaling>
          <c:orientation val="minMax"/>
        </c:scaling>
        <c:delete val="0"/>
        <c:axPos val="b"/>
        <c:numFmt formatCode="General" sourceLinked="1"/>
        <c:majorTickMark val="none"/>
        <c:minorTickMark val="none"/>
        <c:tickLblPos val="nextTo"/>
        <c:spPr>
          <a:noFill/>
          <a:ln w="3175" cap="flat" cmpd="sng" algn="ctr">
            <a:solidFill>
              <a:schemeClr val="bg1">
                <a:lumMod val="75000"/>
              </a:schemeClr>
            </a:solidFill>
            <a:round/>
          </a:ln>
          <a:effectLst/>
        </c:spPr>
        <c:txPr>
          <a:bodyPr rot="-60000000" vert="horz"/>
          <a:lstStyle/>
          <a:p>
            <a:pPr marL="0" algn="ctr" defTabSz="914400" rtl="0" eaLnBrk="1" latinLnBrk="0" hangingPunct="1">
              <a:defRPr lang="en-US" altLang="ko-KR" sz="650" b="0" i="0" u="none" strike="noStrike" kern="1200" baseline="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defRPr>
            </a:pPr>
            <a:endParaRPr lang="ko-KR"/>
          </a:p>
        </c:txPr>
        <c:crossAx val="630249856"/>
        <c:crosses val="autoZero"/>
        <c:auto val="1"/>
        <c:lblAlgn val="ctr"/>
        <c:lblOffset val="100"/>
        <c:noMultiLvlLbl val="0"/>
      </c:catAx>
      <c:valAx>
        <c:axId val="630249856"/>
        <c:scaling>
          <c:orientation val="minMax"/>
        </c:scaling>
        <c:delete val="0"/>
        <c:axPos val="l"/>
        <c:numFmt formatCode="#,##0_ " sourceLinked="0"/>
        <c:majorTickMark val="none"/>
        <c:minorTickMark val="none"/>
        <c:tickLblPos val="nextTo"/>
        <c:spPr>
          <a:noFill/>
          <a:ln w="3175">
            <a:solidFill>
              <a:schemeClr val="bg1">
                <a:lumMod val="75000"/>
              </a:schemeClr>
            </a:solidFill>
          </a:ln>
          <a:effectLst/>
        </c:spPr>
        <c:txPr>
          <a:bodyPr rot="-60000000" vert="horz"/>
          <a:lstStyle/>
          <a:p>
            <a:pPr>
              <a:defRPr>
                <a:solidFill>
                  <a:schemeClr val="tx1">
                    <a:lumMod val="75000"/>
                    <a:lumOff val="25000"/>
                  </a:schemeClr>
                </a:solidFill>
              </a:defRPr>
            </a:pPr>
            <a:endParaRPr lang="ko-KR"/>
          </a:p>
        </c:txPr>
        <c:crossAx val="630245544"/>
        <c:crosses val="autoZero"/>
        <c:crossBetween val="between"/>
      </c:valAx>
      <c:spPr>
        <a:noFill/>
        <a:ln>
          <a:noFill/>
        </a:ln>
        <a:effectLst/>
      </c:spPr>
    </c:plotArea>
    <c:legend>
      <c:legendPos val="r"/>
      <c:layout>
        <c:manualLayout>
          <c:xMode val="edge"/>
          <c:yMode val="edge"/>
          <c:x val="0.1417608699100226"/>
          <c:y val="4.4477477665339049E-2"/>
          <c:w val="0.79171453301701888"/>
          <c:h val="0.14427877990892435"/>
        </c:manualLayout>
      </c:layout>
      <c:overlay val="0"/>
      <c:txPr>
        <a:bodyPr/>
        <a:lstStyle/>
        <a:p>
          <a:pPr>
            <a:defRPr sz="600"/>
          </a:pPr>
          <a:endParaRPr lang="ko-KR"/>
        </a:p>
      </c:txPr>
    </c:legend>
    <c:plotVisOnly val="1"/>
    <c:dispBlanksAs val="gap"/>
    <c:showDLblsOverMax val="0"/>
  </c:chart>
  <c:spPr>
    <a:noFill/>
    <a:ln w="12700">
      <a:noFill/>
    </a:ln>
    <a:effectLst/>
  </c:spPr>
  <c:txPr>
    <a:bodyPr/>
    <a:lstStyle/>
    <a:p>
      <a:pPr>
        <a:defRPr sz="6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pPr>
      <a:endParaRPr lang="ko-KR"/>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40067407430605"/>
          <c:y val="0.24013819246528975"/>
          <c:w val="0.76769072156109608"/>
          <c:h val="0.59687791711512661"/>
        </c:manualLayout>
      </c:layout>
      <c:barChart>
        <c:barDir val="col"/>
        <c:grouping val="clustered"/>
        <c:varyColors val="0"/>
        <c:ser>
          <c:idx val="0"/>
          <c:order val="0"/>
          <c:tx>
            <c:strRef>
              <c:f>Sheet1!$B$1</c:f>
              <c:strCache>
                <c:ptCount val="1"/>
                <c:pt idx="0">
                  <c:v>보험영업이익(좌)</c:v>
                </c:pt>
              </c:strCache>
            </c:strRef>
          </c:tx>
          <c:spPr>
            <a:solidFill>
              <a:schemeClr val="bg1">
                <a:lumMod val="85000"/>
              </a:schemeClr>
            </a:solidFill>
          </c:spPr>
          <c:invertIfNegative val="0"/>
          <c:cat>
            <c:strRef>
              <c:f>Sheet1!$A$12:$A$20</c:f>
              <c:strCache>
                <c:ptCount val="9"/>
                <c:pt idx="0">
                  <c:v>'19.1H</c:v>
                </c:pt>
                <c:pt idx="2">
                  <c:v>'20.1H</c:v>
                </c:pt>
                <c:pt idx="4">
                  <c:v>'21.1H</c:v>
                </c:pt>
                <c:pt idx="6">
                  <c:v>'22.1H</c:v>
                </c:pt>
                <c:pt idx="8">
                  <c:v>'23.1H</c:v>
                </c:pt>
              </c:strCache>
            </c:strRef>
          </c:cat>
          <c:val>
            <c:numRef>
              <c:f>Sheet1!$B$12:$B$20</c:f>
              <c:numCache>
                <c:formatCode>0.0_ </c:formatCode>
                <c:ptCount val="9"/>
                <c:pt idx="0">
                  <c:v>-11.8261</c:v>
                </c:pt>
                <c:pt idx="1">
                  <c:v>-12.593799999999998</c:v>
                </c:pt>
                <c:pt idx="2">
                  <c:v>-12.6587</c:v>
                </c:pt>
                <c:pt idx="3">
                  <c:v>-9.7436000000000007</c:v>
                </c:pt>
                <c:pt idx="4">
                  <c:v>-10.3369</c:v>
                </c:pt>
                <c:pt idx="5">
                  <c:v>-12.782800000000002</c:v>
                </c:pt>
                <c:pt idx="6">
                  <c:v>-10.9793</c:v>
                </c:pt>
                <c:pt idx="7">
                  <c:v>-12.140400000000001</c:v>
                </c:pt>
                <c:pt idx="8">
                  <c:v>2.7728999999999999</c:v>
                </c:pt>
              </c:numCache>
            </c:numRef>
          </c:val>
          <c:extLst>
            <c:ext xmlns:c16="http://schemas.microsoft.com/office/drawing/2014/chart" uri="{C3380CC4-5D6E-409C-BE32-E72D297353CC}">
              <c16:uniqueId val="{00000000-FD0F-4524-B272-1E15F0456407}"/>
            </c:ext>
          </c:extLst>
        </c:ser>
        <c:ser>
          <c:idx val="1"/>
          <c:order val="1"/>
          <c:tx>
            <c:strRef>
              <c:f>Sheet1!$C$1</c:f>
              <c:strCache>
                <c:ptCount val="1"/>
                <c:pt idx="0">
                  <c:v>투자영업이익(좌)</c:v>
                </c:pt>
              </c:strCache>
            </c:strRef>
          </c:tx>
          <c:spPr>
            <a:solidFill>
              <a:schemeClr val="bg1">
                <a:lumMod val="65000"/>
              </a:schemeClr>
            </a:solidFill>
          </c:spPr>
          <c:invertIfNegative val="0"/>
          <c:cat>
            <c:strRef>
              <c:f>Sheet1!$A$12:$A$20</c:f>
              <c:strCache>
                <c:ptCount val="9"/>
                <c:pt idx="0">
                  <c:v>'19.1H</c:v>
                </c:pt>
                <c:pt idx="2">
                  <c:v>'20.1H</c:v>
                </c:pt>
                <c:pt idx="4">
                  <c:v>'21.1H</c:v>
                </c:pt>
                <c:pt idx="6">
                  <c:v>'22.1H</c:v>
                </c:pt>
                <c:pt idx="8">
                  <c:v>'23.1H</c:v>
                </c:pt>
              </c:strCache>
            </c:strRef>
          </c:cat>
          <c:val>
            <c:numRef>
              <c:f>Sheet1!$C$12:$C$20</c:f>
              <c:numCache>
                <c:formatCode>0.0_ </c:formatCode>
                <c:ptCount val="9"/>
                <c:pt idx="0">
                  <c:v>12.3248</c:v>
                </c:pt>
                <c:pt idx="1">
                  <c:v>11.576599999999999</c:v>
                </c:pt>
                <c:pt idx="2">
                  <c:v>13.2019</c:v>
                </c:pt>
                <c:pt idx="3">
                  <c:v>9.5176999999999996</c:v>
                </c:pt>
                <c:pt idx="4">
                  <c:v>12.5108</c:v>
                </c:pt>
                <c:pt idx="5">
                  <c:v>11.831700000000001</c:v>
                </c:pt>
                <c:pt idx="6">
                  <c:v>11.937799999999999</c:v>
                </c:pt>
                <c:pt idx="7">
                  <c:v>12.404700000000002</c:v>
                </c:pt>
                <c:pt idx="8">
                  <c:v>2.1467000000000001</c:v>
                </c:pt>
              </c:numCache>
            </c:numRef>
          </c:val>
          <c:extLst>
            <c:ext xmlns:c16="http://schemas.microsoft.com/office/drawing/2014/chart" uri="{C3380CC4-5D6E-409C-BE32-E72D297353CC}">
              <c16:uniqueId val="{00000001-FD0F-4524-B272-1E15F0456407}"/>
            </c:ext>
          </c:extLst>
        </c:ser>
        <c:dLbls>
          <c:showLegendKey val="0"/>
          <c:showVal val="0"/>
          <c:showCatName val="0"/>
          <c:showSerName val="0"/>
          <c:showPercent val="0"/>
          <c:showBubbleSize val="0"/>
        </c:dLbls>
        <c:gapWidth val="100"/>
        <c:axId val="630245544"/>
        <c:axId val="630249856"/>
      </c:barChart>
      <c:lineChart>
        <c:grouping val="standard"/>
        <c:varyColors val="0"/>
        <c:ser>
          <c:idx val="2"/>
          <c:order val="2"/>
          <c:tx>
            <c:strRef>
              <c:f>Sheet1!$D$1</c:f>
              <c:strCache>
                <c:ptCount val="1"/>
                <c:pt idx="0">
                  <c:v>ROE(우)</c:v>
                </c:pt>
              </c:strCache>
            </c:strRef>
          </c:tx>
          <c:spPr>
            <a:ln w="12700">
              <a:solidFill>
                <a:srgbClr val="00B0F0"/>
              </a:solidFill>
            </a:ln>
          </c:spPr>
          <c:marker>
            <c:symbol val="none"/>
          </c:marker>
          <c:cat>
            <c:strRef>
              <c:f>Sheet1!$A$12:$A$20</c:f>
              <c:strCache>
                <c:ptCount val="9"/>
                <c:pt idx="0">
                  <c:v>'19.1H</c:v>
                </c:pt>
                <c:pt idx="2">
                  <c:v>'20.1H</c:v>
                </c:pt>
                <c:pt idx="4">
                  <c:v>'21.1H</c:v>
                </c:pt>
                <c:pt idx="6">
                  <c:v>'22.1H</c:v>
                </c:pt>
                <c:pt idx="8">
                  <c:v>'23.1H</c:v>
                </c:pt>
              </c:strCache>
            </c:strRef>
          </c:cat>
          <c:val>
            <c:numRef>
              <c:f>Sheet1!$D$12:$D$20</c:f>
              <c:numCache>
                <c:formatCode>0.0_ </c:formatCode>
                <c:ptCount val="9"/>
                <c:pt idx="0">
                  <c:v>4.68</c:v>
                </c:pt>
                <c:pt idx="1">
                  <c:v>3.87</c:v>
                </c:pt>
                <c:pt idx="2">
                  <c:v>4.68</c:v>
                </c:pt>
                <c:pt idx="3">
                  <c:v>3.76</c:v>
                </c:pt>
                <c:pt idx="4">
                  <c:v>6.76</c:v>
                </c:pt>
                <c:pt idx="5">
                  <c:v>4.28</c:v>
                </c:pt>
                <c:pt idx="6" formatCode="General">
                  <c:v>6.11</c:v>
                </c:pt>
                <c:pt idx="7" formatCode="General">
                  <c:v>5.4</c:v>
                </c:pt>
                <c:pt idx="8" formatCode="General">
                  <c:v>7.25</c:v>
                </c:pt>
              </c:numCache>
            </c:numRef>
          </c:val>
          <c:smooth val="0"/>
          <c:extLst xmlns:c15="http://schemas.microsoft.com/office/drawing/2012/chart">
            <c:ext xmlns:c16="http://schemas.microsoft.com/office/drawing/2014/chart" uri="{C3380CC4-5D6E-409C-BE32-E72D297353CC}">
              <c16:uniqueId val="{00000002-FD0F-4524-B272-1E15F0456407}"/>
            </c:ext>
          </c:extLst>
        </c:ser>
        <c:dLbls>
          <c:showLegendKey val="0"/>
          <c:showVal val="0"/>
          <c:showCatName val="0"/>
          <c:showSerName val="0"/>
          <c:showPercent val="0"/>
          <c:showBubbleSize val="0"/>
        </c:dLbls>
        <c:marker val="1"/>
        <c:smooth val="0"/>
        <c:axId val="575501312"/>
        <c:axId val="949354976"/>
        <c:extLst/>
      </c:lineChart>
      <c:catAx>
        <c:axId val="630245544"/>
        <c:scaling>
          <c:orientation val="minMax"/>
        </c:scaling>
        <c:delete val="0"/>
        <c:axPos val="b"/>
        <c:numFmt formatCode="General" sourceLinked="1"/>
        <c:majorTickMark val="none"/>
        <c:minorTickMark val="none"/>
        <c:tickLblPos val="low"/>
        <c:spPr>
          <a:noFill/>
          <a:ln w="3175" cap="flat" cmpd="sng" algn="ctr">
            <a:solidFill>
              <a:schemeClr val="bg1">
                <a:lumMod val="75000"/>
              </a:schemeClr>
            </a:solidFill>
            <a:round/>
          </a:ln>
          <a:effectLst/>
        </c:spPr>
        <c:txPr>
          <a:bodyPr rot="-60000000" vert="horz"/>
          <a:lstStyle/>
          <a:p>
            <a:pPr marL="0" algn="ctr" defTabSz="914400" rtl="0" eaLnBrk="1" latinLnBrk="0" hangingPunct="1">
              <a:defRPr lang="ko-KR" altLang="en-US" sz="650" kern="12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defRPr>
            </a:pPr>
            <a:endParaRPr lang="ko-KR"/>
          </a:p>
        </c:txPr>
        <c:crossAx val="630249856"/>
        <c:crosses val="autoZero"/>
        <c:auto val="1"/>
        <c:lblAlgn val="ctr"/>
        <c:lblOffset val="100"/>
        <c:noMultiLvlLbl val="0"/>
      </c:catAx>
      <c:valAx>
        <c:axId val="630249856"/>
        <c:scaling>
          <c:orientation val="minMax"/>
        </c:scaling>
        <c:delete val="0"/>
        <c:axPos val="l"/>
        <c:numFmt formatCode="#,##0_ " sourceLinked="0"/>
        <c:majorTickMark val="none"/>
        <c:minorTickMark val="none"/>
        <c:tickLblPos val="nextTo"/>
        <c:spPr>
          <a:noFill/>
          <a:ln w="3175">
            <a:solidFill>
              <a:schemeClr val="bg1">
                <a:lumMod val="75000"/>
              </a:schemeClr>
            </a:solidFill>
          </a:ln>
          <a:effectLst/>
        </c:spPr>
        <c:txPr>
          <a:bodyPr rot="-60000000" vert="horz"/>
          <a:lstStyle/>
          <a:p>
            <a:pPr>
              <a:defRPr/>
            </a:pPr>
            <a:endParaRPr lang="ko-KR"/>
          </a:p>
        </c:txPr>
        <c:crossAx val="630245544"/>
        <c:crosses val="autoZero"/>
        <c:crossBetween val="between"/>
      </c:valAx>
      <c:valAx>
        <c:axId val="949354976"/>
        <c:scaling>
          <c:orientation val="minMax"/>
          <c:max val="9"/>
          <c:min val="-9"/>
        </c:scaling>
        <c:delete val="0"/>
        <c:axPos val="r"/>
        <c:numFmt formatCode="0_ " sourceLinked="0"/>
        <c:majorTickMark val="none"/>
        <c:minorTickMark val="none"/>
        <c:tickLblPos val="nextTo"/>
        <c:spPr>
          <a:ln w="3175">
            <a:solidFill>
              <a:schemeClr val="bg1">
                <a:lumMod val="75000"/>
              </a:schemeClr>
            </a:solidFill>
          </a:ln>
        </c:spPr>
        <c:crossAx val="575501312"/>
        <c:crosses val="max"/>
        <c:crossBetween val="between"/>
        <c:majorUnit val="3"/>
      </c:valAx>
      <c:catAx>
        <c:axId val="575501312"/>
        <c:scaling>
          <c:orientation val="minMax"/>
        </c:scaling>
        <c:delete val="1"/>
        <c:axPos val="b"/>
        <c:numFmt formatCode="General" sourceLinked="1"/>
        <c:majorTickMark val="out"/>
        <c:minorTickMark val="none"/>
        <c:tickLblPos val="nextTo"/>
        <c:crossAx val="949354976"/>
        <c:crosses val="autoZero"/>
        <c:auto val="1"/>
        <c:lblAlgn val="ctr"/>
        <c:lblOffset val="100"/>
        <c:noMultiLvlLbl val="0"/>
      </c:catAx>
      <c:spPr>
        <a:noFill/>
        <a:ln>
          <a:noFill/>
        </a:ln>
        <a:effectLst/>
      </c:spPr>
    </c:plotArea>
    <c:legend>
      <c:legendPos val="r"/>
      <c:layout>
        <c:manualLayout>
          <c:xMode val="edge"/>
          <c:yMode val="edge"/>
          <c:x val="6.4838068519161768E-2"/>
          <c:y val="3.3870416508475984E-2"/>
          <c:w val="0.85819356757530596"/>
          <c:h val="0.19904043536019017"/>
        </c:manualLayout>
      </c:layout>
      <c:overlay val="0"/>
      <c:txPr>
        <a:bodyPr/>
        <a:lstStyle/>
        <a:p>
          <a:pPr>
            <a:defRPr sz="600"/>
          </a:pPr>
          <a:endParaRPr lang="ko-KR"/>
        </a:p>
      </c:txPr>
    </c:legend>
    <c:plotVisOnly val="1"/>
    <c:dispBlanksAs val="gap"/>
    <c:showDLblsOverMax val="0"/>
  </c:chart>
  <c:spPr>
    <a:noFill/>
    <a:ln w="12700">
      <a:noFill/>
    </a:ln>
    <a:effectLst/>
  </c:spPr>
  <c:txPr>
    <a:bodyPr/>
    <a:lstStyle/>
    <a:p>
      <a:pPr>
        <a:defRPr sz="60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pPr>
      <a:endParaRPr lang="ko-KR"/>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82735752316214"/>
          <c:y val="0.2333870205392764"/>
          <c:w val="0.71155297178450361"/>
          <c:h val="0.54392083862551788"/>
        </c:manualLayout>
      </c:layout>
      <c:barChart>
        <c:barDir val="col"/>
        <c:grouping val="clustered"/>
        <c:varyColors val="0"/>
        <c:ser>
          <c:idx val="0"/>
          <c:order val="0"/>
          <c:tx>
            <c:strRef>
              <c:f>Sheet1!$B$1</c:f>
              <c:strCache>
                <c:ptCount val="1"/>
                <c:pt idx="0">
                  <c:v>매도가능증권 규모(좌)</c:v>
                </c:pt>
              </c:strCache>
            </c:strRef>
          </c:tx>
          <c:spPr>
            <a:solidFill>
              <a:schemeClr val="bg1">
                <a:lumMod val="85000"/>
              </a:schemeClr>
            </a:solidFill>
            <a:ln>
              <a:noFill/>
            </a:ln>
            <a:effectLst/>
          </c:spPr>
          <c:invertIfNegative val="0"/>
          <c:cat>
            <c:strRef>
              <c:f>Sheet1!$A$12:$A$20</c:f>
              <c:strCache>
                <c:ptCount val="9"/>
                <c:pt idx="0">
                  <c:v>'19.1H</c:v>
                </c:pt>
                <c:pt idx="2">
                  <c:v>'20.1H</c:v>
                </c:pt>
                <c:pt idx="4">
                  <c:v>'21.1H</c:v>
                </c:pt>
                <c:pt idx="6">
                  <c:v>'22.1H</c:v>
                </c:pt>
                <c:pt idx="8">
                  <c:v>'23.1H</c:v>
                </c:pt>
              </c:strCache>
            </c:strRef>
          </c:cat>
          <c:val>
            <c:numRef>
              <c:f>Sheet1!$B$12:$B$20</c:f>
              <c:numCache>
                <c:formatCode>0.0</c:formatCode>
                <c:ptCount val="9"/>
                <c:pt idx="0">
                  <c:v>350.00645200000002</c:v>
                </c:pt>
                <c:pt idx="1">
                  <c:v>396.74663900000002</c:v>
                </c:pt>
                <c:pt idx="2">
                  <c:v>411.908907</c:v>
                </c:pt>
                <c:pt idx="3">
                  <c:v>461.11414200000002</c:v>
                </c:pt>
                <c:pt idx="4">
                  <c:v>452.32036399999998</c:v>
                </c:pt>
                <c:pt idx="5">
                  <c:v>451.34748100000002</c:v>
                </c:pt>
                <c:pt idx="6">
                  <c:v>315.55888499999998</c:v>
                </c:pt>
                <c:pt idx="7">
                  <c:v>229.06591399999999</c:v>
                </c:pt>
                <c:pt idx="8">
                  <c:v>102.704251</c:v>
                </c:pt>
              </c:numCache>
            </c:numRef>
          </c:val>
          <c:extLst>
            <c:ext xmlns:c16="http://schemas.microsoft.com/office/drawing/2014/chart" uri="{C3380CC4-5D6E-409C-BE32-E72D297353CC}">
              <c16:uniqueId val="{00000000-0FDC-47E4-8210-40DCCE041E81}"/>
            </c:ext>
          </c:extLst>
        </c:ser>
        <c:dLbls>
          <c:showLegendKey val="0"/>
          <c:showVal val="0"/>
          <c:showCatName val="0"/>
          <c:showSerName val="0"/>
          <c:showPercent val="0"/>
          <c:showBubbleSize val="0"/>
        </c:dLbls>
        <c:gapWidth val="100"/>
        <c:axId val="323936496"/>
        <c:axId val="163741328"/>
      </c:barChart>
      <c:lineChart>
        <c:grouping val="standard"/>
        <c:varyColors val="0"/>
        <c:ser>
          <c:idx val="1"/>
          <c:order val="1"/>
          <c:tx>
            <c:strRef>
              <c:f>Sheet1!$C$1</c:f>
              <c:strCache>
                <c:ptCount val="1"/>
                <c:pt idx="0">
                  <c:v>지급여력비율(우)</c:v>
                </c:pt>
              </c:strCache>
            </c:strRef>
          </c:tx>
          <c:spPr>
            <a:ln w="12700" cap="rnd">
              <a:solidFill>
                <a:srgbClr val="00B0F0"/>
              </a:solidFill>
              <a:round/>
            </a:ln>
            <a:effectLst/>
          </c:spPr>
          <c:marker>
            <c:symbol val="none"/>
          </c:marker>
          <c:cat>
            <c:strRef>
              <c:f>Sheet1!$A$12:$A$20</c:f>
              <c:strCache>
                <c:ptCount val="9"/>
                <c:pt idx="0">
                  <c:v>'19.1H</c:v>
                </c:pt>
                <c:pt idx="2">
                  <c:v>'20.1H</c:v>
                </c:pt>
                <c:pt idx="4">
                  <c:v>'21.1H</c:v>
                </c:pt>
                <c:pt idx="6">
                  <c:v>'22.1H</c:v>
                </c:pt>
                <c:pt idx="8">
                  <c:v>'23.1H</c:v>
                </c:pt>
              </c:strCache>
            </c:strRef>
          </c:cat>
          <c:val>
            <c:numRef>
              <c:f>Sheet1!$C$12:$C$20</c:f>
              <c:numCache>
                <c:formatCode>0.0</c:formatCode>
                <c:ptCount val="9"/>
                <c:pt idx="0">
                  <c:v>295.99814152367787</c:v>
                </c:pt>
                <c:pt idx="1">
                  <c:v>284.52522588503973</c:v>
                </c:pt>
                <c:pt idx="2">
                  <c:v>292.61160715964604</c:v>
                </c:pt>
                <c:pt idx="3">
                  <c:v>297.22459907123761</c:v>
                </c:pt>
                <c:pt idx="4">
                  <c:v>272.86137140081297</c:v>
                </c:pt>
                <c:pt idx="5">
                  <c:v>254.40910184234048</c:v>
                </c:pt>
                <c:pt idx="6">
                  <c:v>216.1559735621716</c:v>
                </c:pt>
                <c:pt idx="7" formatCode="#,##0.0">
                  <c:v>206.44225767486989</c:v>
                </c:pt>
                <c:pt idx="8">
                  <c:v>224.3</c:v>
                </c:pt>
              </c:numCache>
            </c:numRef>
          </c:val>
          <c:smooth val="1"/>
          <c:extLst>
            <c:ext xmlns:c16="http://schemas.microsoft.com/office/drawing/2014/chart" uri="{C3380CC4-5D6E-409C-BE32-E72D297353CC}">
              <c16:uniqueId val="{00000001-0FDC-47E4-8210-40DCCE041E81}"/>
            </c:ext>
          </c:extLst>
        </c:ser>
        <c:dLbls>
          <c:showLegendKey val="0"/>
          <c:showVal val="0"/>
          <c:showCatName val="0"/>
          <c:showSerName val="0"/>
          <c:showPercent val="0"/>
          <c:showBubbleSize val="0"/>
        </c:dLbls>
        <c:marker val="1"/>
        <c:smooth val="0"/>
        <c:axId val="162026607"/>
        <c:axId val="162043247"/>
      </c:lineChart>
      <c:catAx>
        <c:axId val="323936496"/>
        <c:scaling>
          <c:orientation val="minMax"/>
        </c:scaling>
        <c:delete val="0"/>
        <c:axPos val="b"/>
        <c:numFmt formatCode="General" sourceLinked="1"/>
        <c:majorTickMark val="none"/>
        <c:minorTickMark val="none"/>
        <c:tickLblPos val="nextTo"/>
        <c:spPr>
          <a:noFill/>
          <a:ln w="3175" cap="flat" cmpd="sng" algn="ctr">
            <a:solidFill>
              <a:schemeClr val="bg1">
                <a:lumMod val="75000"/>
              </a:schemeClr>
            </a:solidFill>
            <a:round/>
          </a:ln>
          <a:effectLst/>
        </c:spPr>
        <c:txPr>
          <a:bodyPr rot="-60000000" spcFirstLastPara="1" vertOverflow="ellipsis" vert="horz" wrap="square" anchor="ctr" anchorCtr="1"/>
          <a:lstStyle/>
          <a:p>
            <a:pPr algn="ctr">
              <a:lnSpc>
                <a:spcPct val="100000"/>
              </a:lnSpc>
              <a:defRPr lang="en-US" altLang="ko-KR" sz="650" b="0" i="0" u="none" strike="noStrike" kern="1200" spc="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163741328"/>
        <c:crosses val="autoZero"/>
        <c:auto val="1"/>
        <c:lblAlgn val="ctr"/>
        <c:lblOffset val="100"/>
        <c:noMultiLvlLbl val="0"/>
      </c:catAx>
      <c:valAx>
        <c:axId val="163741328"/>
        <c:scaling>
          <c:orientation val="minMax"/>
        </c:scaling>
        <c:delete val="0"/>
        <c:axPos val="l"/>
        <c:numFmt formatCode="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defRPr lang="en-US" altLang="ko-KR" sz="600" b="0" i="0" u="none" strike="noStrike" kern="120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323936496"/>
        <c:crosses val="autoZero"/>
        <c:crossBetween val="between"/>
      </c:valAx>
      <c:valAx>
        <c:axId val="162043247"/>
        <c:scaling>
          <c:orientation val="minMax"/>
          <c:min val="150"/>
        </c:scaling>
        <c:delete val="0"/>
        <c:axPos val="r"/>
        <c:numFmt formatCode="#,##0_);[Red]\(#,##0\)"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defRPr lang="en-US" altLang="ko-KR" sz="600" b="0" i="0" u="none" strike="noStrike" kern="120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162026607"/>
        <c:crosses val="max"/>
        <c:crossBetween val="between"/>
      </c:valAx>
      <c:catAx>
        <c:axId val="162026607"/>
        <c:scaling>
          <c:orientation val="minMax"/>
        </c:scaling>
        <c:delete val="1"/>
        <c:axPos val="b"/>
        <c:numFmt formatCode="General" sourceLinked="1"/>
        <c:majorTickMark val="out"/>
        <c:minorTickMark val="none"/>
        <c:tickLblPos val="nextTo"/>
        <c:crossAx val="162043247"/>
        <c:crosses val="autoZero"/>
        <c:auto val="1"/>
        <c:lblAlgn val="ctr"/>
        <c:lblOffset val="100"/>
        <c:noMultiLvlLbl val="0"/>
      </c:catAx>
      <c:spPr>
        <a:noFill/>
        <a:ln>
          <a:noFill/>
        </a:ln>
        <a:effectLst/>
      </c:spPr>
    </c:plotArea>
    <c:legend>
      <c:legendPos val="r"/>
      <c:layout>
        <c:manualLayout>
          <c:xMode val="edge"/>
          <c:yMode val="edge"/>
          <c:x val="0.11275899282186309"/>
          <c:y val="6.2460845300950765E-2"/>
          <c:w val="0.7816824998425953"/>
          <c:h val="0.14300882814792579"/>
        </c:manualLayout>
      </c:layout>
      <c:overlay val="0"/>
      <c:spPr>
        <a:noFill/>
        <a:ln>
          <a:noFill/>
        </a:ln>
        <a:effectLst/>
      </c:spPr>
      <c:txPr>
        <a:bodyPr rot="0" spcFirstLastPara="1" vertOverflow="ellipsis" vert="horz" wrap="square" anchor="ctr" anchorCtr="1"/>
        <a:lstStyle/>
        <a:p>
          <a:pPr>
            <a:defRPr lang="en-US" altLang="ko-KR" sz="600" b="0" i="0" u="none" strike="noStrike" kern="1200" spc="0" baseline="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marL="0" indent="0" algn="r" latinLnBrk="1">
        <a:lnSpc>
          <a:spcPct val="110000"/>
        </a:lnSpc>
        <a:buFontTx/>
        <a:buNone/>
        <a:defRPr lang="en-US" altLang="ko-KR" sz="60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883347556364145E-2"/>
          <c:y val="0.1399907906854361"/>
          <c:w val="0.9152654384699126"/>
          <c:h val="0.77279524623952989"/>
        </c:manualLayout>
      </c:layout>
      <c:lineChart>
        <c:grouping val="standard"/>
        <c:varyColors val="0"/>
        <c:ser>
          <c:idx val="0"/>
          <c:order val="0"/>
          <c:tx>
            <c:strRef>
              <c:f>Sheet1!$B$1</c:f>
              <c:strCache>
                <c:ptCount val="1"/>
                <c:pt idx="0">
                  <c:v>미국</c:v>
                </c:pt>
              </c:strCache>
            </c:strRef>
          </c:tx>
          <c:spPr>
            <a:ln w="19050" cap="rnd">
              <a:solidFill>
                <a:schemeClr val="accent4"/>
              </a:solidFill>
              <a:round/>
            </a:ln>
            <a:effectLst/>
          </c:spPr>
          <c:marker>
            <c:symbol val="none"/>
          </c:marker>
          <c:cat>
            <c:strRef>
              <c:f>Sheet1!$A$2:$A$29</c:f>
              <c:strCache>
                <c:ptCount val="25"/>
                <c:pt idx="0">
                  <c:v>'22</c:v>
                </c:pt>
                <c:pt idx="4">
                  <c:v>'23(E)</c:v>
                </c:pt>
                <c:pt idx="8">
                  <c:v>'24(F)</c:v>
                </c:pt>
                <c:pt idx="12">
                  <c:v>'25(F)</c:v>
                </c:pt>
                <c:pt idx="16">
                  <c:v>'26(F)</c:v>
                </c:pt>
                <c:pt idx="20">
                  <c:v>'27(F)</c:v>
                </c:pt>
                <c:pt idx="24">
                  <c:v>'28(F)</c:v>
                </c:pt>
              </c:strCache>
            </c:strRef>
          </c:cat>
          <c:val>
            <c:numRef>
              <c:f>Sheet1!$B$2:$B$29</c:f>
              <c:numCache>
                <c:formatCode>0.0</c:formatCode>
                <c:ptCount val="28"/>
                <c:pt idx="0">
                  <c:v>0.16500000000000001</c:v>
                </c:pt>
                <c:pt idx="1">
                  <c:v>0.81100000000000005</c:v>
                </c:pt>
                <c:pt idx="2">
                  <c:v>2.2280000000000002</c:v>
                </c:pt>
                <c:pt idx="3">
                  <c:v>3.6930000000000001</c:v>
                </c:pt>
                <c:pt idx="4">
                  <c:v>4.5629999999999997</c:v>
                </c:pt>
                <c:pt idx="5">
                  <c:v>5.0309999999999997</c:v>
                </c:pt>
                <c:pt idx="6">
                  <c:v>5.3040000000000003</c:v>
                </c:pt>
                <c:pt idx="7">
                  <c:v>5.375</c:v>
                </c:pt>
                <c:pt idx="8">
                  <c:v>5.375</c:v>
                </c:pt>
                <c:pt idx="9">
                  <c:v>5.375</c:v>
                </c:pt>
                <c:pt idx="10">
                  <c:v>5.3330000000000002</c:v>
                </c:pt>
                <c:pt idx="11">
                  <c:v>4.9580000000000002</c:v>
                </c:pt>
                <c:pt idx="12">
                  <c:v>4.375</c:v>
                </c:pt>
                <c:pt idx="13">
                  <c:v>4.0830000000000002</c:v>
                </c:pt>
                <c:pt idx="14">
                  <c:v>3.8330000000000002</c:v>
                </c:pt>
                <c:pt idx="15">
                  <c:v>3.5</c:v>
                </c:pt>
                <c:pt idx="16">
                  <c:v>3.125</c:v>
                </c:pt>
                <c:pt idx="17">
                  <c:v>2.875</c:v>
                </c:pt>
                <c:pt idx="18">
                  <c:v>2.875</c:v>
                </c:pt>
                <c:pt idx="19">
                  <c:v>2.6669999999999998</c:v>
                </c:pt>
                <c:pt idx="20">
                  <c:v>2.625</c:v>
                </c:pt>
                <c:pt idx="21">
                  <c:v>2.625</c:v>
                </c:pt>
                <c:pt idx="22">
                  <c:v>2.625</c:v>
                </c:pt>
                <c:pt idx="23">
                  <c:v>2.625</c:v>
                </c:pt>
                <c:pt idx="24">
                  <c:v>2.625</c:v>
                </c:pt>
                <c:pt idx="25">
                  <c:v>2.625</c:v>
                </c:pt>
                <c:pt idx="26">
                  <c:v>2.625</c:v>
                </c:pt>
                <c:pt idx="27">
                  <c:v>2.625</c:v>
                </c:pt>
              </c:numCache>
            </c:numRef>
          </c:val>
          <c:smooth val="1"/>
          <c:extLst>
            <c:ext xmlns:c16="http://schemas.microsoft.com/office/drawing/2014/chart" uri="{C3380CC4-5D6E-409C-BE32-E72D297353CC}">
              <c16:uniqueId val="{00000000-F5F2-4D6A-B4CD-4552BE49A92F}"/>
            </c:ext>
          </c:extLst>
        </c:ser>
        <c:ser>
          <c:idx val="1"/>
          <c:order val="1"/>
          <c:tx>
            <c:strRef>
              <c:f>Sheet1!$C$1</c:f>
              <c:strCache>
                <c:ptCount val="1"/>
                <c:pt idx="0">
                  <c:v>EU</c:v>
                </c:pt>
              </c:strCache>
            </c:strRef>
          </c:tx>
          <c:spPr>
            <a:ln w="19050" cap="rnd">
              <a:solidFill>
                <a:schemeClr val="accent5"/>
              </a:solidFill>
              <a:round/>
            </a:ln>
            <a:effectLst/>
          </c:spPr>
          <c:marker>
            <c:symbol val="none"/>
          </c:marker>
          <c:cat>
            <c:strRef>
              <c:f>Sheet1!$A$2:$A$29</c:f>
              <c:strCache>
                <c:ptCount val="25"/>
                <c:pt idx="0">
                  <c:v>'22</c:v>
                </c:pt>
                <c:pt idx="4">
                  <c:v>'23(E)</c:v>
                </c:pt>
                <c:pt idx="8">
                  <c:v>'24(F)</c:v>
                </c:pt>
                <c:pt idx="12">
                  <c:v>'25(F)</c:v>
                </c:pt>
                <c:pt idx="16">
                  <c:v>'26(F)</c:v>
                </c:pt>
                <c:pt idx="20">
                  <c:v>'27(F)</c:v>
                </c:pt>
                <c:pt idx="24">
                  <c:v>'28(F)</c:v>
                </c:pt>
              </c:strCache>
            </c:strRef>
          </c:cat>
          <c:val>
            <c:numRef>
              <c:f>Sheet1!$C$2:$C$29</c:f>
              <c:numCache>
                <c:formatCode>0.0</c:formatCode>
                <c:ptCount val="28"/>
                <c:pt idx="0">
                  <c:v>-0.57799999999999996</c:v>
                </c:pt>
                <c:pt idx="1">
                  <c:v>-0.58399999999999996</c:v>
                </c:pt>
                <c:pt idx="2">
                  <c:v>-0.08</c:v>
                </c:pt>
                <c:pt idx="3">
                  <c:v>1.1970000000000001</c:v>
                </c:pt>
                <c:pt idx="4">
                  <c:v>2.23</c:v>
                </c:pt>
                <c:pt idx="5">
                  <c:v>3.1</c:v>
                </c:pt>
                <c:pt idx="6">
                  <c:v>3.57</c:v>
                </c:pt>
                <c:pt idx="7">
                  <c:v>3.88</c:v>
                </c:pt>
                <c:pt idx="8">
                  <c:v>3.88</c:v>
                </c:pt>
                <c:pt idx="9">
                  <c:v>3.83</c:v>
                </c:pt>
                <c:pt idx="10">
                  <c:v>3.83</c:v>
                </c:pt>
                <c:pt idx="11">
                  <c:v>3.75</c:v>
                </c:pt>
                <c:pt idx="12">
                  <c:v>3.64</c:v>
                </c:pt>
                <c:pt idx="13">
                  <c:v>3.35</c:v>
                </c:pt>
                <c:pt idx="14">
                  <c:v>3.14</c:v>
                </c:pt>
                <c:pt idx="15">
                  <c:v>2.95</c:v>
                </c:pt>
                <c:pt idx="16">
                  <c:v>2.8</c:v>
                </c:pt>
                <c:pt idx="17">
                  <c:v>2.7269999999999999</c:v>
                </c:pt>
                <c:pt idx="18">
                  <c:v>2.7120000000000002</c:v>
                </c:pt>
                <c:pt idx="19">
                  <c:v>2.706</c:v>
                </c:pt>
                <c:pt idx="20">
                  <c:v>2.6709999999999998</c:v>
                </c:pt>
                <c:pt idx="21">
                  <c:v>2.6509999999999998</c:v>
                </c:pt>
                <c:pt idx="22">
                  <c:v>2.6309999999999998</c:v>
                </c:pt>
                <c:pt idx="23">
                  <c:v>2.6110000000000002</c:v>
                </c:pt>
                <c:pt idx="24">
                  <c:v>2.5910000000000002</c:v>
                </c:pt>
                <c:pt idx="25">
                  <c:v>2.5710000000000002</c:v>
                </c:pt>
                <c:pt idx="26">
                  <c:v>2.5510000000000002</c:v>
                </c:pt>
                <c:pt idx="27">
                  <c:v>2.5310000000000001</c:v>
                </c:pt>
              </c:numCache>
            </c:numRef>
          </c:val>
          <c:smooth val="1"/>
          <c:extLst>
            <c:ext xmlns:c16="http://schemas.microsoft.com/office/drawing/2014/chart" uri="{C3380CC4-5D6E-409C-BE32-E72D297353CC}">
              <c16:uniqueId val="{00000001-F5F2-4D6A-B4CD-4552BE49A92F}"/>
            </c:ext>
          </c:extLst>
        </c:ser>
        <c:ser>
          <c:idx val="2"/>
          <c:order val="2"/>
          <c:tx>
            <c:strRef>
              <c:f>Sheet1!$D$1</c:f>
              <c:strCache>
                <c:ptCount val="1"/>
                <c:pt idx="0">
                  <c:v>일본</c:v>
                </c:pt>
              </c:strCache>
            </c:strRef>
          </c:tx>
          <c:spPr>
            <a:ln w="19050" cap="rnd">
              <a:solidFill>
                <a:schemeClr val="accent1"/>
              </a:solidFill>
              <a:round/>
            </a:ln>
            <a:effectLst/>
          </c:spPr>
          <c:marker>
            <c:symbol val="none"/>
          </c:marker>
          <c:cat>
            <c:strRef>
              <c:f>Sheet1!$A$2:$A$29</c:f>
              <c:strCache>
                <c:ptCount val="25"/>
                <c:pt idx="0">
                  <c:v>'22</c:v>
                </c:pt>
                <c:pt idx="4">
                  <c:v>'23(E)</c:v>
                </c:pt>
                <c:pt idx="8">
                  <c:v>'24(F)</c:v>
                </c:pt>
                <c:pt idx="12">
                  <c:v>'25(F)</c:v>
                </c:pt>
                <c:pt idx="16">
                  <c:v>'26(F)</c:v>
                </c:pt>
                <c:pt idx="20">
                  <c:v>'27(F)</c:v>
                </c:pt>
                <c:pt idx="24">
                  <c:v>'28(F)</c:v>
                </c:pt>
              </c:strCache>
            </c:strRef>
          </c:cat>
          <c:val>
            <c:numRef>
              <c:f>Sheet1!$D$2:$D$29</c:f>
              <c:numCache>
                <c:formatCode>0.0</c:formatCode>
                <c:ptCount val="28"/>
                <c:pt idx="0">
                  <c:v>-1.4999999999999999E-2</c:v>
                </c:pt>
                <c:pt idx="1">
                  <c:v>-2.3E-2</c:v>
                </c:pt>
                <c:pt idx="2">
                  <c:v>-2.5999999999999999E-2</c:v>
                </c:pt>
                <c:pt idx="3">
                  <c:v>-6.0999999999999999E-2</c:v>
                </c:pt>
                <c:pt idx="4">
                  <c:v>-1.9E-2</c:v>
                </c:pt>
                <c:pt idx="5">
                  <c:v>-4.3999999999999997E-2</c:v>
                </c:pt>
                <c:pt idx="6">
                  <c:v>-0.05</c:v>
                </c:pt>
                <c:pt idx="7">
                  <c:v>-5.5E-2</c:v>
                </c:pt>
                <c:pt idx="8">
                  <c:v>-5.2999999999999999E-2</c:v>
                </c:pt>
                <c:pt idx="9">
                  <c:v>-5.8000000000000003E-2</c:v>
                </c:pt>
                <c:pt idx="10">
                  <c:v>-5.8999999999999997E-2</c:v>
                </c:pt>
                <c:pt idx="11">
                  <c:v>-5.8999999999999997E-2</c:v>
                </c:pt>
                <c:pt idx="12">
                  <c:v>-0.06</c:v>
                </c:pt>
                <c:pt idx="13">
                  <c:v>-5.5E-2</c:v>
                </c:pt>
                <c:pt idx="14">
                  <c:v>-4.4999999999999998E-2</c:v>
                </c:pt>
                <c:pt idx="15">
                  <c:v>0.01</c:v>
                </c:pt>
                <c:pt idx="16">
                  <c:v>0.06</c:v>
                </c:pt>
                <c:pt idx="17">
                  <c:v>0.06</c:v>
                </c:pt>
                <c:pt idx="18">
                  <c:v>0.06</c:v>
                </c:pt>
                <c:pt idx="19">
                  <c:v>0.06</c:v>
                </c:pt>
                <c:pt idx="20">
                  <c:v>0.06</c:v>
                </c:pt>
                <c:pt idx="21">
                  <c:v>0.06</c:v>
                </c:pt>
                <c:pt idx="22">
                  <c:v>0.06</c:v>
                </c:pt>
                <c:pt idx="23">
                  <c:v>0.06</c:v>
                </c:pt>
                <c:pt idx="24">
                  <c:v>0.06</c:v>
                </c:pt>
                <c:pt idx="25">
                  <c:v>0.06</c:v>
                </c:pt>
                <c:pt idx="26">
                  <c:v>0.06</c:v>
                </c:pt>
                <c:pt idx="27">
                  <c:v>0.06</c:v>
                </c:pt>
              </c:numCache>
            </c:numRef>
          </c:val>
          <c:smooth val="1"/>
          <c:extLst>
            <c:ext xmlns:c16="http://schemas.microsoft.com/office/drawing/2014/chart" uri="{C3380CC4-5D6E-409C-BE32-E72D297353CC}">
              <c16:uniqueId val="{00000002-F5F2-4D6A-B4CD-4552BE49A92F}"/>
            </c:ext>
          </c:extLst>
        </c:ser>
        <c:ser>
          <c:idx val="3"/>
          <c:order val="3"/>
          <c:tx>
            <c:strRef>
              <c:f>Sheet1!$E$1</c:f>
              <c:strCache>
                <c:ptCount val="1"/>
                <c:pt idx="0">
                  <c:v>영국</c:v>
                </c:pt>
              </c:strCache>
            </c:strRef>
          </c:tx>
          <c:spPr>
            <a:ln w="19050" cap="rnd">
              <a:solidFill>
                <a:srgbClr val="00C0AE"/>
              </a:solidFill>
              <a:round/>
            </a:ln>
            <a:effectLst/>
          </c:spPr>
          <c:marker>
            <c:symbol val="none"/>
          </c:marker>
          <c:cat>
            <c:strRef>
              <c:f>Sheet1!$A$2:$A$29</c:f>
              <c:strCache>
                <c:ptCount val="25"/>
                <c:pt idx="0">
                  <c:v>'22</c:v>
                </c:pt>
                <c:pt idx="4">
                  <c:v>'23(E)</c:v>
                </c:pt>
                <c:pt idx="8">
                  <c:v>'24(F)</c:v>
                </c:pt>
                <c:pt idx="12">
                  <c:v>'25(F)</c:v>
                </c:pt>
                <c:pt idx="16">
                  <c:v>'26(F)</c:v>
                </c:pt>
                <c:pt idx="20">
                  <c:v>'27(F)</c:v>
                </c:pt>
                <c:pt idx="24">
                  <c:v>'28(F)</c:v>
                </c:pt>
              </c:strCache>
            </c:strRef>
          </c:cat>
          <c:val>
            <c:numRef>
              <c:f>Sheet1!$E$2:$E$29</c:f>
              <c:numCache>
                <c:formatCode>0.0</c:formatCode>
                <c:ptCount val="28"/>
                <c:pt idx="0">
                  <c:v>0.80200000000000005</c:v>
                </c:pt>
                <c:pt idx="1">
                  <c:v>1.468</c:v>
                </c:pt>
                <c:pt idx="2">
                  <c:v>2.6150000000000002</c:v>
                </c:pt>
                <c:pt idx="3">
                  <c:v>3.6869999999999998</c:v>
                </c:pt>
                <c:pt idx="4">
                  <c:v>4.2869999999999999</c:v>
                </c:pt>
                <c:pt idx="5">
                  <c:v>5.0880000000000001</c:v>
                </c:pt>
                <c:pt idx="6">
                  <c:v>5.6449999999999996</c:v>
                </c:pt>
                <c:pt idx="7">
                  <c:v>5.94</c:v>
                </c:pt>
                <c:pt idx="8">
                  <c:v>5.9850000000000003</c:v>
                </c:pt>
                <c:pt idx="9">
                  <c:v>5.89</c:v>
                </c:pt>
                <c:pt idx="10">
                  <c:v>5.7050000000000001</c:v>
                </c:pt>
                <c:pt idx="11">
                  <c:v>5.4749999999999996</c:v>
                </c:pt>
                <c:pt idx="12">
                  <c:v>5.2750000000000004</c:v>
                </c:pt>
                <c:pt idx="13">
                  <c:v>5.0999999999999996</c:v>
                </c:pt>
                <c:pt idx="14">
                  <c:v>4.95</c:v>
                </c:pt>
                <c:pt idx="15">
                  <c:v>4.8250000000000002</c:v>
                </c:pt>
                <c:pt idx="16">
                  <c:v>4.72</c:v>
                </c:pt>
                <c:pt idx="17">
                  <c:v>4.6349999999999998</c:v>
                </c:pt>
                <c:pt idx="18">
                  <c:v>4.5650000000000004</c:v>
                </c:pt>
                <c:pt idx="19">
                  <c:v>4.5049999999999999</c:v>
                </c:pt>
                <c:pt idx="20">
                  <c:v>4.4450000000000003</c:v>
                </c:pt>
                <c:pt idx="21">
                  <c:v>4.4000000000000004</c:v>
                </c:pt>
                <c:pt idx="22">
                  <c:v>4.3550000000000004</c:v>
                </c:pt>
                <c:pt idx="23">
                  <c:v>4.33</c:v>
                </c:pt>
                <c:pt idx="24">
                  <c:v>4.33</c:v>
                </c:pt>
                <c:pt idx="25">
                  <c:v>4.28</c:v>
                </c:pt>
                <c:pt idx="26">
                  <c:v>4.2699999999999996</c:v>
                </c:pt>
                <c:pt idx="27">
                  <c:v>4.2649999999999997</c:v>
                </c:pt>
              </c:numCache>
            </c:numRef>
          </c:val>
          <c:smooth val="1"/>
          <c:extLst>
            <c:ext xmlns:c16="http://schemas.microsoft.com/office/drawing/2014/chart" uri="{C3380CC4-5D6E-409C-BE32-E72D297353CC}">
              <c16:uniqueId val="{00000003-F5F2-4D6A-B4CD-4552BE49A92F}"/>
            </c:ext>
          </c:extLst>
        </c:ser>
        <c:dLbls>
          <c:showLegendKey val="0"/>
          <c:showVal val="0"/>
          <c:showCatName val="0"/>
          <c:showSerName val="0"/>
          <c:showPercent val="0"/>
          <c:showBubbleSize val="0"/>
        </c:dLbls>
        <c:smooth val="0"/>
        <c:axId val="297601472"/>
        <c:axId val="297604800"/>
      </c:lineChart>
      <c:catAx>
        <c:axId val="29760147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ko-KR" sz="8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crossAx val="297604800"/>
        <c:crosses val="autoZero"/>
        <c:auto val="1"/>
        <c:lblAlgn val="ctr"/>
        <c:lblOffset val="100"/>
        <c:noMultiLvlLbl val="0"/>
      </c:catAx>
      <c:valAx>
        <c:axId val="297604800"/>
        <c:scaling>
          <c:orientation val="minMax"/>
          <c:max val="7"/>
          <c:min val="-1"/>
        </c:scaling>
        <c:delete val="0"/>
        <c:axPos val="l"/>
        <c:numFmt formatCode="General"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297601472"/>
        <c:crosses val="autoZero"/>
        <c:crossBetween val="between"/>
        <c:majorUnit val="1"/>
      </c:valAx>
      <c:spPr>
        <a:noFill/>
        <a:ln>
          <a:noFill/>
        </a:ln>
        <a:effectLst/>
      </c:spPr>
    </c:plotArea>
    <c:legend>
      <c:legendPos val="t"/>
      <c:layout>
        <c:manualLayout>
          <c:xMode val="edge"/>
          <c:yMode val="edge"/>
          <c:x val="0.20833252862010862"/>
          <c:y val="2.2277770468797965E-2"/>
          <c:w val="0.58333516505680316"/>
          <c:h val="0.11525281761171775"/>
        </c:manualLayout>
      </c:layout>
      <c:overlay val="0"/>
      <c:spPr>
        <a:noFill/>
        <a:ln>
          <a:noFill/>
        </a:ln>
        <a:effectLst/>
      </c:spPr>
      <c:txPr>
        <a:bodyPr rot="0" spcFirstLastPara="1" vertOverflow="ellipsis" vert="horz" wrap="square" anchor="ctr" anchorCtr="1"/>
        <a:lstStyle/>
        <a:p>
          <a:pPr algn="ctr">
            <a:defRPr lang="en-US" altLang="ko-KR" sz="800" b="0" i="0" u="none" strike="noStrike" kern="1200" baseline="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87198104169817"/>
          <c:y val="0.14617177292737252"/>
          <c:w val="0.78708465688498963"/>
          <c:h val="0.61407448330166226"/>
        </c:manualLayout>
      </c:layout>
      <c:barChart>
        <c:barDir val="col"/>
        <c:grouping val="stacked"/>
        <c:varyColors val="0"/>
        <c:ser>
          <c:idx val="0"/>
          <c:order val="0"/>
          <c:tx>
            <c:strRef>
              <c:f>Sheet1!$B$1</c:f>
              <c:strCache>
                <c:ptCount val="1"/>
                <c:pt idx="0">
                  <c:v>해지환급금</c:v>
                </c:pt>
              </c:strCache>
            </c:strRef>
          </c:tx>
          <c:spPr>
            <a:solidFill>
              <a:schemeClr val="accent1"/>
            </a:solidFill>
            <a:ln>
              <a:noFill/>
            </a:ln>
            <a:effectLst/>
          </c:spPr>
          <c:invertIfNegative val="0"/>
          <c:cat>
            <c:strRef>
              <c:f>Sheet1!$A$2:$A$6</c:f>
              <c:strCache>
                <c:ptCount val="5"/>
                <c:pt idx="0">
                  <c:v>'19</c:v>
                </c:pt>
                <c:pt idx="1">
                  <c:v>'20</c:v>
                </c:pt>
                <c:pt idx="2">
                  <c:v>'21</c:v>
                </c:pt>
                <c:pt idx="3">
                  <c:v>'22</c:v>
                </c:pt>
                <c:pt idx="4">
                  <c:v>'23.9월 누적</c:v>
                </c:pt>
              </c:strCache>
            </c:strRef>
          </c:cat>
          <c:val>
            <c:numRef>
              <c:f>Sheet1!$B$2:$B$6</c:f>
              <c:numCache>
                <c:formatCode>0.0</c:formatCode>
                <c:ptCount val="5"/>
                <c:pt idx="0">
                  <c:v>26.900974000000001</c:v>
                </c:pt>
                <c:pt idx="1">
                  <c:v>27.489767000000001</c:v>
                </c:pt>
                <c:pt idx="2">
                  <c:v>26.447662999999999</c:v>
                </c:pt>
                <c:pt idx="3">
                  <c:v>44.371741</c:v>
                </c:pt>
                <c:pt idx="4">
                  <c:v>34.455710000000003</c:v>
                </c:pt>
              </c:numCache>
            </c:numRef>
          </c:val>
          <c:extLst>
            <c:ext xmlns:c16="http://schemas.microsoft.com/office/drawing/2014/chart" uri="{C3380CC4-5D6E-409C-BE32-E72D297353CC}">
              <c16:uniqueId val="{00000000-DA9A-4249-A57F-7B1B1B3485AB}"/>
            </c:ext>
          </c:extLst>
        </c:ser>
        <c:ser>
          <c:idx val="1"/>
          <c:order val="1"/>
          <c:tx>
            <c:strRef>
              <c:f>Sheet1!$C$1</c:f>
              <c:strCache>
                <c:ptCount val="1"/>
                <c:pt idx="0">
                  <c:v>효력상실환급금</c:v>
                </c:pt>
              </c:strCache>
            </c:strRef>
          </c:tx>
          <c:spPr>
            <a:solidFill>
              <a:srgbClr val="89CCEE"/>
            </a:solidFill>
            <a:ln>
              <a:noFill/>
            </a:ln>
            <a:effectLst/>
          </c:spPr>
          <c:invertIfNegative val="0"/>
          <c:cat>
            <c:strRef>
              <c:f>Sheet1!$A$2:$A$6</c:f>
              <c:strCache>
                <c:ptCount val="5"/>
                <c:pt idx="0">
                  <c:v>'19</c:v>
                </c:pt>
                <c:pt idx="1">
                  <c:v>'20</c:v>
                </c:pt>
                <c:pt idx="2">
                  <c:v>'21</c:v>
                </c:pt>
                <c:pt idx="3">
                  <c:v>'22</c:v>
                </c:pt>
                <c:pt idx="4">
                  <c:v>'23.9월 누적</c:v>
                </c:pt>
              </c:strCache>
            </c:strRef>
          </c:cat>
          <c:val>
            <c:numRef>
              <c:f>Sheet1!$C$2:$C$6</c:f>
              <c:numCache>
                <c:formatCode>0.0</c:formatCode>
                <c:ptCount val="5"/>
                <c:pt idx="0">
                  <c:v>1.7116039999999999</c:v>
                </c:pt>
                <c:pt idx="1">
                  <c:v>1.597591</c:v>
                </c:pt>
                <c:pt idx="2">
                  <c:v>1.337958</c:v>
                </c:pt>
                <c:pt idx="3">
                  <c:v>1.3063830000000001</c:v>
                </c:pt>
                <c:pt idx="4">
                  <c:v>1.2125060000000001</c:v>
                </c:pt>
              </c:numCache>
            </c:numRef>
          </c:val>
          <c:extLst>
            <c:ext xmlns:c16="http://schemas.microsoft.com/office/drawing/2014/chart" uri="{C3380CC4-5D6E-409C-BE32-E72D297353CC}">
              <c16:uniqueId val="{00000003-DA9A-4249-A57F-7B1B1B3485AB}"/>
            </c:ext>
          </c:extLst>
        </c:ser>
        <c:dLbls>
          <c:showLegendKey val="0"/>
          <c:showVal val="0"/>
          <c:showCatName val="0"/>
          <c:showSerName val="0"/>
          <c:showPercent val="0"/>
          <c:showBubbleSize val="0"/>
        </c:dLbls>
        <c:gapWidth val="219"/>
        <c:overlap val="100"/>
        <c:axId val="956637151"/>
        <c:axId val="947431391"/>
      </c:barChart>
      <c:catAx>
        <c:axId val="956637151"/>
        <c:scaling>
          <c:orientation val="minMax"/>
        </c:scaling>
        <c:delete val="0"/>
        <c:axPos val="b"/>
        <c:numFmt formatCode="General" sourceLinked="1"/>
        <c:majorTickMark val="none"/>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lgn="ctr">
              <a:lnSpc>
                <a:spcPct val="100000"/>
              </a:lnSpc>
              <a:defRPr lang="en-US" altLang="ko-KR" sz="650" b="0" i="0" u="none" strike="noStrike" kern="1200" spc="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947431391"/>
        <c:crosses val="autoZero"/>
        <c:auto val="1"/>
        <c:lblAlgn val="ctr"/>
        <c:lblOffset val="100"/>
        <c:noMultiLvlLbl val="0"/>
      </c:catAx>
      <c:valAx>
        <c:axId val="947431391"/>
        <c:scaling>
          <c:orientation val="minMax"/>
        </c:scaling>
        <c:delete val="0"/>
        <c:axPos val="l"/>
        <c:numFmt formatCode="General" sourceLinked="0"/>
        <c:majorTickMark val="none"/>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marL="0" indent="0" algn="ctr" latinLnBrk="1">
              <a:lnSpc>
                <a:spcPct val="110000"/>
              </a:lnSpc>
              <a:buFontTx/>
              <a:buNone/>
              <a:defRPr lang="en-US" altLang="ko-KR" sz="600" b="0" i="0" u="none" strike="noStrike" kern="120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956637151"/>
        <c:crosses val="autoZero"/>
        <c:crossBetween val="between"/>
      </c:valAx>
      <c:spPr>
        <a:noFill/>
        <a:ln>
          <a:noFill/>
        </a:ln>
        <a:effectLst/>
      </c:spPr>
    </c:plotArea>
    <c:legend>
      <c:legendPos val="t"/>
      <c:layout>
        <c:manualLayout>
          <c:xMode val="edge"/>
          <c:yMode val="edge"/>
          <c:x val="0.14337537045677942"/>
          <c:y val="2.0161514367857149E-2"/>
          <c:w val="0.75353792175995138"/>
          <c:h val="0.13184122251803027"/>
        </c:manualLayout>
      </c:layout>
      <c:overlay val="0"/>
      <c:spPr>
        <a:noFill/>
        <a:ln>
          <a:noFill/>
        </a:ln>
        <a:effectLst/>
      </c:spPr>
      <c:txPr>
        <a:bodyPr rot="0" spcFirstLastPara="1" vertOverflow="ellipsis" vert="horz" wrap="square" anchor="ctr" anchorCtr="1"/>
        <a:lstStyle/>
        <a:p>
          <a:pPr>
            <a:defRPr lang="en-US" altLang="ko-KR" sz="600" b="0"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700811029030743"/>
          <c:y val="0.24566853847879405"/>
          <c:w val="0.81920620382979237"/>
          <c:h val="0.5910255985937507"/>
        </c:manualLayout>
      </c:layout>
      <c:barChart>
        <c:barDir val="col"/>
        <c:grouping val="stacked"/>
        <c:varyColors val="0"/>
        <c:ser>
          <c:idx val="0"/>
          <c:order val="0"/>
          <c:tx>
            <c:strRef>
              <c:f>Sheet1!$B$1</c:f>
              <c:strCache>
                <c:ptCount val="1"/>
                <c:pt idx="0">
                  <c:v>장기</c:v>
                </c:pt>
              </c:strCache>
            </c:strRef>
          </c:tx>
          <c:invertIfNegative val="0"/>
          <c:cat>
            <c:strRef>
              <c:f>Sheet1!$A$9:$A$17</c:f>
              <c:strCache>
                <c:ptCount val="9"/>
                <c:pt idx="0">
                  <c:v>'19.1H</c:v>
                </c:pt>
                <c:pt idx="2">
                  <c:v>'20.1H</c:v>
                </c:pt>
                <c:pt idx="4">
                  <c:v>'21.1H</c:v>
                </c:pt>
                <c:pt idx="6">
                  <c:v>'22.1H</c:v>
                </c:pt>
                <c:pt idx="8">
                  <c:v>'23.1H</c:v>
                </c:pt>
              </c:strCache>
            </c:strRef>
          </c:cat>
          <c:val>
            <c:numRef>
              <c:f>Sheet1!$B$9:$B$17</c:f>
              <c:numCache>
                <c:formatCode>0.0</c:formatCode>
                <c:ptCount val="9"/>
                <c:pt idx="0">
                  <c:v>26.160699999999999</c:v>
                </c:pt>
                <c:pt idx="1">
                  <c:v>26.936799999999998</c:v>
                </c:pt>
                <c:pt idx="2">
                  <c:v>27.6</c:v>
                </c:pt>
                <c:pt idx="3">
                  <c:v>55.9</c:v>
                </c:pt>
                <c:pt idx="4">
                  <c:v>29.1</c:v>
                </c:pt>
                <c:pt idx="5">
                  <c:v>58.8</c:v>
                </c:pt>
                <c:pt idx="6" formatCode="0.0_ ">
                  <c:v>31.654599999999999</c:v>
                </c:pt>
                <c:pt idx="7" formatCode="0.000_ ">
                  <c:v>30.141999999999999</c:v>
                </c:pt>
                <c:pt idx="8">
                  <c:v>32.696599999999997</c:v>
                </c:pt>
              </c:numCache>
            </c:numRef>
          </c:val>
          <c:extLst>
            <c:ext xmlns:c16="http://schemas.microsoft.com/office/drawing/2014/chart" uri="{C3380CC4-5D6E-409C-BE32-E72D297353CC}">
              <c16:uniqueId val="{00000000-8C8D-43F7-BBC3-547C39B4C590}"/>
            </c:ext>
          </c:extLst>
        </c:ser>
        <c:ser>
          <c:idx val="1"/>
          <c:order val="1"/>
          <c:tx>
            <c:strRef>
              <c:f>Sheet1!$C$1</c:f>
              <c:strCache>
                <c:ptCount val="1"/>
                <c:pt idx="0">
                  <c:v>자동차</c:v>
                </c:pt>
              </c:strCache>
            </c:strRef>
          </c:tx>
          <c:spPr>
            <a:solidFill>
              <a:srgbClr val="89CCEE"/>
            </a:solidFill>
          </c:spPr>
          <c:invertIfNegative val="0"/>
          <c:cat>
            <c:strRef>
              <c:f>Sheet1!$A$9:$A$17</c:f>
              <c:strCache>
                <c:ptCount val="9"/>
                <c:pt idx="0">
                  <c:v>'19.1H</c:v>
                </c:pt>
                <c:pt idx="2">
                  <c:v>'20.1H</c:v>
                </c:pt>
                <c:pt idx="4">
                  <c:v>'21.1H</c:v>
                </c:pt>
                <c:pt idx="6">
                  <c:v>'22.1H</c:v>
                </c:pt>
                <c:pt idx="8">
                  <c:v>'23.1H</c:v>
                </c:pt>
              </c:strCache>
            </c:strRef>
          </c:cat>
          <c:val>
            <c:numRef>
              <c:f>Sheet1!$C$9:$C$17</c:f>
              <c:numCache>
                <c:formatCode>0.0</c:formatCode>
                <c:ptCount val="9"/>
                <c:pt idx="0">
                  <c:v>8.6411999999999995</c:v>
                </c:pt>
                <c:pt idx="1">
                  <c:v>8.926499999999999</c:v>
                </c:pt>
                <c:pt idx="2">
                  <c:v>9.6999999999999993</c:v>
                </c:pt>
                <c:pt idx="3">
                  <c:v>19.600000000000001</c:v>
                </c:pt>
                <c:pt idx="4">
                  <c:v>9.6</c:v>
                </c:pt>
                <c:pt idx="5">
                  <c:v>19.399999999999999</c:v>
                </c:pt>
                <c:pt idx="6" formatCode="0.0_ ">
                  <c:v>10.423</c:v>
                </c:pt>
                <c:pt idx="7" formatCode="0.000_ ">
                  <c:v>10.416700000000001</c:v>
                </c:pt>
                <c:pt idx="8">
                  <c:v>10.6883</c:v>
                </c:pt>
              </c:numCache>
            </c:numRef>
          </c:val>
          <c:extLst>
            <c:ext xmlns:c16="http://schemas.microsoft.com/office/drawing/2014/chart" uri="{C3380CC4-5D6E-409C-BE32-E72D297353CC}">
              <c16:uniqueId val="{00000001-8C8D-43F7-BBC3-547C39B4C590}"/>
            </c:ext>
          </c:extLst>
        </c:ser>
        <c:ser>
          <c:idx val="2"/>
          <c:order val="2"/>
          <c:tx>
            <c:strRef>
              <c:f>Sheet1!$D$1</c:f>
              <c:strCache>
                <c:ptCount val="1"/>
                <c:pt idx="0">
                  <c:v>퇴직연금 등</c:v>
                </c:pt>
              </c:strCache>
            </c:strRef>
          </c:tx>
          <c:spPr>
            <a:solidFill>
              <a:srgbClr val="7F7F7F"/>
            </a:solidFill>
          </c:spPr>
          <c:invertIfNegative val="0"/>
          <c:cat>
            <c:strRef>
              <c:f>Sheet1!$A$9:$A$17</c:f>
              <c:strCache>
                <c:ptCount val="9"/>
                <c:pt idx="0">
                  <c:v>'19.1H</c:v>
                </c:pt>
                <c:pt idx="2">
                  <c:v>'20.1H</c:v>
                </c:pt>
                <c:pt idx="4">
                  <c:v>'21.1H</c:v>
                </c:pt>
                <c:pt idx="6">
                  <c:v>'22.1H</c:v>
                </c:pt>
                <c:pt idx="8">
                  <c:v>'23.1H</c:v>
                </c:pt>
              </c:strCache>
            </c:strRef>
          </c:cat>
          <c:val>
            <c:numRef>
              <c:f>Sheet1!$D$9:$D$17</c:f>
              <c:numCache>
                <c:formatCode>0.0</c:formatCode>
                <c:ptCount val="9"/>
                <c:pt idx="0">
                  <c:v>4.9976000000000003</c:v>
                </c:pt>
                <c:pt idx="1">
                  <c:v>10.0746</c:v>
                </c:pt>
                <c:pt idx="2">
                  <c:v>5</c:v>
                </c:pt>
                <c:pt idx="3">
                  <c:v>16.100000000000001</c:v>
                </c:pt>
                <c:pt idx="4">
                  <c:v>4.0999999999999996</c:v>
                </c:pt>
                <c:pt idx="5">
                  <c:v>16.899999999999999</c:v>
                </c:pt>
                <c:pt idx="6" formatCode="0.0_ ">
                  <c:v>3.9859</c:v>
                </c:pt>
                <c:pt idx="7" formatCode="0.000_ ">
                  <c:v>20.7242</c:v>
                </c:pt>
                <c:pt idx="8">
                  <c:v>7.9855999999999998</c:v>
                </c:pt>
              </c:numCache>
            </c:numRef>
          </c:val>
          <c:extLst>
            <c:ext xmlns:c16="http://schemas.microsoft.com/office/drawing/2014/chart" uri="{C3380CC4-5D6E-409C-BE32-E72D297353CC}">
              <c16:uniqueId val="{00000002-8C8D-43F7-BBC3-547C39B4C590}"/>
            </c:ext>
          </c:extLst>
        </c:ser>
        <c:ser>
          <c:idx val="3"/>
          <c:order val="3"/>
          <c:tx>
            <c:strRef>
              <c:f>Sheet1!$E$1</c:f>
              <c:strCache>
                <c:ptCount val="1"/>
                <c:pt idx="0">
                  <c:v>일반</c:v>
                </c:pt>
              </c:strCache>
            </c:strRef>
          </c:tx>
          <c:spPr>
            <a:solidFill>
              <a:srgbClr val="BFBFBF"/>
            </a:solidFill>
          </c:spPr>
          <c:invertIfNegative val="0"/>
          <c:cat>
            <c:strRef>
              <c:f>Sheet1!$A$9:$A$17</c:f>
              <c:strCache>
                <c:ptCount val="9"/>
                <c:pt idx="0">
                  <c:v>'19.1H</c:v>
                </c:pt>
                <c:pt idx="2">
                  <c:v>'20.1H</c:v>
                </c:pt>
                <c:pt idx="4">
                  <c:v>'21.1H</c:v>
                </c:pt>
                <c:pt idx="6">
                  <c:v>'22.1H</c:v>
                </c:pt>
                <c:pt idx="8">
                  <c:v>'23.1H</c:v>
                </c:pt>
              </c:strCache>
            </c:strRef>
          </c:cat>
          <c:val>
            <c:numRef>
              <c:f>Sheet1!$E$9:$E$17</c:f>
              <c:numCache>
                <c:formatCode>0.0</c:formatCode>
                <c:ptCount val="9"/>
                <c:pt idx="0">
                  <c:v>5.0917000000000003</c:v>
                </c:pt>
                <c:pt idx="1">
                  <c:v>4.7587000000000002</c:v>
                </c:pt>
                <c:pt idx="2">
                  <c:v>5.7</c:v>
                </c:pt>
                <c:pt idx="3">
                  <c:v>10.7</c:v>
                </c:pt>
                <c:pt idx="4">
                  <c:v>6</c:v>
                </c:pt>
                <c:pt idx="5">
                  <c:v>11.2</c:v>
                </c:pt>
                <c:pt idx="6" formatCode="0.0_ ">
                  <c:v>6.7393000000000001</c:v>
                </c:pt>
                <c:pt idx="7" formatCode="0.000_ ">
                  <c:v>6.0251000000000001</c:v>
                </c:pt>
                <c:pt idx="8">
                  <c:v>7.3390000000000004</c:v>
                </c:pt>
              </c:numCache>
            </c:numRef>
          </c:val>
          <c:extLst>
            <c:ext xmlns:c16="http://schemas.microsoft.com/office/drawing/2014/chart" uri="{C3380CC4-5D6E-409C-BE32-E72D297353CC}">
              <c16:uniqueId val="{00000003-8C8D-43F7-BBC3-547C39B4C590}"/>
            </c:ext>
          </c:extLst>
        </c:ser>
        <c:dLbls>
          <c:showLegendKey val="0"/>
          <c:showVal val="0"/>
          <c:showCatName val="0"/>
          <c:showSerName val="0"/>
          <c:showPercent val="0"/>
          <c:showBubbleSize val="0"/>
        </c:dLbls>
        <c:gapWidth val="100"/>
        <c:overlap val="100"/>
        <c:axId val="630245544"/>
        <c:axId val="630249856"/>
      </c:barChart>
      <c:catAx>
        <c:axId val="630245544"/>
        <c:scaling>
          <c:orientation val="minMax"/>
        </c:scaling>
        <c:delete val="0"/>
        <c:axPos val="b"/>
        <c:numFmt formatCode="General" sourceLinked="1"/>
        <c:majorTickMark val="none"/>
        <c:minorTickMark val="none"/>
        <c:tickLblPos val="nextTo"/>
        <c:spPr>
          <a:noFill/>
          <a:ln w="3175" cap="flat" cmpd="sng" algn="ctr">
            <a:solidFill>
              <a:schemeClr val="bg1">
                <a:lumMod val="75000"/>
              </a:schemeClr>
            </a:solidFill>
            <a:round/>
          </a:ln>
          <a:effectLst/>
        </c:spPr>
        <c:txPr>
          <a:bodyPr rot="-60000000" vert="horz"/>
          <a:lstStyle/>
          <a:p>
            <a:pPr marL="0" algn="ctr" defTabSz="914400" rtl="0" eaLnBrk="1" latinLnBrk="0" hangingPunct="1">
              <a:defRPr lang="en-US" altLang="ko-KR" sz="650" b="0" i="0" u="none" strike="noStrike" kern="1200" baseline="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defRPr>
            </a:pPr>
            <a:endParaRPr lang="ko-KR"/>
          </a:p>
        </c:txPr>
        <c:crossAx val="630249856"/>
        <c:crosses val="autoZero"/>
        <c:auto val="1"/>
        <c:lblAlgn val="ctr"/>
        <c:lblOffset val="100"/>
        <c:noMultiLvlLbl val="0"/>
      </c:catAx>
      <c:valAx>
        <c:axId val="630249856"/>
        <c:scaling>
          <c:orientation val="minMax"/>
        </c:scaling>
        <c:delete val="0"/>
        <c:axPos val="l"/>
        <c:numFmt formatCode="#,##0_);[Red]\(#,##0\)" sourceLinked="0"/>
        <c:majorTickMark val="none"/>
        <c:minorTickMark val="none"/>
        <c:tickLblPos val="nextTo"/>
        <c:spPr>
          <a:noFill/>
          <a:ln w="3175">
            <a:solidFill>
              <a:schemeClr val="bg1">
                <a:lumMod val="75000"/>
              </a:schemeClr>
            </a:solidFill>
          </a:ln>
          <a:effectLst/>
        </c:spPr>
        <c:txPr>
          <a:bodyPr rot="-60000000" vert="horz"/>
          <a:lstStyle/>
          <a:p>
            <a:pPr>
              <a:defRPr/>
            </a:pPr>
            <a:endParaRPr lang="ko-KR"/>
          </a:p>
        </c:txPr>
        <c:crossAx val="630245544"/>
        <c:crosses val="autoZero"/>
        <c:crossBetween val="between"/>
      </c:valAx>
      <c:spPr>
        <a:noFill/>
        <a:ln>
          <a:noFill/>
        </a:ln>
        <a:effectLst/>
      </c:spPr>
    </c:plotArea>
    <c:legend>
      <c:legendPos val="r"/>
      <c:layout>
        <c:manualLayout>
          <c:xMode val="edge"/>
          <c:yMode val="edge"/>
          <c:x val="0.1504820380569046"/>
          <c:y val="7.3667975800489763E-3"/>
          <c:w val="0.78743180382637301"/>
          <c:h val="0.18868958300785155"/>
        </c:manualLayout>
      </c:layout>
      <c:overlay val="0"/>
      <c:txPr>
        <a:bodyPr/>
        <a:lstStyle/>
        <a:p>
          <a:pPr>
            <a:defRPr lang="en-US" altLang="ko-KR" sz="600" b="0"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w="12700">
      <a:noFill/>
    </a:ln>
    <a:effectLst/>
  </c:spPr>
  <c:txPr>
    <a:bodyPr/>
    <a:lstStyle/>
    <a:p>
      <a:pPr>
        <a:defRPr sz="60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pPr>
      <a:endParaRPr lang="ko-KR"/>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57626789691183"/>
          <c:y val="0.24550012376156771"/>
          <c:w val="0.74064880825593948"/>
          <c:h val="0.62896136824401572"/>
        </c:manualLayout>
      </c:layout>
      <c:barChart>
        <c:barDir val="col"/>
        <c:grouping val="clustered"/>
        <c:varyColors val="0"/>
        <c:ser>
          <c:idx val="0"/>
          <c:order val="0"/>
          <c:tx>
            <c:strRef>
              <c:f>Sheet1!$B$1</c:f>
              <c:strCache>
                <c:ptCount val="1"/>
                <c:pt idx="0">
                  <c:v>보험영업이익(좌)</c:v>
                </c:pt>
              </c:strCache>
            </c:strRef>
          </c:tx>
          <c:spPr>
            <a:solidFill>
              <a:schemeClr val="bg1">
                <a:lumMod val="85000"/>
              </a:schemeClr>
            </a:solidFill>
          </c:spPr>
          <c:invertIfNegative val="0"/>
          <c:cat>
            <c:strRef>
              <c:f>Sheet1!$A$9:$A$17</c:f>
              <c:strCache>
                <c:ptCount val="9"/>
                <c:pt idx="0">
                  <c:v>'19.1H</c:v>
                </c:pt>
                <c:pt idx="2">
                  <c:v>'20.1H</c:v>
                </c:pt>
                <c:pt idx="4">
                  <c:v>'21.1H</c:v>
                </c:pt>
                <c:pt idx="6">
                  <c:v>'22.1H</c:v>
                </c:pt>
                <c:pt idx="8">
                  <c:v>'23.1H</c:v>
                </c:pt>
              </c:strCache>
            </c:strRef>
          </c:cat>
          <c:val>
            <c:numRef>
              <c:f>Sheet1!$B$9:$B$17</c:f>
              <c:numCache>
                <c:formatCode>0.0</c:formatCode>
                <c:ptCount val="9"/>
                <c:pt idx="0">
                  <c:v>-2.2585000000000002</c:v>
                </c:pt>
                <c:pt idx="1">
                  <c:v>-3.7625999999999995</c:v>
                </c:pt>
                <c:pt idx="2">
                  <c:v>-2.0996999999999999</c:v>
                </c:pt>
                <c:pt idx="3">
                  <c:v>-2.2662999999999998</c:v>
                </c:pt>
                <c:pt idx="4">
                  <c:v>-0.93559999999999999</c:v>
                </c:pt>
                <c:pt idx="5">
                  <c:v>-1.6356000000000002</c:v>
                </c:pt>
                <c:pt idx="6" formatCode="0.0_ ">
                  <c:v>4.3800000000000002E-3</c:v>
                </c:pt>
                <c:pt idx="7" formatCode="0.0_ ">
                  <c:v>-1.4195800000000001</c:v>
                </c:pt>
                <c:pt idx="8" formatCode="0.0_ ">
                  <c:v>5.1837</c:v>
                </c:pt>
              </c:numCache>
            </c:numRef>
          </c:val>
          <c:extLst>
            <c:ext xmlns:c16="http://schemas.microsoft.com/office/drawing/2014/chart" uri="{C3380CC4-5D6E-409C-BE32-E72D297353CC}">
              <c16:uniqueId val="{00000000-5468-47BE-92C4-BA7137200D4D}"/>
            </c:ext>
          </c:extLst>
        </c:ser>
        <c:ser>
          <c:idx val="1"/>
          <c:order val="1"/>
          <c:tx>
            <c:strRef>
              <c:f>Sheet1!$C$1</c:f>
              <c:strCache>
                <c:ptCount val="1"/>
                <c:pt idx="0">
                  <c:v>투자영업이익(좌)</c:v>
                </c:pt>
              </c:strCache>
            </c:strRef>
          </c:tx>
          <c:spPr>
            <a:solidFill>
              <a:schemeClr val="bg1">
                <a:lumMod val="65000"/>
              </a:schemeClr>
            </a:solidFill>
          </c:spPr>
          <c:invertIfNegative val="0"/>
          <c:cat>
            <c:strRef>
              <c:f>Sheet1!$A$9:$A$17</c:f>
              <c:strCache>
                <c:ptCount val="9"/>
                <c:pt idx="0">
                  <c:v>'19.1H</c:v>
                </c:pt>
                <c:pt idx="2">
                  <c:v>'20.1H</c:v>
                </c:pt>
                <c:pt idx="4">
                  <c:v>'21.1H</c:v>
                </c:pt>
                <c:pt idx="6">
                  <c:v>'22.1H</c:v>
                </c:pt>
                <c:pt idx="8">
                  <c:v>'23.1H</c:v>
                </c:pt>
              </c:strCache>
            </c:strRef>
          </c:cat>
          <c:val>
            <c:numRef>
              <c:f>Sheet1!$C$9:$C$17</c:f>
              <c:numCache>
                <c:formatCode>0.0</c:formatCode>
                <c:ptCount val="9"/>
                <c:pt idx="0">
                  <c:v>4.2927</c:v>
                </c:pt>
                <c:pt idx="1">
                  <c:v>4.8367000000000004</c:v>
                </c:pt>
                <c:pt idx="2">
                  <c:v>4.4972000000000003</c:v>
                </c:pt>
                <c:pt idx="3">
                  <c:v>3.7278999999999991</c:v>
                </c:pt>
                <c:pt idx="4">
                  <c:v>4.4044999999999996</c:v>
                </c:pt>
                <c:pt idx="5">
                  <c:v>4.2217000000000011</c:v>
                </c:pt>
                <c:pt idx="6" formatCode="0.0_ ">
                  <c:v>4.6230000000000002</c:v>
                </c:pt>
                <c:pt idx="7" formatCode="0.0_ ">
                  <c:v>4.4675000000000002</c:v>
                </c:pt>
                <c:pt idx="8" formatCode="0.0_ ">
                  <c:v>1.8883000000000001</c:v>
                </c:pt>
              </c:numCache>
            </c:numRef>
          </c:val>
          <c:extLst>
            <c:ext xmlns:c16="http://schemas.microsoft.com/office/drawing/2014/chart" uri="{C3380CC4-5D6E-409C-BE32-E72D297353CC}">
              <c16:uniqueId val="{00000001-5468-47BE-92C4-BA7137200D4D}"/>
            </c:ext>
          </c:extLst>
        </c:ser>
        <c:dLbls>
          <c:showLegendKey val="0"/>
          <c:showVal val="0"/>
          <c:showCatName val="0"/>
          <c:showSerName val="0"/>
          <c:showPercent val="0"/>
          <c:showBubbleSize val="0"/>
        </c:dLbls>
        <c:gapWidth val="100"/>
        <c:axId val="630245544"/>
        <c:axId val="630249856"/>
        <c:extLst/>
      </c:barChart>
      <c:lineChart>
        <c:grouping val="standard"/>
        <c:varyColors val="0"/>
        <c:ser>
          <c:idx val="2"/>
          <c:order val="2"/>
          <c:tx>
            <c:strRef>
              <c:f>Sheet1!$D$1</c:f>
              <c:strCache>
                <c:ptCount val="1"/>
                <c:pt idx="0">
                  <c:v>ROE(우)</c:v>
                </c:pt>
              </c:strCache>
            </c:strRef>
          </c:tx>
          <c:spPr>
            <a:ln w="12700">
              <a:solidFill>
                <a:srgbClr val="00B0F0"/>
              </a:solidFill>
            </a:ln>
          </c:spPr>
          <c:marker>
            <c:symbol val="none"/>
          </c:marker>
          <c:cat>
            <c:strRef>
              <c:f>Sheet1!$A$9:$A$17</c:f>
              <c:strCache>
                <c:ptCount val="9"/>
                <c:pt idx="0">
                  <c:v>'19.1H</c:v>
                </c:pt>
                <c:pt idx="2">
                  <c:v>'20.1H</c:v>
                </c:pt>
                <c:pt idx="4">
                  <c:v>'21.1H</c:v>
                </c:pt>
                <c:pt idx="6">
                  <c:v>'22.1H</c:v>
                </c:pt>
                <c:pt idx="8">
                  <c:v>'23.1H</c:v>
                </c:pt>
              </c:strCache>
            </c:strRef>
          </c:cat>
          <c:val>
            <c:numRef>
              <c:f>Sheet1!$D$9:$D$17</c:f>
              <c:numCache>
                <c:formatCode>0.0</c:formatCode>
                <c:ptCount val="9"/>
                <c:pt idx="0">
                  <c:v>7.4</c:v>
                </c:pt>
                <c:pt idx="1">
                  <c:v>5.48</c:v>
                </c:pt>
                <c:pt idx="2">
                  <c:v>7.81</c:v>
                </c:pt>
                <c:pt idx="3">
                  <c:v>5.84</c:v>
                </c:pt>
                <c:pt idx="4">
                  <c:v>10.93</c:v>
                </c:pt>
                <c:pt idx="5">
                  <c:v>9.2200000000000006</c:v>
                </c:pt>
                <c:pt idx="6" formatCode="0.0_ ">
                  <c:v>15.97</c:v>
                </c:pt>
                <c:pt idx="7" formatCode="0.0_ ">
                  <c:v>12.74</c:v>
                </c:pt>
                <c:pt idx="8" formatCode="0.0_ ">
                  <c:v>17.239999999999998</c:v>
                </c:pt>
              </c:numCache>
            </c:numRef>
          </c:val>
          <c:smooth val="1"/>
          <c:extLst>
            <c:ext xmlns:c16="http://schemas.microsoft.com/office/drawing/2014/chart" uri="{C3380CC4-5D6E-409C-BE32-E72D297353CC}">
              <c16:uniqueId val="{00000002-5468-47BE-92C4-BA7137200D4D}"/>
            </c:ext>
          </c:extLst>
        </c:ser>
        <c:dLbls>
          <c:showLegendKey val="0"/>
          <c:showVal val="0"/>
          <c:showCatName val="0"/>
          <c:showSerName val="0"/>
          <c:showPercent val="0"/>
          <c:showBubbleSize val="0"/>
        </c:dLbls>
        <c:marker val="1"/>
        <c:smooth val="0"/>
        <c:axId val="17868768"/>
        <c:axId val="17863776"/>
      </c:lineChart>
      <c:catAx>
        <c:axId val="630245544"/>
        <c:scaling>
          <c:orientation val="minMax"/>
        </c:scaling>
        <c:delete val="0"/>
        <c:axPos val="b"/>
        <c:numFmt formatCode="General" sourceLinked="1"/>
        <c:majorTickMark val="out"/>
        <c:minorTickMark val="none"/>
        <c:tickLblPos val="low"/>
        <c:spPr>
          <a:noFill/>
          <a:ln w="3175" cap="flat" cmpd="sng" algn="ctr">
            <a:solidFill>
              <a:schemeClr val="bg1">
                <a:lumMod val="75000"/>
              </a:schemeClr>
            </a:solidFill>
            <a:round/>
          </a:ln>
          <a:effectLst/>
        </c:spPr>
        <c:txPr>
          <a:bodyPr rot="-60000000" vert="horz"/>
          <a:lstStyle/>
          <a:p>
            <a:pPr>
              <a:defRPr sz="650">
                <a:solidFill>
                  <a:schemeClr val="tx1"/>
                </a:solidFill>
              </a:defRPr>
            </a:pPr>
            <a:endParaRPr lang="ko-KR"/>
          </a:p>
        </c:txPr>
        <c:crossAx val="630249856"/>
        <c:crosses val="autoZero"/>
        <c:auto val="1"/>
        <c:lblAlgn val="ctr"/>
        <c:lblOffset val="100"/>
        <c:noMultiLvlLbl val="0"/>
      </c:catAx>
      <c:valAx>
        <c:axId val="630249856"/>
        <c:scaling>
          <c:orientation val="minMax"/>
        </c:scaling>
        <c:delete val="0"/>
        <c:axPos val="l"/>
        <c:numFmt formatCode="#,##0_ " sourceLinked="0"/>
        <c:majorTickMark val="none"/>
        <c:minorTickMark val="none"/>
        <c:tickLblPos val="nextTo"/>
        <c:spPr>
          <a:noFill/>
          <a:ln w="3175">
            <a:solidFill>
              <a:schemeClr val="bg1">
                <a:lumMod val="75000"/>
              </a:schemeClr>
            </a:solidFill>
          </a:ln>
          <a:effectLst/>
        </c:spPr>
        <c:txPr>
          <a:bodyPr rot="-60000000" vert="horz"/>
          <a:lstStyle/>
          <a:p>
            <a:pPr>
              <a:defRPr/>
            </a:pPr>
            <a:endParaRPr lang="ko-KR"/>
          </a:p>
        </c:txPr>
        <c:crossAx val="630245544"/>
        <c:crosses val="autoZero"/>
        <c:crossBetween val="between"/>
        <c:majorUnit val="5"/>
      </c:valAx>
      <c:valAx>
        <c:axId val="17863776"/>
        <c:scaling>
          <c:orientation val="minMax"/>
          <c:min val="-20"/>
        </c:scaling>
        <c:delete val="0"/>
        <c:axPos val="r"/>
        <c:numFmt formatCode="#,##0_ " sourceLinked="0"/>
        <c:majorTickMark val="out"/>
        <c:minorTickMark val="none"/>
        <c:tickLblPos val="nextTo"/>
        <c:spPr>
          <a:ln w="3175">
            <a:solidFill>
              <a:schemeClr val="bg1">
                <a:lumMod val="75000"/>
              </a:schemeClr>
            </a:solidFill>
          </a:ln>
        </c:spPr>
        <c:crossAx val="17868768"/>
        <c:crosses val="max"/>
        <c:crossBetween val="between"/>
        <c:majorUnit val="10"/>
      </c:valAx>
      <c:catAx>
        <c:axId val="17868768"/>
        <c:scaling>
          <c:orientation val="minMax"/>
        </c:scaling>
        <c:delete val="1"/>
        <c:axPos val="t"/>
        <c:numFmt formatCode="General" sourceLinked="1"/>
        <c:majorTickMark val="out"/>
        <c:minorTickMark val="none"/>
        <c:tickLblPos val="nextTo"/>
        <c:crossAx val="17863776"/>
        <c:crosses val="max"/>
        <c:auto val="1"/>
        <c:lblAlgn val="ctr"/>
        <c:lblOffset val="100"/>
        <c:noMultiLvlLbl val="0"/>
      </c:catAx>
    </c:plotArea>
    <c:legend>
      <c:legendPos val="r"/>
      <c:layout>
        <c:manualLayout>
          <c:xMode val="edge"/>
          <c:yMode val="edge"/>
          <c:x val="0.17077341757396028"/>
          <c:y val="6.5995039375051259E-2"/>
          <c:w val="0.63974498331076168"/>
          <c:h val="0.200763764935771"/>
        </c:manualLayout>
      </c:layout>
      <c:overlay val="0"/>
      <c:txPr>
        <a:bodyPr/>
        <a:lstStyle/>
        <a:p>
          <a:pPr>
            <a:defRPr lang="en-US" altLang="ko-KR" sz="600" b="0" i="0" u="none" strike="noStrike" kern="120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showDLblsOverMax val="0"/>
  </c:chart>
  <c:spPr>
    <a:noFill/>
    <a:ln w="12700">
      <a:noFill/>
    </a:ln>
    <a:effectLst/>
  </c:spPr>
  <c:txPr>
    <a:bodyPr/>
    <a:lstStyle/>
    <a:p>
      <a:pPr>
        <a:defRPr sz="60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pPr>
      <a:endParaRPr lang="ko-KR"/>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82761757716652"/>
          <c:y val="0.23413938927364572"/>
          <c:w val="0.71866182796411715"/>
          <c:h val="0.57947141090171694"/>
        </c:manualLayout>
      </c:layout>
      <c:lineChart>
        <c:grouping val="standard"/>
        <c:varyColors val="0"/>
        <c:ser>
          <c:idx val="0"/>
          <c:order val="0"/>
          <c:tx>
            <c:strRef>
              <c:f>Sheet1!$B$1</c:f>
              <c:strCache>
                <c:ptCount val="1"/>
                <c:pt idx="0">
                  <c:v>대출채권 연체율(좌)</c:v>
                </c:pt>
              </c:strCache>
            </c:strRef>
          </c:tx>
          <c:spPr>
            <a:ln w="12700" cap="rnd">
              <a:solidFill>
                <a:schemeClr val="accent1"/>
              </a:solidFill>
              <a:round/>
            </a:ln>
            <a:effectLst/>
          </c:spPr>
          <c:marker>
            <c:symbol val="none"/>
          </c:marker>
          <c:cat>
            <c:strRef>
              <c:f>Sheet1!$A$2:$A$10</c:f>
              <c:strCache>
                <c:ptCount val="9"/>
                <c:pt idx="0">
                  <c:v>'19.1H</c:v>
                </c:pt>
                <c:pt idx="2">
                  <c:v>'20.1H</c:v>
                </c:pt>
                <c:pt idx="4">
                  <c:v>'21.1H</c:v>
                </c:pt>
                <c:pt idx="6">
                  <c:v>'22.1H</c:v>
                </c:pt>
                <c:pt idx="8">
                  <c:v>'23.1H</c:v>
                </c:pt>
              </c:strCache>
            </c:strRef>
          </c:cat>
          <c:val>
            <c:numRef>
              <c:f>Sheet1!$B$2:$B$10</c:f>
              <c:numCache>
                <c:formatCode>0.0</c:formatCode>
                <c:ptCount val="9"/>
                <c:pt idx="0">
                  <c:v>0.26294410561291404</c:v>
                </c:pt>
                <c:pt idx="1">
                  <c:v>0.20725380815675531</c:v>
                </c:pt>
                <c:pt idx="2">
                  <c:v>0.16660755305475439</c:v>
                </c:pt>
                <c:pt idx="3">
                  <c:v>0.11569125765743882</c:v>
                </c:pt>
                <c:pt idx="4">
                  <c:v>9.3748356003561378E-2</c:v>
                </c:pt>
                <c:pt idx="5">
                  <c:v>6.8732566011256949E-2</c:v>
                </c:pt>
                <c:pt idx="6">
                  <c:v>0.19107239202075862</c:v>
                </c:pt>
                <c:pt idx="7">
                  <c:v>0.23423074883978265</c:v>
                </c:pt>
                <c:pt idx="8" formatCode="0.00">
                  <c:v>0.4083294705735343</c:v>
                </c:pt>
              </c:numCache>
            </c:numRef>
          </c:val>
          <c:smooth val="1"/>
          <c:extLst>
            <c:ext xmlns:c16="http://schemas.microsoft.com/office/drawing/2014/chart" uri="{C3380CC4-5D6E-409C-BE32-E72D297353CC}">
              <c16:uniqueId val="{00000000-F92B-451D-AC5F-CC631839C45D}"/>
            </c:ext>
          </c:extLst>
        </c:ser>
        <c:dLbls>
          <c:showLegendKey val="0"/>
          <c:showVal val="0"/>
          <c:showCatName val="0"/>
          <c:showSerName val="0"/>
          <c:showPercent val="0"/>
          <c:showBubbleSize val="0"/>
        </c:dLbls>
        <c:marker val="1"/>
        <c:smooth val="0"/>
        <c:axId val="323936496"/>
        <c:axId val="163741328"/>
      </c:lineChart>
      <c:lineChart>
        <c:grouping val="standard"/>
        <c:varyColors val="0"/>
        <c:ser>
          <c:idx val="1"/>
          <c:order val="1"/>
          <c:tx>
            <c:strRef>
              <c:f>Sheet1!$C$1</c:f>
              <c:strCache>
                <c:ptCount val="1"/>
                <c:pt idx="0">
                  <c:v>지급여력비율(우)</c:v>
                </c:pt>
              </c:strCache>
            </c:strRef>
          </c:tx>
          <c:spPr>
            <a:ln w="12700" cap="rnd">
              <a:solidFill>
                <a:srgbClr val="00B0F0"/>
              </a:solidFill>
              <a:round/>
            </a:ln>
            <a:effectLst/>
          </c:spPr>
          <c:marker>
            <c:symbol val="none"/>
          </c:marker>
          <c:cat>
            <c:strRef>
              <c:f>Sheet1!$A$2:$A$10</c:f>
              <c:strCache>
                <c:ptCount val="9"/>
                <c:pt idx="0">
                  <c:v>'19.1H</c:v>
                </c:pt>
                <c:pt idx="2">
                  <c:v>'20.1H</c:v>
                </c:pt>
                <c:pt idx="4">
                  <c:v>'21.1H</c:v>
                </c:pt>
                <c:pt idx="6">
                  <c:v>'22.1H</c:v>
                </c:pt>
                <c:pt idx="8">
                  <c:v>'23.1H</c:v>
                </c:pt>
              </c:strCache>
            </c:strRef>
          </c:cat>
          <c:val>
            <c:numRef>
              <c:f>Sheet1!$C$2:$C$10</c:f>
              <c:numCache>
                <c:formatCode>0.0</c:formatCode>
                <c:ptCount val="9"/>
                <c:pt idx="0">
                  <c:v>295.99814152367787</c:v>
                </c:pt>
                <c:pt idx="1">
                  <c:v>284.52522588503973</c:v>
                </c:pt>
                <c:pt idx="2">
                  <c:v>245.6</c:v>
                </c:pt>
                <c:pt idx="3">
                  <c:v>233.9</c:v>
                </c:pt>
                <c:pt idx="4">
                  <c:v>238.9</c:v>
                </c:pt>
                <c:pt idx="5">
                  <c:v>231.4</c:v>
                </c:pt>
                <c:pt idx="6">
                  <c:v>223.2</c:v>
                </c:pt>
                <c:pt idx="7" formatCode="#,##0.0">
                  <c:v>205.2</c:v>
                </c:pt>
                <c:pt idx="8">
                  <c:v>222.7</c:v>
                </c:pt>
              </c:numCache>
            </c:numRef>
          </c:val>
          <c:smooth val="1"/>
          <c:extLst>
            <c:ext xmlns:c16="http://schemas.microsoft.com/office/drawing/2014/chart" uri="{C3380CC4-5D6E-409C-BE32-E72D297353CC}">
              <c16:uniqueId val="{00000001-F92B-451D-AC5F-CC631839C45D}"/>
            </c:ext>
          </c:extLst>
        </c:ser>
        <c:dLbls>
          <c:showLegendKey val="0"/>
          <c:showVal val="0"/>
          <c:showCatName val="0"/>
          <c:showSerName val="0"/>
          <c:showPercent val="0"/>
          <c:showBubbleSize val="0"/>
        </c:dLbls>
        <c:marker val="1"/>
        <c:smooth val="0"/>
        <c:axId val="162026607"/>
        <c:axId val="162043247"/>
      </c:lineChart>
      <c:catAx>
        <c:axId val="323936496"/>
        <c:scaling>
          <c:orientation val="minMax"/>
        </c:scaling>
        <c:delete val="0"/>
        <c:axPos val="b"/>
        <c:numFmt formatCode="General" sourceLinked="1"/>
        <c:majorTickMark val="none"/>
        <c:minorTickMark val="none"/>
        <c:tickLblPos val="nextTo"/>
        <c:spPr>
          <a:noFill/>
          <a:ln w="3175" cap="flat" cmpd="sng" algn="ctr">
            <a:solidFill>
              <a:schemeClr val="bg1">
                <a:lumMod val="75000"/>
              </a:schemeClr>
            </a:solidFill>
            <a:round/>
          </a:ln>
          <a:effectLst/>
        </c:spPr>
        <c:txPr>
          <a:bodyPr rot="-60000000" spcFirstLastPara="1" vertOverflow="ellipsis" vert="horz" wrap="square" anchor="ctr" anchorCtr="1"/>
          <a:lstStyle/>
          <a:p>
            <a:pPr algn="ctr">
              <a:lnSpc>
                <a:spcPct val="100000"/>
              </a:lnSpc>
              <a:defRPr lang="en-US" altLang="ko-KR" sz="650" b="0" i="0" u="none" strike="noStrike" kern="1200" spc="0"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163741328"/>
        <c:crosses val="autoZero"/>
        <c:auto val="1"/>
        <c:lblAlgn val="ctr"/>
        <c:lblOffset val="100"/>
        <c:noMultiLvlLbl val="0"/>
      </c:catAx>
      <c:valAx>
        <c:axId val="163741328"/>
        <c:scaling>
          <c:orientation val="minMax"/>
          <c:max val="0.5"/>
        </c:scaling>
        <c:delete val="0"/>
        <c:axPos val="l"/>
        <c:numFmt formatCode="0.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defRPr lang="en-US" altLang="ko-KR" sz="600" b="0" i="0" u="none" strike="noStrike" kern="120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323936496"/>
        <c:crosses val="autoZero"/>
        <c:crossBetween val="between"/>
      </c:valAx>
      <c:valAx>
        <c:axId val="162043247"/>
        <c:scaling>
          <c:orientation val="minMax"/>
          <c:min val="150"/>
        </c:scaling>
        <c:delete val="0"/>
        <c:axPos val="r"/>
        <c:numFmt formatCode="#,##0_);[Red]\(#,##0\)"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defRPr lang="en-US" altLang="ko-KR" sz="600" b="0" i="0" u="none" strike="noStrike" kern="120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crossAx val="162026607"/>
        <c:crosses val="max"/>
        <c:crossBetween val="between"/>
      </c:valAx>
      <c:catAx>
        <c:axId val="162026607"/>
        <c:scaling>
          <c:orientation val="minMax"/>
        </c:scaling>
        <c:delete val="1"/>
        <c:axPos val="b"/>
        <c:numFmt formatCode="General" sourceLinked="1"/>
        <c:majorTickMark val="out"/>
        <c:minorTickMark val="none"/>
        <c:tickLblPos val="nextTo"/>
        <c:crossAx val="162043247"/>
        <c:crosses val="autoZero"/>
        <c:auto val="1"/>
        <c:lblAlgn val="ctr"/>
        <c:lblOffset val="100"/>
        <c:noMultiLvlLbl val="0"/>
      </c:catAx>
      <c:spPr>
        <a:noFill/>
        <a:ln>
          <a:noFill/>
        </a:ln>
        <a:effectLst/>
      </c:spPr>
    </c:plotArea>
    <c:legend>
      <c:legendPos val="r"/>
      <c:layout>
        <c:manualLayout>
          <c:xMode val="edge"/>
          <c:yMode val="edge"/>
          <c:x val="0.15102586076817359"/>
          <c:y val="8.2012212116601146E-2"/>
          <c:w val="0.70514849361033327"/>
          <c:h val="0.17137414182988914"/>
        </c:manualLayout>
      </c:layout>
      <c:overlay val="0"/>
      <c:spPr>
        <a:noFill/>
        <a:ln>
          <a:noFill/>
        </a:ln>
        <a:effectLst/>
      </c:spPr>
      <c:txPr>
        <a:bodyPr rot="0" spcFirstLastPara="1" vertOverflow="ellipsis" vert="horz" wrap="square" anchor="ctr" anchorCtr="1"/>
        <a:lstStyle/>
        <a:p>
          <a:pPr>
            <a:defRPr lang="en-US" altLang="ko-KR" sz="600" b="0" i="0" u="none" strike="noStrike" kern="1200" spc="0" baseline="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marL="0" indent="0" algn="r" latinLnBrk="1">
        <a:lnSpc>
          <a:spcPct val="110000"/>
        </a:lnSpc>
        <a:buFontTx/>
        <a:buNone/>
        <a:defRPr lang="en-US" altLang="ko-KR" sz="60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defRPr>
      </a:pPr>
      <a:endParaRPr lang="ko-K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6867848956211441E-2"/>
          <c:y val="8.7855296052603463E-2"/>
          <c:w val="0.87704187396089328"/>
          <c:h val="0.74239330961913308"/>
        </c:manualLayout>
      </c:layout>
      <c:lineChart>
        <c:grouping val="standard"/>
        <c:varyColors val="0"/>
        <c:ser>
          <c:idx val="0"/>
          <c:order val="0"/>
          <c:tx>
            <c:strRef>
              <c:f>Sheet1!$B$1</c:f>
              <c:strCache>
                <c:ptCount val="1"/>
                <c:pt idx="0">
                  <c:v>한국</c:v>
                </c:pt>
              </c:strCache>
            </c:strRef>
          </c:tx>
          <c:spPr>
            <a:ln w="19050" cap="rnd">
              <a:solidFill>
                <a:srgbClr val="00338D"/>
              </a:solidFill>
              <a:prstDash val="solid"/>
              <a:round/>
            </a:ln>
            <a:effectLst/>
          </c:spPr>
          <c:marker>
            <c:symbol val="none"/>
          </c:marker>
          <c:cat>
            <c:strRef>
              <c:f>Sheet1!$A$62:$A$168</c:f>
              <c:strCache>
                <c:ptCount val="107"/>
                <c:pt idx="0">
                  <c:v>'15.1</c:v>
                </c:pt>
                <c:pt idx="12">
                  <c:v>'16.1</c:v>
                </c:pt>
                <c:pt idx="24">
                  <c:v>'17.1</c:v>
                </c:pt>
                <c:pt idx="36">
                  <c:v>'18.1</c:v>
                </c:pt>
                <c:pt idx="48">
                  <c:v>'19.1</c:v>
                </c:pt>
                <c:pt idx="60">
                  <c:v>'20.1</c:v>
                </c:pt>
                <c:pt idx="72">
                  <c:v>'21.1</c:v>
                </c:pt>
                <c:pt idx="84">
                  <c:v>'22.1</c:v>
                </c:pt>
                <c:pt idx="96">
                  <c:v>'23.1</c:v>
                </c:pt>
                <c:pt idx="106">
                  <c:v>'23.11</c:v>
                </c:pt>
              </c:strCache>
            </c:strRef>
          </c:cat>
          <c:val>
            <c:numRef>
              <c:f>Sheet1!$B$62:$B$168</c:f>
              <c:numCache>
                <c:formatCode>General</c:formatCode>
                <c:ptCount val="107"/>
                <c:pt idx="0">
                  <c:v>2</c:v>
                </c:pt>
                <c:pt idx="1">
                  <c:v>2</c:v>
                </c:pt>
                <c:pt idx="2">
                  <c:v>1.75</c:v>
                </c:pt>
                <c:pt idx="3">
                  <c:v>1.75</c:v>
                </c:pt>
                <c:pt idx="4">
                  <c:v>1.75</c:v>
                </c:pt>
                <c:pt idx="5">
                  <c:v>1.5</c:v>
                </c:pt>
                <c:pt idx="6">
                  <c:v>1.5</c:v>
                </c:pt>
                <c:pt idx="7">
                  <c:v>1.5</c:v>
                </c:pt>
                <c:pt idx="8">
                  <c:v>1.5</c:v>
                </c:pt>
                <c:pt idx="9">
                  <c:v>1.5</c:v>
                </c:pt>
                <c:pt idx="10">
                  <c:v>1.5</c:v>
                </c:pt>
                <c:pt idx="11">
                  <c:v>1.5</c:v>
                </c:pt>
                <c:pt idx="12">
                  <c:v>1.5</c:v>
                </c:pt>
                <c:pt idx="13">
                  <c:v>1.5</c:v>
                </c:pt>
                <c:pt idx="14">
                  <c:v>1.5</c:v>
                </c:pt>
                <c:pt idx="15">
                  <c:v>1.5</c:v>
                </c:pt>
                <c:pt idx="16">
                  <c:v>1.5</c:v>
                </c:pt>
                <c:pt idx="17">
                  <c:v>1.25</c:v>
                </c:pt>
                <c:pt idx="18">
                  <c:v>1.25</c:v>
                </c:pt>
                <c:pt idx="19">
                  <c:v>1.25</c:v>
                </c:pt>
                <c:pt idx="20">
                  <c:v>1.25</c:v>
                </c:pt>
                <c:pt idx="21">
                  <c:v>1.25</c:v>
                </c:pt>
                <c:pt idx="22">
                  <c:v>1.25</c:v>
                </c:pt>
                <c:pt idx="23">
                  <c:v>1.25</c:v>
                </c:pt>
                <c:pt idx="24">
                  <c:v>1.25</c:v>
                </c:pt>
                <c:pt idx="25">
                  <c:v>1.25</c:v>
                </c:pt>
                <c:pt idx="26">
                  <c:v>1.25</c:v>
                </c:pt>
                <c:pt idx="27">
                  <c:v>1.25</c:v>
                </c:pt>
                <c:pt idx="28">
                  <c:v>1.25</c:v>
                </c:pt>
                <c:pt idx="29">
                  <c:v>1.25</c:v>
                </c:pt>
                <c:pt idx="30">
                  <c:v>1.25</c:v>
                </c:pt>
                <c:pt idx="31">
                  <c:v>1.25</c:v>
                </c:pt>
                <c:pt idx="32">
                  <c:v>1.25</c:v>
                </c:pt>
                <c:pt idx="33">
                  <c:v>1.25</c:v>
                </c:pt>
                <c:pt idx="34">
                  <c:v>1.5</c:v>
                </c:pt>
                <c:pt idx="35">
                  <c:v>1.5</c:v>
                </c:pt>
                <c:pt idx="36">
                  <c:v>1.5</c:v>
                </c:pt>
                <c:pt idx="37">
                  <c:v>1.5</c:v>
                </c:pt>
                <c:pt idx="38">
                  <c:v>1.5</c:v>
                </c:pt>
                <c:pt idx="39">
                  <c:v>1.5</c:v>
                </c:pt>
                <c:pt idx="40">
                  <c:v>1.5</c:v>
                </c:pt>
                <c:pt idx="41">
                  <c:v>1.5</c:v>
                </c:pt>
                <c:pt idx="42">
                  <c:v>1.5</c:v>
                </c:pt>
                <c:pt idx="43">
                  <c:v>1.5</c:v>
                </c:pt>
                <c:pt idx="44">
                  <c:v>1.5</c:v>
                </c:pt>
                <c:pt idx="45">
                  <c:v>1.5</c:v>
                </c:pt>
                <c:pt idx="46">
                  <c:v>1.75</c:v>
                </c:pt>
                <c:pt idx="47">
                  <c:v>1.75</c:v>
                </c:pt>
                <c:pt idx="48">
                  <c:v>1.75</c:v>
                </c:pt>
                <c:pt idx="49">
                  <c:v>1.75</c:v>
                </c:pt>
                <c:pt idx="50">
                  <c:v>1.75</c:v>
                </c:pt>
                <c:pt idx="51">
                  <c:v>1.75</c:v>
                </c:pt>
                <c:pt idx="52">
                  <c:v>1.75</c:v>
                </c:pt>
                <c:pt idx="53">
                  <c:v>1.75</c:v>
                </c:pt>
                <c:pt idx="54">
                  <c:v>1.5</c:v>
                </c:pt>
                <c:pt idx="55">
                  <c:v>1.5</c:v>
                </c:pt>
                <c:pt idx="56">
                  <c:v>1.5</c:v>
                </c:pt>
                <c:pt idx="57">
                  <c:v>1.25</c:v>
                </c:pt>
                <c:pt idx="58">
                  <c:v>1.25</c:v>
                </c:pt>
                <c:pt idx="59">
                  <c:v>1.25</c:v>
                </c:pt>
                <c:pt idx="60">
                  <c:v>1.25</c:v>
                </c:pt>
                <c:pt idx="61">
                  <c:v>1.25</c:v>
                </c:pt>
                <c:pt idx="62">
                  <c:v>0.75</c:v>
                </c:pt>
                <c:pt idx="63">
                  <c:v>0.75</c:v>
                </c:pt>
                <c:pt idx="64">
                  <c:v>0.5</c:v>
                </c:pt>
                <c:pt idx="65">
                  <c:v>0.5</c:v>
                </c:pt>
                <c:pt idx="66">
                  <c:v>0.5</c:v>
                </c:pt>
                <c:pt idx="67">
                  <c:v>0.5</c:v>
                </c:pt>
                <c:pt idx="68">
                  <c:v>0.5</c:v>
                </c:pt>
                <c:pt idx="69">
                  <c:v>0.5</c:v>
                </c:pt>
                <c:pt idx="70">
                  <c:v>0.5</c:v>
                </c:pt>
                <c:pt idx="71">
                  <c:v>0.5</c:v>
                </c:pt>
                <c:pt idx="72">
                  <c:v>0.5</c:v>
                </c:pt>
                <c:pt idx="73">
                  <c:v>0.5</c:v>
                </c:pt>
                <c:pt idx="74">
                  <c:v>0.5</c:v>
                </c:pt>
                <c:pt idx="75">
                  <c:v>0.5</c:v>
                </c:pt>
                <c:pt idx="76">
                  <c:v>0.5</c:v>
                </c:pt>
                <c:pt idx="77">
                  <c:v>0.5</c:v>
                </c:pt>
                <c:pt idx="78">
                  <c:v>0.5</c:v>
                </c:pt>
                <c:pt idx="79">
                  <c:v>0.75</c:v>
                </c:pt>
                <c:pt idx="80">
                  <c:v>0.75</c:v>
                </c:pt>
                <c:pt idx="81">
                  <c:v>0.75</c:v>
                </c:pt>
                <c:pt idx="82">
                  <c:v>1</c:v>
                </c:pt>
                <c:pt idx="83">
                  <c:v>1</c:v>
                </c:pt>
                <c:pt idx="84">
                  <c:v>1.25</c:v>
                </c:pt>
                <c:pt idx="85">
                  <c:v>1.25</c:v>
                </c:pt>
                <c:pt idx="86">
                  <c:v>1.25</c:v>
                </c:pt>
                <c:pt idx="87">
                  <c:v>1.5</c:v>
                </c:pt>
                <c:pt idx="88">
                  <c:v>1.75</c:v>
                </c:pt>
                <c:pt idx="89">
                  <c:v>1.75</c:v>
                </c:pt>
                <c:pt idx="90">
                  <c:v>2.25</c:v>
                </c:pt>
                <c:pt idx="91">
                  <c:v>2.5</c:v>
                </c:pt>
                <c:pt idx="92">
                  <c:v>2.5</c:v>
                </c:pt>
                <c:pt idx="93">
                  <c:v>3</c:v>
                </c:pt>
                <c:pt idx="94">
                  <c:v>3.25</c:v>
                </c:pt>
                <c:pt idx="95">
                  <c:v>3.25</c:v>
                </c:pt>
                <c:pt idx="96">
                  <c:v>3.5</c:v>
                </c:pt>
                <c:pt idx="97">
                  <c:v>3.5</c:v>
                </c:pt>
                <c:pt idx="98">
                  <c:v>3.5</c:v>
                </c:pt>
                <c:pt idx="99">
                  <c:v>3.5</c:v>
                </c:pt>
                <c:pt idx="100">
                  <c:v>3.5</c:v>
                </c:pt>
                <c:pt idx="101">
                  <c:v>3.5</c:v>
                </c:pt>
                <c:pt idx="102">
                  <c:v>3.5</c:v>
                </c:pt>
                <c:pt idx="103">
                  <c:v>3.5</c:v>
                </c:pt>
                <c:pt idx="104">
                  <c:v>3.5</c:v>
                </c:pt>
                <c:pt idx="105">
                  <c:v>3.5</c:v>
                </c:pt>
                <c:pt idx="106">
                  <c:v>3.5</c:v>
                </c:pt>
              </c:numCache>
            </c:numRef>
          </c:val>
          <c:smooth val="1"/>
          <c:extLst>
            <c:ext xmlns:c16="http://schemas.microsoft.com/office/drawing/2014/chart" uri="{C3380CC4-5D6E-409C-BE32-E72D297353CC}">
              <c16:uniqueId val="{00000000-621F-4E08-99CF-BF7DAAC0B9A9}"/>
            </c:ext>
          </c:extLst>
        </c:ser>
        <c:ser>
          <c:idx val="1"/>
          <c:order val="1"/>
          <c:tx>
            <c:strRef>
              <c:f>Sheet1!$C$1</c:f>
              <c:strCache>
                <c:ptCount val="1"/>
                <c:pt idx="0">
                  <c:v>미국</c:v>
                </c:pt>
              </c:strCache>
            </c:strRef>
          </c:tx>
          <c:spPr>
            <a:ln w="19050" cap="rnd">
              <a:solidFill>
                <a:srgbClr val="00B8F5"/>
              </a:solidFill>
              <a:round/>
            </a:ln>
            <a:effectLst/>
          </c:spPr>
          <c:marker>
            <c:symbol val="none"/>
          </c:marker>
          <c:dPt>
            <c:idx val="15"/>
            <c:marker>
              <c:symbol val="none"/>
            </c:marker>
            <c:bubble3D val="0"/>
            <c:spPr>
              <a:ln w="19050" cap="rnd">
                <a:solidFill>
                  <a:srgbClr val="00B8F5"/>
                </a:solidFill>
                <a:prstDash val="solid"/>
                <a:round/>
              </a:ln>
              <a:effectLst/>
            </c:spPr>
            <c:extLst>
              <c:ext xmlns:c16="http://schemas.microsoft.com/office/drawing/2014/chart" uri="{C3380CC4-5D6E-409C-BE32-E72D297353CC}">
                <c16:uniqueId val="{00000001-36FF-4D02-8EB6-A368CE44D8A4}"/>
              </c:ext>
            </c:extLst>
          </c:dPt>
          <c:cat>
            <c:strRef>
              <c:f>Sheet1!$A$62:$A$168</c:f>
              <c:strCache>
                <c:ptCount val="107"/>
                <c:pt idx="0">
                  <c:v>'15.1</c:v>
                </c:pt>
                <c:pt idx="12">
                  <c:v>'16.1</c:v>
                </c:pt>
                <c:pt idx="24">
                  <c:v>'17.1</c:v>
                </c:pt>
                <c:pt idx="36">
                  <c:v>'18.1</c:v>
                </c:pt>
                <c:pt idx="48">
                  <c:v>'19.1</c:v>
                </c:pt>
                <c:pt idx="60">
                  <c:v>'20.1</c:v>
                </c:pt>
                <c:pt idx="72">
                  <c:v>'21.1</c:v>
                </c:pt>
                <c:pt idx="84">
                  <c:v>'22.1</c:v>
                </c:pt>
                <c:pt idx="96">
                  <c:v>'23.1</c:v>
                </c:pt>
                <c:pt idx="106">
                  <c:v>'23.11</c:v>
                </c:pt>
              </c:strCache>
            </c:strRef>
          </c:cat>
          <c:val>
            <c:numRef>
              <c:f>Sheet1!$C$62:$C$168</c:f>
              <c:numCache>
                <c:formatCode>General</c:formatCode>
                <c:ptCount val="107"/>
                <c:pt idx="0">
                  <c:v>0.125</c:v>
                </c:pt>
                <c:pt idx="1">
                  <c:v>0.125</c:v>
                </c:pt>
                <c:pt idx="2">
                  <c:v>0.125</c:v>
                </c:pt>
                <c:pt idx="3">
                  <c:v>0.125</c:v>
                </c:pt>
                <c:pt idx="4">
                  <c:v>0.125</c:v>
                </c:pt>
                <c:pt idx="5">
                  <c:v>0.125</c:v>
                </c:pt>
                <c:pt idx="6">
                  <c:v>0.125</c:v>
                </c:pt>
                <c:pt idx="7">
                  <c:v>0.125</c:v>
                </c:pt>
                <c:pt idx="8">
                  <c:v>0.125</c:v>
                </c:pt>
                <c:pt idx="9">
                  <c:v>0.125</c:v>
                </c:pt>
                <c:pt idx="10">
                  <c:v>0.125</c:v>
                </c:pt>
                <c:pt idx="11">
                  <c:v>0.375</c:v>
                </c:pt>
                <c:pt idx="12">
                  <c:v>0.375</c:v>
                </c:pt>
                <c:pt idx="13">
                  <c:v>0.375</c:v>
                </c:pt>
                <c:pt idx="14">
                  <c:v>0.375</c:v>
                </c:pt>
                <c:pt idx="15">
                  <c:v>0.375</c:v>
                </c:pt>
                <c:pt idx="16">
                  <c:v>0.375</c:v>
                </c:pt>
                <c:pt idx="17">
                  <c:v>0.375</c:v>
                </c:pt>
                <c:pt idx="18">
                  <c:v>0.375</c:v>
                </c:pt>
                <c:pt idx="19">
                  <c:v>0.375</c:v>
                </c:pt>
                <c:pt idx="20">
                  <c:v>0.375</c:v>
                </c:pt>
                <c:pt idx="21">
                  <c:v>0.375</c:v>
                </c:pt>
                <c:pt idx="22">
                  <c:v>0.375</c:v>
                </c:pt>
                <c:pt idx="23">
                  <c:v>0.625</c:v>
                </c:pt>
                <c:pt idx="24">
                  <c:v>0.625</c:v>
                </c:pt>
                <c:pt idx="25">
                  <c:v>0.625</c:v>
                </c:pt>
                <c:pt idx="26">
                  <c:v>0.875</c:v>
                </c:pt>
                <c:pt idx="27">
                  <c:v>0.875</c:v>
                </c:pt>
                <c:pt idx="28">
                  <c:v>0.875</c:v>
                </c:pt>
                <c:pt idx="29">
                  <c:v>1.125</c:v>
                </c:pt>
                <c:pt idx="30">
                  <c:v>1.125</c:v>
                </c:pt>
                <c:pt idx="31">
                  <c:v>1.125</c:v>
                </c:pt>
                <c:pt idx="32">
                  <c:v>1.125</c:v>
                </c:pt>
                <c:pt idx="33">
                  <c:v>1.125</c:v>
                </c:pt>
                <c:pt idx="34">
                  <c:v>1.125</c:v>
                </c:pt>
                <c:pt idx="35">
                  <c:v>1.375</c:v>
                </c:pt>
                <c:pt idx="36">
                  <c:v>1.375</c:v>
                </c:pt>
                <c:pt idx="37">
                  <c:v>1.375</c:v>
                </c:pt>
                <c:pt idx="38">
                  <c:v>1.625</c:v>
                </c:pt>
                <c:pt idx="39">
                  <c:v>1.625</c:v>
                </c:pt>
                <c:pt idx="40">
                  <c:v>1.625</c:v>
                </c:pt>
                <c:pt idx="41">
                  <c:v>1.875</c:v>
                </c:pt>
                <c:pt idx="42">
                  <c:v>1.875</c:v>
                </c:pt>
                <c:pt idx="43">
                  <c:v>1.875</c:v>
                </c:pt>
                <c:pt idx="44">
                  <c:v>2.125</c:v>
                </c:pt>
                <c:pt idx="45">
                  <c:v>2.125</c:v>
                </c:pt>
                <c:pt idx="46">
                  <c:v>2.125</c:v>
                </c:pt>
                <c:pt idx="47">
                  <c:v>2.375</c:v>
                </c:pt>
                <c:pt idx="48">
                  <c:v>2.375</c:v>
                </c:pt>
                <c:pt idx="49">
                  <c:v>2.375</c:v>
                </c:pt>
                <c:pt idx="50">
                  <c:v>2.375</c:v>
                </c:pt>
                <c:pt idx="51">
                  <c:v>2.375</c:v>
                </c:pt>
                <c:pt idx="52">
                  <c:v>2.375</c:v>
                </c:pt>
                <c:pt idx="53">
                  <c:v>2.375</c:v>
                </c:pt>
                <c:pt idx="54">
                  <c:v>2.375</c:v>
                </c:pt>
                <c:pt idx="55">
                  <c:v>2.125</c:v>
                </c:pt>
                <c:pt idx="56">
                  <c:v>1.875</c:v>
                </c:pt>
                <c:pt idx="57">
                  <c:v>1.625</c:v>
                </c:pt>
                <c:pt idx="58">
                  <c:v>1.625</c:v>
                </c:pt>
                <c:pt idx="59">
                  <c:v>1.625</c:v>
                </c:pt>
                <c:pt idx="60">
                  <c:v>1.625</c:v>
                </c:pt>
                <c:pt idx="61">
                  <c:v>1.625</c:v>
                </c:pt>
                <c:pt idx="62">
                  <c:v>0.125</c:v>
                </c:pt>
                <c:pt idx="63">
                  <c:v>0.125</c:v>
                </c:pt>
                <c:pt idx="64">
                  <c:v>0.125</c:v>
                </c:pt>
                <c:pt idx="65">
                  <c:v>0.125</c:v>
                </c:pt>
                <c:pt idx="66">
                  <c:v>0.125</c:v>
                </c:pt>
                <c:pt idx="67">
                  <c:v>0.125</c:v>
                </c:pt>
                <c:pt idx="68">
                  <c:v>0.125</c:v>
                </c:pt>
                <c:pt idx="69">
                  <c:v>0.125</c:v>
                </c:pt>
                <c:pt idx="70">
                  <c:v>0.125</c:v>
                </c:pt>
                <c:pt idx="71">
                  <c:v>0.125</c:v>
                </c:pt>
                <c:pt idx="72">
                  <c:v>0.125</c:v>
                </c:pt>
                <c:pt idx="73">
                  <c:v>0.125</c:v>
                </c:pt>
                <c:pt idx="74">
                  <c:v>0.125</c:v>
                </c:pt>
                <c:pt idx="75">
                  <c:v>0.125</c:v>
                </c:pt>
                <c:pt idx="76">
                  <c:v>0.125</c:v>
                </c:pt>
                <c:pt idx="77">
                  <c:v>0.125</c:v>
                </c:pt>
                <c:pt idx="78">
                  <c:v>0.125</c:v>
                </c:pt>
                <c:pt idx="79">
                  <c:v>0.125</c:v>
                </c:pt>
                <c:pt idx="80">
                  <c:v>0.125</c:v>
                </c:pt>
                <c:pt idx="81">
                  <c:v>0.125</c:v>
                </c:pt>
                <c:pt idx="82">
                  <c:v>0.125</c:v>
                </c:pt>
                <c:pt idx="83">
                  <c:v>0.125</c:v>
                </c:pt>
                <c:pt idx="84">
                  <c:v>0.125</c:v>
                </c:pt>
                <c:pt idx="85">
                  <c:v>0.125</c:v>
                </c:pt>
                <c:pt idx="86">
                  <c:v>0.375</c:v>
                </c:pt>
                <c:pt idx="87">
                  <c:v>0.375</c:v>
                </c:pt>
                <c:pt idx="88">
                  <c:v>0.875</c:v>
                </c:pt>
                <c:pt idx="89">
                  <c:v>1.625</c:v>
                </c:pt>
                <c:pt idx="90">
                  <c:v>2.375</c:v>
                </c:pt>
                <c:pt idx="91">
                  <c:v>2.375</c:v>
                </c:pt>
                <c:pt idx="92">
                  <c:v>3.125</c:v>
                </c:pt>
                <c:pt idx="93" formatCode="0.00">
                  <c:v>3.08</c:v>
                </c:pt>
                <c:pt idx="94" formatCode="0.00">
                  <c:v>3.83</c:v>
                </c:pt>
                <c:pt idx="95" formatCode="0.00">
                  <c:v>4.33</c:v>
                </c:pt>
                <c:pt idx="96" formatCode="0.00">
                  <c:v>4.33</c:v>
                </c:pt>
                <c:pt idx="97" formatCode="0.00">
                  <c:v>4.57</c:v>
                </c:pt>
                <c:pt idx="98" formatCode="0.00">
                  <c:v>4.83</c:v>
                </c:pt>
                <c:pt idx="99" formatCode="0.00">
                  <c:v>4.83</c:v>
                </c:pt>
                <c:pt idx="100" formatCode="0.00">
                  <c:v>5.08</c:v>
                </c:pt>
                <c:pt idx="101" formatCode="0.00">
                  <c:v>5.08</c:v>
                </c:pt>
                <c:pt idx="102" formatCode="0.00">
                  <c:v>5.33</c:v>
                </c:pt>
                <c:pt idx="103" formatCode="0.00">
                  <c:v>5.33</c:v>
                </c:pt>
                <c:pt idx="104" formatCode="0.00">
                  <c:v>5.33</c:v>
                </c:pt>
                <c:pt idx="105">
                  <c:v>5.33</c:v>
                </c:pt>
                <c:pt idx="106">
                  <c:v>5.33</c:v>
                </c:pt>
              </c:numCache>
            </c:numRef>
          </c:val>
          <c:smooth val="1"/>
          <c:extLst>
            <c:ext xmlns:c16="http://schemas.microsoft.com/office/drawing/2014/chart" uri="{C3380CC4-5D6E-409C-BE32-E72D297353CC}">
              <c16:uniqueId val="{00000003-621F-4E08-99CF-BF7DAAC0B9A9}"/>
            </c:ext>
          </c:extLst>
        </c:ser>
        <c:ser>
          <c:idx val="2"/>
          <c:order val="2"/>
          <c:tx>
            <c:strRef>
              <c:f>Sheet1!$D$1</c:f>
              <c:strCache>
                <c:ptCount val="1"/>
                <c:pt idx="0">
                  <c:v>한국 국고채 3년물</c:v>
                </c:pt>
              </c:strCache>
            </c:strRef>
          </c:tx>
          <c:spPr>
            <a:ln w="19050" cap="rnd">
              <a:solidFill>
                <a:srgbClr val="FFFFFF">
                  <a:lumMod val="75000"/>
                </a:srgbClr>
              </a:solidFill>
              <a:round/>
            </a:ln>
            <a:effectLst/>
          </c:spPr>
          <c:marker>
            <c:symbol val="none"/>
          </c:marker>
          <c:cat>
            <c:strRef>
              <c:f>Sheet1!$A$62:$A$168</c:f>
              <c:strCache>
                <c:ptCount val="107"/>
                <c:pt idx="0">
                  <c:v>'15.1</c:v>
                </c:pt>
                <c:pt idx="12">
                  <c:v>'16.1</c:v>
                </c:pt>
                <c:pt idx="24">
                  <c:v>'17.1</c:v>
                </c:pt>
                <c:pt idx="36">
                  <c:v>'18.1</c:v>
                </c:pt>
                <c:pt idx="48">
                  <c:v>'19.1</c:v>
                </c:pt>
                <c:pt idx="60">
                  <c:v>'20.1</c:v>
                </c:pt>
                <c:pt idx="72">
                  <c:v>'21.1</c:v>
                </c:pt>
                <c:pt idx="84">
                  <c:v>'22.1</c:v>
                </c:pt>
                <c:pt idx="96">
                  <c:v>'23.1</c:v>
                </c:pt>
                <c:pt idx="106">
                  <c:v>'23.11</c:v>
                </c:pt>
              </c:strCache>
            </c:strRef>
          </c:cat>
          <c:val>
            <c:numRef>
              <c:f>Sheet1!$D$62:$D$168</c:f>
              <c:numCache>
                <c:formatCode>General</c:formatCode>
                <c:ptCount val="107"/>
                <c:pt idx="0">
                  <c:v>2.0390000000000001</c:v>
                </c:pt>
                <c:pt idx="1">
                  <c:v>2.024</c:v>
                </c:pt>
                <c:pt idx="2">
                  <c:v>1.865</c:v>
                </c:pt>
                <c:pt idx="3">
                  <c:v>1.7390000000000001</c:v>
                </c:pt>
                <c:pt idx="4">
                  <c:v>1.875</c:v>
                </c:pt>
                <c:pt idx="5">
                  <c:v>1.7729999999999999</c:v>
                </c:pt>
                <c:pt idx="6">
                  <c:v>1.7769999999999999</c:v>
                </c:pt>
                <c:pt idx="7">
                  <c:v>1.7350000000000001</c:v>
                </c:pt>
                <c:pt idx="8">
                  <c:v>1.651</c:v>
                </c:pt>
                <c:pt idx="9">
                  <c:v>1.627</c:v>
                </c:pt>
                <c:pt idx="10">
                  <c:v>1.752</c:v>
                </c:pt>
                <c:pt idx="11">
                  <c:v>1.7190000000000001</c:v>
                </c:pt>
                <c:pt idx="12">
                  <c:v>1.6279999999999999</c:v>
                </c:pt>
                <c:pt idx="13">
                  <c:v>1.474</c:v>
                </c:pt>
                <c:pt idx="14">
                  <c:v>1.498</c:v>
                </c:pt>
                <c:pt idx="15">
                  <c:v>1.468</c:v>
                </c:pt>
                <c:pt idx="16">
                  <c:v>1.4550000000000001</c:v>
                </c:pt>
                <c:pt idx="17">
                  <c:v>1.3340000000000001</c:v>
                </c:pt>
                <c:pt idx="18">
                  <c:v>1.218</c:v>
                </c:pt>
                <c:pt idx="19">
                  <c:v>1.238</c:v>
                </c:pt>
                <c:pt idx="20">
                  <c:v>1.3120000000000001</c:v>
                </c:pt>
                <c:pt idx="21">
                  <c:v>1.361</c:v>
                </c:pt>
                <c:pt idx="22">
                  <c:v>1.609</c:v>
                </c:pt>
                <c:pt idx="23">
                  <c:v>1.6919999999999999</c:v>
                </c:pt>
                <c:pt idx="24">
                  <c:v>1.643</c:v>
                </c:pt>
                <c:pt idx="25">
                  <c:v>1.665</c:v>
                </c:pt>
                <c:pt idx="26">
                  <c:v>1.7090000000000001</c:v>
                </c:pt>
                <c:pt idx="27">
                  <c:v>1.6779999999999999</c:v>
                </c:pt>
                <c:pt idx="28">
                  <c:v>1.69</c:v>
                </c:pt>
                <c:pt idx="29">
                  <c:v>1.673</c:v>
                </c:pt>
                <c:pt idx="30">
                  <c:v>1.74</c:v>
                </c:pt>
                <c:pt idx="31">
                  <c:v>1.78</c:v>
                </c:pt>
                <c:pt idx="32">
                  <c:v>1.7849999999999999</c:v>
                </c:pt>
                <c:pt idx="33">
                  <c:v>2.0259999999999998</c:v>
                </c:pt>
                <c:pt idx="34">
                  <c:v>2.15</c:v>
                </c:pt>
                <c:pt idx="35">
                  <c:v>2.1</c:v>
                </c:pt>
                <c:pt idx="36">
                  <c:v>2.19</c:v>
                </c:pt>
                <c:pt idx="37">
                  <c:v>2.2770000000000001</c:v>
                </c:pt>
                <c:pt idx="38">
                  <c:v>2.2709999999999999</c:v>
                </c:pt>
                <c:pt idx="39">
                  <c:v>2.1920000000000002</c:v>
                </c:pt>
                <c:pt idx="40">
                  <c:v>2.25</c:v>
                </c:pt>
                <c:pt idx="41">
                  <c:v>2.1749999999999998</c:v>
                </c:pt>
                <c:pt idx="42">
                  <c:v>2.097</c:v>
                </c:pt>
                <c:pt idx="43">
                  <c:v>2.0190000000000001</c:v>
                </c:pt>
                <c:pt idx="44">
                  <c:v>1.9530000000000001</c:v>
                </c:pt>
                <c:pt idx="45">
                  <c:v>2.0099999999999998</c:v>
                </c:pt>
                <c:pt idx="46">
                  <c:v>1.94</c:v>
                </c:pt>
                <c:pt idx="47">
                  <c:v>1.825</c:v>
                </c:pt>
                <c:pt idx="48">
                  <c:v>1.8069999999999999</c:v>
                </c:pt>
                <c:pt idx="49">
                  <c:v>1.802</c:v>
                </c:pt>
                <c:pt idx="50">
                  <c:v>1.7889999999999999</c:v>
                </c:pt>
                <c:pt idx="51">
                  <c:v>1.736</c:v>
                </c:pt>
                <c:pt idx="52">
                  <c:v>1.679</c:v>
                </c:pt>
                <c:pt idx="53">
                  <c:v>1.496</c:v>
                </c:pt>
                <c:pt idx="54">
                  <c:v>1.3819999999999999</c:v>
                </c:pt>
                <c:pt idx="55">
                  <c:v>1.1639999999999999</c:v>
                </c:pt>
                <c:pt idx="56">
                  <c:v>1.2869999999999999</c:v>
                </c:pt>
                <c:pt idx="57">
                  <c:v>1.357</c:v>
                </c:pt>
                <c:pt idx="58">
                  <c:v>1.492</c:v>
                </c:pt>
                <c:pt idx="59">
                  <c:v>1.39</c:v>
                </c:pt>
                <c:pt idx="60">
                  <c:v>1.373</c:v>
                </c:pt>
                <c:pt idx="61">
                  <c:v>1.2529999999999999</c:v>
                </c:pt>
                <c:pt idx="62">
                  <c:v>1.091</c:v>
                </c:pt>
                <c:pt idx="63">
                  <c:v>1.024</c:v>
                </c:pt>
                <c:pt idx="64">
                  <c:v>0.878</c:v>
                </c:pt>
                <c:pt idx="65">
                  <c:v>0.85</c:v>
                </c:pt>
                <c:pt idx="66">
                  <c:v>0.82599999999999996</c:v>
                </c:pt>
                <c:pt idx="67">
                  <c:v>0.82899999999999996</c:v>
                </c:pt>
                <c:pt idx="68">
                  <c:v>0.90800000000000003</c:v>
                </c:pt>
                <c:pt idx="69">
                  <c:v>0.91</c:v>
                </c:pt>
                <c:pt idx="70">
                  <c:v>0.96499999999999997</c:v>
                </c:pt>
                <c:pt idx="71">
                  <c:v>0.97</c:v>
                </c:pt>
                <c:pt idx="72">
                  <c:v>0.97499999999999998</c:v>
                </c:pt>
                <c:pt idx="73">
                  <c:v>0.995</c:v>
                </c:pt>
                <c:pt idx="74">
                  <c:v>1.133</c:v>
                </c:pt>
                <c:pt idx="75">
                  <c:v>1.1379999999999999</c:v>
                </c:pt>
                <c:pt idx="76">
                  <c:v>1.1339999999999999</c:v>
                </c:pt>
                <c:pt idx="77">
                  <c:v>1.302</c:v>
                </c:pt>
                <c:pt idx="78">
                  <c:v>1.419</c:v>
                </c:pt>
                <c:pt idx="79">
                  <c:v>1.411</c:v>
                </c:pt>
                <c:pt idx="80">
                  <c:v>1.5149999999999999</c:v>
                </c:pt>
                <c:pt idx="81">
                  <c:v>1.8420000000000001</c:v>
                </c:pt>
                <c:pt idx="82">
                  <c:v>1.9530000000000001</c:v>
                </c:pt>
                <c:pt idx="83">
                  <c:v>1.8</c:v>
                </c:pt>
                <c:pt idx="84">
                  <c:v>2.06</c:v>
                </c:pt>
                <c:pt idx="85">
                  <c:v>2.2850000000000001</c:v>
                </c:pt>
                <c:pt idx="86">
                  <c:v>2.3690000000000002</c:v>
                </c:pt>
                <c:pt idx="87">
                  <c:v>2.9409999999999998</c:v>
                </c:pt>
                <c:pt idx="88">
                  <c:v>3.0190000000000001</c:v>
                </c:pt>
                <c:pt idx="89">
                  <c:v>3.4769999999999999</c:v>
                </c:pt>
                <c:pt idx="90">
                  <c:v>3.238</c:v>
                </c:pt>
                <c:pt idx="91">
                  <c:v>3.2469999999999999</c:v>
                </c:pt>
                <c:pt idx="92">
                  <c:v>3.903</c:v>
                </c:pt>
                <c:pt idx="93">
                  <c:v>4.2350000000000003</c:v>
                </c:pt>
                <c:pt idx="94">
                  <c:v>3.895</c:v>
                </c:pt>
                <c:pt idx="95">
                  <c:v>3.63</c:v>
                </c:pt>
                <c:pt idx="96">
                  <c:v>3.46</c:v>
                </c:pt>
                <c:pt idx="97">
                  <c:v>3.47</c:v>
                </c:pt>
                <c:pt idx="98">
                  <c:v>3.4609999999999999</c:v>
                </c:pt>
                <c:pt idx="99">
                  <c:v>3.2629999999999999</c:v>
                </c:pt>
                <c:pt idx="100">
                  <c:v>3.33</c:v>
                </c:pt>
                <c:pt idx="101">
                  <c:v>3.548</c:v>
                </c:pt>
                <c:pt idx="102">
                  <c:v>3.6379999999999999</c:v>
                </c:pt>
                <c:pt idx="103">
                  <c:v>3.7269999999999999</c:v>
                </c:pt>
                <c:pt idx="104">
                  <c:v>3.8420000000000001</c:v>
                </c:pt>
                <c:pt idx="105">
                  <c:v>4.0309999999999997</c:v>
                </c:pt>
                <c:pt idx="106">
                  <c:v>3.7709999999999999</c:v>
                </c:pt>
              </c:numCache>
            </c:numRef>
          </c:val>
          <c:smooth val="0"/>
          <c:extLst>
            <c:ext xmlns:c16="http://schemas.microsoft.com/office/drawing/2014/chart" uri="{C3380CC4-5D6E-409C-BE32-E72D297353CC}">
              <c16:uniqueId val="{00000002-CF81-45D1-B69A-53ED58754FE7}"/>
            </c:ext>
          </c:extLst>
        </c:ser>
        <c:dLbls>
          <c:showLegendKey val="0"/>
          <c:showVal val="0"/>
          <c:showCatName val="0"/>
          <c:showSerName val="0"/>
          <c:showPercent val="0"/>
          <c:showBubbleSize val="0"/>
        </c:dLbls>
        <c:smooth val="0"/>
        <c:axId val="1773614576"/>
        <c:axId val="1773614968"/>
      </c:lineChart>
      <c:catAx>
        <c:axId val="1773614576"/>
        <c:scaling>
          <c:orientation val="minMax"/>
        </c:scaling>
        <c:delete val="0"/>
        <c:axPos val="b"/>
        <c:numFmt formatCode="General" sourceLinked="1"/>
        <c:majorTickMark val="none"/>
        <c:minorTickMark val="none"/>
        <c:tickLblPos val="nextTo"/>
        <c:spPr>
          <a:noFill/>
          <a:ln w="3175" cap="flat" cmpd="sng" algn="ctr">
            <a:solidFill>
              <a:sysClr val="window" lastClr="FFFFFF">
                <a:lumMod val="75000"/>
              </a:sysClr>
            </a:solidFill>
            <a:round/>
          </a:ln>
          <a:effectLst/>
        </c:spPr>
        <c:txPr>
          <a:bodyPr rot="-5400000" spcFirstLastPara="1" vertOverflow="ellipsis" wrap="square" anchor="ctr" anchorCtr="1"/>
          <a:lstStyle/>
          <a:p>
            <a:pPr algn="ctr">
              <a:defRPr kumimoji="0" lang="en-US" altLang="ko-KR" sz="800" b="0" i="0" u="none" strike="noStrike" kern="1200" cap="none" spc="0" normalizeH="0" baseline="0">
                <a:ln>
                  <a:solidFill>
                    <a:schemeClr val="bg1">
                      <a:lumMod val="75000"/>
                      <a:alpha val="0"/>
                    </a:scheme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crossAx val="1773614968"/>
        <c:crossesAt val="0"/>
        <c:auto val="0"/>
        <c:lblAlgn val="ctr"/>
        <c:lblOffset val="0"/>
        <c:noMultiLvlLbl val="0"/>
      </c:catAx>
      <c:valAx>
        <c:axId val="1773614968"/>
        <c:scaling>
          <c:orientation val="minMax"/>
        </c:scaling>
        <c:delete val="0"/>
        <c:axPos val="l"/>
        <c:numFmt formatCode="#,##0.0_ " sourceLinked="0"/>
        <c:majorTickMark val="out"/>
        <c:minorTickMark val="none"/>
        <c:tickLblPos val="nextTo"/>
        <c:spPr>
          <a:noFill/>
          <a:ln w="3175">
            <a:solidFill>
              <a:srgbClr val="FFFFFF">
                <a:lumMod val="75000"/>
              </a:srgbClr>
            </a:solidFill>
          </a:ln>
          <a:effectLst/>
        </c:spPr>
        <c:txPr>
          <a:bodyPr rot="-60000000" spcFirstLastPara="1" vertOverflow="ellipsis" vert="horz" wrap="square" anchor="ctr" anchorCtr="1"/>
          <a:lstStyle/>
          <a:p>
            <a:pPr algn="ctr">
              <a:defRPr kumimoji="0" lang="en-US" altLang="ko-KR" sz="9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1773614576"/>
        <c:crosses val="autoZero"/>
        <c:crossBetween val="between"/>
      </c:valAx>
      <c:spPr>
        <a:noFill/>
        <a:ln>
          <a:noFill/>
        </a:ln>
        <a:effectLst/>
      </c:spPr>
    </c:plotArea>
    <c:legend>
      <c:legendPos val="t"/>
      <c:layout>
        <c:manualLayout>
          <c:xMode val="edge"/>
          <c:yMode val="edge"/>
          <c:x val="0.13098625964367158"/>
          <c:y val="2.6986377876857787E-2"/>
          <c:w val="0.82475246796285462"/>
          <c:h val="8.0627283076220427E-2"/>
        </c:manualLayout>
      </c:layout>
      <c:overlay val="0"/>
      <c:spPr>
        <a:noFill/>
        <a:ln>
          <a:noFill/>
        </a:ln>
        <a:effectLst/>
      </c:spPr>
      <c:txPr>
        <a:bodyPr rot="0" spcFirstLastPara="1" vertOverflow="ellipsis" vert="horz"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Arial" panose="020B0604020202020204" pitchFamily="34" charset="0"/>
              <a:ea typeface="KoPub돋움체 Medium" panose="02020603020101020101" pitchFamily="18" charset="-127"/>
              <a:cs typeface="Arial" panose="020B0604020202020204" pitchFamily="34" charset="0"/>
            </a:defRPr>
          </a:pPr>
          <a:endParaRPr lang="ko-KR"/>
        </a:p>
      </c:txPr>
    </c:legend>
    <c:plotVisOnly val="1"/>
    <c:dispBlanksAs val="gap"/>
    <c:showDLblsOverMax val="0"/>
  </c:chart>
  <c:spPr>
    <a:noFill/>
    <a:ln>
      <a:noFill/>
    </a:ln>
    <a:effectLst/>
  </c:spPr>
  <c:txPr>
    <a:bodyPr/>
    <a:lstStyle/>
    <a:p>
      <a:pPr algn="ctr">
        <a:defRPr kumimoji="0" lang="en-US" altLang="ko-KR" sz="900" b="0" i="0" u="none" strike="noStrike" kern="1200" cap="none" spc="0" normalizeH="0" baseline="0">
          <a:ln>
            <a:solidFill>
              <a:prstClr val="white">
                <a:lumMod val="75000"/>
                <a:alpha val="0"/>
              </a:prst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KoPubWorld돋움체 Medium" panose="00000600000000000000" pitchFamily="2" charset="-127"/>
        </a:defRPr>
      </a:pPr>
      <a:endParaRPr lang="ko-KR"/>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883347556364145E-2"/>
          <c:y val="0.13485763502274481"/>
          <c:w val="0.9152654384699126"/>
          <c:h val="0.64624407041000287"/>
        </c:manualLayout>
      </c:layout>
      <c:barChart>
        <c:barDir val="col"/>
        <c:grouping val="stacked"/>
        <c:varyColors val="0"/>
        <c:ser>
          <c:idx val="1"/>
          <c:order val="0"/>
          <c:tx>
            <c:strRef>
              <c:f>Sheet1!$A$2</c:f>
              <c:strCache>
                <c:ptCount val="1"/>
                <c:pt idx="0">
                  <c:v>4.5% 이하</c:v>
                </c:pt>
              </c:strCache>
            </c:strRef>
          </c:tx>
          <c:spPr>
            <a:solidFill>
              <a:schemeClr val="bg1">
                <a:lumMod val="75000"/>
              </a:schemeClr>
            </a:solidFill>
            <a:ln>
              <a:noFill/>
            </a:ln>
            <a:effectLst/>
          </c:spPr>
          <c:invertIfNegative val="0"/>
          <c:cat>
            <c:strRef>
              <c:f>Sheet1!$B$1:$H$1</c:f>
              <c:strCache>
                <c:ptCount val="7"/>
                <c:pt idx="0">
                  <c:v>'23.12.13</c:v>
                </c:pt>
                <c:pt idx="1">
                  <c:v>'24.1.31</c:v>
                </c:pt>
                <c:pt idx="2">
                  <c:v>'24.3.20</c:v>
                </c:pt>
                <c:pt idx="3">
                  <c:v>'24.5.1</c:v>
                </c:pt>
                <c:pt idx="4">
                  <c:v>'24.6.12</c:v>
                </c:pt>
                <c:pt idx="5">
                  <c:v>'24.7.31</c:v>
                </c:pt>
                <c:pt idx="6">
                  <c:v>'24.9.18</c:v>
                </c:pt>
              </c:strCache>
            </c:strRef>
          </c:cat>
          <c:val>
            <c:numRef>
              <c:f>Sheet1!$B$2:$H$2</c:f>
              <c:numCache>
                <c:formatCode>General</c:formatCode>
                <c:ptCount val="7"/>
                <c:pt idx="4" formatCode="0.0_ ">
                  <c:v>3.5</c:v>
                </c:pt>
                <c:pt idx="5" formatCode="0.0_ ">
                  <c:v>25.8</c:v>
                </c:pt>
                <c:pt idx="6" formatCode="0.0_ ">
                  <c:v>56.5</c:v>
                </c:pt>
              </c:numCache>
            </c:numRef>
          </c:val>
          <c:extLst>
            <c:ext xmlns:c16="http://schemas.microsoft.com/office/drawing/2014/chart" uri="{C3380CC4-5D6E-409C-BE32-E72D297353CC}">
              <c16:uniqueId val="{00000000-B265-4856-AAA6-17E8F9FF3904}"/>
            </c:ext>
          </c:extLst>
        </c:ser>
        <c:ser>
          <c:idx val="2"/>
          <c:order val="1"/>
          <c:tx>
            <c:strRef>
              <c:f>Sheet1!$A$3</c:f>
              <c:strCache>
                <c:ptCount val="1"/>
                <c:pt idx="0">
                  <c:v>4.75%</c:v>
                </c:pt>
              </c:strCache>
            </c:strRef>
          </c:tx>
          <c:spPr>
            <a:solidFill>
              <a:schemeClr val="bg1">
                <a:lumMod val="85000"/>
              </a:schemeClr>
            </a:solidFill>
            <a:ln>
              <a:noFill/>
            </a:ln>
            <a:effectLst/>
          </c:spPr>
          <c:invertIfNegative val="0"/>
          <c:cat>
            <c:strRef>
              <c:f>Sheet1!$B$1:$H$1</c:f>
              <c:strCache>
                <c:ptCount val="7"/>
                <c:pt idx="0">
                  <c:v>'23.12.13</c:v>
                </c:pt>
                <c:pt idx="1">
                  <c:v>'24.1.31</c:v>
                </c:pt>
                <c:pt idx="2">
                  <c:v>'24.3.20</c:v>
                </c:pt>
                <c:pt idx="3">
                  <c:v>'24.5.1</c:v>
                </c:pt>
                <c:pt idx="4">
                  <c:v>'24.6.12</c:v>
                </c:pt>
                <c:pt idx="5">
                  <c:v>'24.7.31</c:v>
                </c:pt>
                <c:pt idx="6">
                  <c:v>'24.9.18</c:v>
                </c:pt>
              </c:strCache>
            </c:strRef>
          </c:cat>
          <c:val>
            <c:numRef>
              <c:f>Sheet1!$B$3:$H$3</c:f>
              <c:numCache>
                <c:formatCode>General</c:formatCode>
                <c:ptCount val="7"/>
                <c:pt idx="3">
                  <c:v>4.5999999999999996</c:v>
                </c:pt>
                <c:pt idx="4">
                  <c:v>30.1</c:v>
                </c:pt>
                <c:pt idx="5">
                  <c:v>39.5</c:v>
                </c:pt>
                <c:pt idx="6">
                  <c:v>29.1</c:v>
                </c:pt>
              </c:numCache>
            </c:numRef>
          </c:val>
          <c:extLst>
            <c:ext xmlns:c16="http://schemas.microsoft.com/office/drawing/2014/chart" uri="{C3380CC4-5D6E-409C-BE32-E72D297353CC}">
              <c16:uniqueId val="{00000001-B265-4856-AAA6-17E8F9FF3904}"/>
            </c:ext>
          </c:extLst>
        </c:ser>
        <c:ser>
          <c:idx val="3"/>
          <c:order val="2"/>
          <c:tx>
            <c:strRef>
              <c:f>Sheet1!$A$4</c:f>
              <c:strCache>
                <c:ptCount val="1"/>
                <c:pt idx="0">
                  <c:v>5.00%</c:v>
                </c:pt>
              </c:strCache>
            </c:strRef>
          </c:tx>
          <c:spPr>
            <a:solidFill>
              <a:schemeClr val="accent4">
                <a:lumMod val="20000"/>
                <a:lumOff val="80000"/>
              </a:schemeClr>
            </a:solidFill>
            <a:ln>
              <a:noFill/>
            </a:ln>
            <a:effectLst/>
          </c:spPr>
          <c:invertIfNegative val="0"/>
          <c:cat>
            <c:strRef>
              <c:f>Sheet1!$B$1:$H$1</c:f>
              <c:strCache>
                <c:ptCount val="7"/>
                <c:pt idx="0">
                  <c:v>'23.12.13</c:v>
                </c:pt>
                <c:pt idx="1">
                  <c:v>'24.1.31</c:v>
                </c:pt>
                <c:pt idx="2">
                  <c:v>'24.3.20</c:v>
                </c:pt>
                <c:pt idx="3">
                  <c:v>'24.5.1</c:v>
                </c:pt>
                <c:pt idx="4">
                  <c:v>'24.6.12</c:v>
                </c:pt>
                <c:pt idx="5">
                  <c:v>'24.7.31</c:v>
                </c:pt>
                <c:pt idx="6">
                  <c:v>'24.9.18</c:v>
                </c:pt>
              </c:strCache>
            </c:strRef>
          </c:cat>
          <c:val>
            <c:numRef>
              <c:f>Sheet1!$B$4:$H$4</c:f>
              <c:numCache>
                <c:formatCode>General</c:formatCode>
                <c:ptCount val="7"/>
                <c:pt idx="2">
                  <c:v>6.5</c:v>
                </c:pt>
                <c:pt idx="3">
                  <c:v>38.5</c:v>
                </c:pt>
                <c:pt idx="4">
                  <c:v>42.6</c:v>
                </c:pt>
                <c:pt idx="5">
                  <c:v>26.1</c:v>
                </c:pt>
                <c:pt idx="6">
                  <c:v>11.8</c:v>
                </c:pt>
              </c:numCache>
            </c:numRef>
          </c:val>
          <c:extLst>
            <c:ext xmlns:c16="http://schemas.microsoft.com/office/drawing/2014/chart" uri="{C3380CC4-5D6E-409C-BE32-E72D297353CC}">
              <c16:uniqueId val="{00000002-B265-4856-AAA6-17E8F9FF3904}"/>
            </c:ext>
          </c:extLst>
        </c:ser>
        <c:ser>
          <c:idx val="4"/>
          <c:order val="3"/>
          <c:tx>
            <c:strRef>
              <c:f>Sheet1!$A$5</c:f>
              <c:strCache>
                <c:ptCount val="1"/>
                <c:pt idx="0">
                  <c:v>5.25%</c:v>
                </c:pt>
              </c:strCache>
            </c:strRef>
          </c:tx>
          <c:spPr>
            <a:solidFill>
              <a:schemeClr val="accent4"/>
            </a:solidFill>
            <a:ln>
              <a:noFill/>
            </a:ln>
            <a:effectLst/>
          </c:spPr>
          <c:invertIfNegative val="0"/>
          <c:cat>
            <c:strRef>
              <c:f>Sheet1!$B$1:$H$1</c:f>
              <c:strCache>
                <c:ptCount val="7"/>
                <c:pt idx="0">
                  <c:v>'23.12.13</c:v>
                </c:pt>
                <c:pt idx="1">
                  <c:v>'24.1.31</c:v>
                </c:pt>
                <c:pt idx="2">
                  <c:v>'24.3.20</c:v>
                </c:pt>
                <c:pt idx="3">
                  <c:v>'24.5.1</c:v>
                </c:pt>
                <c:pt idx="4">
                  <c:v>'24.6.12</c:v>
                </c:pt>
                <c:pt idx="5">
                  <c:v>'24.7.31</c:v>
                </c:pt>
                <c:pt idx="6">
                  <c:v>'24.9.18</c:v>
                </c:pt>
              </c:strCache>
            </c:strRef>
          </c:cat>
          <c:val>
            <c:numRef>
              <c:f>Sheet1!$B$5:$H$5</c:f>
              <c:numCache>
                <c:formatCode>General</c:formatCode>
                <c:ptCount val="7"/>
                <c:pt idx="1">
                  <c:v>12.1</c:v>
                </c:pt>
                <c:pt idx="2">
                  <c:v>51.9</c:v>
                </c:pt>
                <c:pt idx="3">
                  <c:v>44</c:v>
                </c:pt>
                <c:pt idx="4">
                  <c:v>20.399999999999999</c:v>
                </c:pt>
                <c:pt idx="5">
                  <c:v>7.7</c:v>
                </c:pt>
                <c:pt idx="6">
                  <c:v>2.4</c:v>
                </c:pt>
              </c:numCache>
            </c:numRef>
          </c:val>
          <c:extLst>
            <c:ext xmlns:c16="http://schemas.microsoft.com/office/drawing/2014/chart" uri="{C3380CC4-5D6E-409C-BE32-E72D297353CC}">
              <c16:uniqueId val="{00000004-B265-4856-AAA6-17E8F9FF3904}"/>
            </c:ext>
          </c:extLst>
        </c:ser>
        <c:ser>
          <c:idx val="5"/>
          <c:order val="4"/>
          <c:tx>
            <c:strRef>
              <c:f>Sheet1!$A$6</c:f>
              <c:strCache>
                <c:ptCount val="1"/>
                <c:pt idx="0">
                  <c:v>5.50%</c:v>
                </c:pt>
              </c:strCache>
            </c:strRef>
          </c:tx>
          <c:spPr>
            <a:solidFill>
              <a:schemeClr val="accent1"/>
            </a:solidFill>
            <a:ln>
              <a:noFill/>
            </a:ln>
            <a:effectLst/>
          </c:spPr>
          <c:invertIfNegative val="0"/>
          <c:cat>
            <c:strRef>
              <c:f>Sheet1!$B$1:$H$1</c:f>
              <c:strCache>
                <c:ptCount val="7"/>
                <c:pt idx="0">
                  <c:v>'23.12.13</c:v>
                </c:pt>
                <c:pt idx="1">
                  <c:v>'24.1.31</c:v>
                </c:pt>
                <c:pt idx="2">
                  <c:v>'24.3.20</c:v>
                </c:pt>
                <c:pt idx="3">
                  <c:v>'24.5.1</c:v>
                </c:pt>
                <c:pt idx="4">
                  <c:v>'24.6.12</c:v>
                </c:pt>
                <c:pt idx="5">
                  <c:v>'24.7.31</c:v>
                </c:pt>
                <c:pt idx="6">
                  <c:v>'24.9.18</c:v>
                </c:pt>
              </c:strCache>
            </c:strRef>
          </c:cat>
          <c:val>
            <c:numRef>
              <c:f>Sheet1!$B$6:$H$6</c:f>
              <c:numCache>
                <c:formatCode>0.0</c:formatCode>
                <c:ptCount val="7"/>
                <c:pt idx="0">
                  <c:v>97.7</c:v>
                </c:pt>
                <c:pt idx="1">
                  <c:v>85.9</c:v>
                </c:pt>
                <c:pt idx="2">
                  <c:v>40.6</c:v>
                </c:pt>
                <c:pt idx="3">
                  <c:v>12.7</c:v>
                </c:pt>
                <c:pt idx="4">
                  <c:v>3.4</c:v>
                </c:pt>
                <c:pt idx="5">
                  <c:v>0.9</c:v>
                </c:pt>
                <c:pt idx="6">
                  <c:v>0.2</c:v>
                </c:pt>
              </c:numCache>
            </c:numRef>
          </c:val>
          <c:extLst>
            <c:ext xmlns:c16="http://schemas.microsoft.com/office/drawing/2014/chart" uri="{C3380CC4-5D6E-409C-BE32-E72D297353CC}">
              <c16:uniqueId val="{00000006-B265-4856-AAA6-17E8F9FF3904}"/>
            </c:ext>
          </c:extLst>
        </c:ser>
        <c:ser>
          <c:idx val="6"/>
          <c:order val="5"/>
          <c:tx>
            <c:strRef>
              <c:f>Sheet1!$A$7</c:f>
              <c:strCache>
                <c:ptCount val="1"/>
                <c:pt idx="0">
                  <c:v>5.75%</c:v>
                </c:pt>
              </c:strCache>
            </c:strRef>
          </c:tx>
          <c:spPr>
            <a:solidFill>
              <a:schemeClr val="accent1">
                <a:lumMod val="60000"/>
              </a:schemeClr>
            </a:solidFill>
            <a:ln>
              <a:noFill/>
            </a:ln>
            <a:effectLst/>
          </c:spPr>
          <c:invertIfNegative val="0"/>
          <c:cat>
            <c:strRef>
              <c:f>Sheet1!$B$1:$H$1</c:f>
              <c:strCache>
                <c:ptCount val="7"/>
                <c:pt idx="0">
                  <c:v>'23.12.13</c:v>
                </c:pt>
                <c:pt idx="1">
                  <c:v>'24.1.31</c:v>
                </c:pt>
                <c:pt idx="2">
                  <c:v>'24.3.20</c:v>
                </c:pt>
                <c:pt idx="3">
                  <c:v>'24.5.1</c:v>
                </c:pt>
                <c:pt idx="4">
                  <c:v>'24.6.12</c:v>
                </c:pt>
                <c:pt idx="5">
                  <c:v>'24.7.31</c:v>
                </c:pt>
                <c:pt idx="6">
                  <c:v>'24.9.18</c:v>
                </c:pt>
              </c:strCache>
            </c:strRef>
          </c:cat>
          <c:val>
            <c:numRef>
              <c:f>Sheet1!$B$7:$H$7</c:f>
              <c:numCache>
                <c:formatCode>0.0</c:formatCode>
                <c:ptCount val="7"/>
                <c:pt idx="0">
                  <c:v>2.2999999999999998</c:v>
                </c:pt>
                <c:pt idx="1">
                  <c:v>2</c:v>
                </c:pt>
                <c:pt idx="2">
                  <c:v>0.9</c:v>
                </c:pt>
                <c:pt idx="3">
                  <c:v>0.3</c:v>
                </c:pt>
                <c:pt idx="4">
                  <c:v>0.1</c:v>
                </c:pt>
              </c:numCache>
            </c:numRef>
          </c:val>
          <c:extLst>
            <c:ext xmlns:c16="http://schemas.microsoft.com/office/drawing/2014/chart" uri="{C3380CC4-5D6E-409C-BE32-E72D297353CC}">
              <c16:uniqueId val="{00000007-B265-4856-AAA6-17E8F9FF3904}"/>
            </c:ext>
          </c:extLst>
        </c:ser>
        <c:dLbls>
          <c:showLegendKey val="0"/>
          <c:showVal val="0"/>
          <c:showCatName val="0"/>
          <c:showSerName val="0"/>
          <c:showPercent val="0"/>
          <c:showBubbleSize val="0"/>
        </c:dLbls>
        <c:gapWidth val="150"/>
        <c:overlap val="100"/>
        <c:axId val="297601472"/>
        <c:axId val="297604800"/>
      </c:barChart>
      <c:catAx>
        <c:axId val="29760147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altLang="ko-KR" sz="800" b="0" i="0" u="none" strike="noStrike" kern="1200" baseline="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crossAx val="297604800"/>
        <c:crosses val="autoZero"/>
        <c:auto val="1"/>
        <c:lblAlgn val="ctr"/>
        <c:lblOffset val="100"/>
        <c:noMultiLvlLbl val="0"/>
      </c:catAx>
      <c:valAx>
        <c:axId val="297604800"/>
        <c:scaling>
          <c:orientation val="minMax"/>
          <c:max val="100"/>
          <c:min val="0"/>
        </c:scaling>
        <c:delete val="0"/>
        <c:axPos val="l"/>
        <c:numFmt formatCode="General" sourceLinked="0"/>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297601472"/>
        <c:crosses val="autoZero"/>
        <c:crossBetween val="between"/>
        <c:majorUnit val="20"/>
      </c:valAx>
      <c:spPr>
        <a:noFill/>
        <a:ln>
          <a:noFill/>
        </a:ln>
        <a:effectLst/>
      </c:spPr>
    </c:plotArea>
    <c:legend>
      <c:legendPos val="t"/>
      <c:layout>
        <c:manualLayout>
          <c:xMode val="edge"/>
          <c:yMode val="edge"/>
          <c:x val="7.7794395642342695E-2"/>
          <c:y val="1.8611578032900066E-3"/>
          <c:w val="0.92220549808691243"/>
          <c:h val="0.12229438131194084"/>
        </c:manualLayout>
      </c:layout>
      <c:overlay val="0"/>
      <c:spPr>
        <a:noFill/>
        <a:ln>
          <a:noFill/>
        </a:ln>
        <a:effectLst/>
      </c:spPr>
      <c:txPr>
        <a:bodyPr rot="0" spcFirstLastPara="1" vertOverflow="ellipsis" vert="horz" wrap="square" anchor="ctr" anchorCtr="1"/>
        <a:lstStyle/>
        <a:p>
          <a:pPr algn="ctr">
            <a:defRPr lang="en-US" altLang="ko-KR" sz="800" b="0" i="0" u="none" strike="noStrike" kern="1200" baseline="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0.44763</cdr:x>
      <cdr:y>0.13522</cdr:y>
    </cdr:from>
    <cdr:to>
      <cdr:x>0.44764</cdr:x>
      <cdr:y>0.2062</cdr:y>
    </cdr:to>
    <cdr:sp macro="" textlink="">
      <cdr:nvSpPr>
        <cdr:cNvPr id="2" name="TextBox 1">
          <a:extLst xmlns:a="http://schemas.openxmlformats.org/drawingml/2006/main">
            <a:ext uri="{FF2B5EF4-FFF2-40B4-BE49-F238E27FC236}">
              <a16:creationId xmlns:a16="http://schemas.microsoft.com/office/drawing/2014/main" id="{0986D926-BACB-4332-A41F-2187BDC967C3}"/>
            </a:ext>
          </a:extLst>
        </cdr:cNvPr>
        <cdr:cNvSpPr txBox="1"/>
      </cdr:nvSpPr>
      <cdr:spPr>
        <a:xfrm xmlns:a="http://schemas.openxmlformats.org/drawingml/2006/main">
          <a:off x="2481687" y="293173"/>
          <a:ext cx="65" cy="153888"/>
        </a:xfrm>
        <a:prstGeom xmlns:a="http://schemas.openxmlformats.org/drawingml/2006/main" prst="rect">
          <a:avLst/>
        </a:prstGeom>
        <a:noFill xmlns:a="http://schemas.openxmlformats.org/drawingml/2006/main"/>
      </cdr:spPr>
      <cdr:txBody>
        <a:bodyPr xmlns:a="http://schemas.openxmlformats.org/drawingml/2006/main" vertOverflow="clip" wrap="none" lIns="0" tIns="0" rIns="0" bIns="0" rtlCol="0">
          <a:spAutoFit/>
        </a:bodyPr>
        <a:lstStyle xmlns:a="http://schemas.openxmlformats.org/drawingml/2006/main"/>
        <a:p xmlns:a="http://schemas.openxmlformats.org/drawingml/2006/main">
          <a:pPr algn="l"/>
          <a:endParaRPr lang="ko-KR" altLang="en-US"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0.44763</cdr:x>
      <cdr:y>0.13522</cdr:y>
    </cdr:from>
    <cdr:to>
      <cdr:x>0.44764</cdr:x>
      <cdr:y>0.2062</cdr:y>
    </cdr:to>
    <cdr:sp macro="" textlink="">
      <cdr:nvSpPr>
        <cdr:cNvPr id="2" name="TextBox 1">
          <a:extLst xmlns:a="http://schemas.openxmlformats.org/drawingml/2006/main">
            <a:ext uri="{FF2B5EF4-FFF2-40B4-BE49-F238E27FC236}">
              <a16:creationId xmlns:a16="http://schemas.microsoft.com/office/drawing/2014/main" id="{0986D926-BACB-4332-A41F-2187BDC967C3}"/>
            </a:ext>
          </a:extLst>
        </cdr:cNvPr>
        <cdr:cNvSpPr txBox="1"/>
      </cdr:nvSpPr>
      <cdr:spPr>
        <a:xfrm xmlns:a="http://schemas.openxmlformats.org/drawingml/2006/main">
          <a:off x="2481687" y="293173"/>
          <a:ext cx="65" cy="153888"/>
        </a:xfrm>
        <a:prstGeom xmlns:a="http://schemas.openxmlformats.org/drawingml/2006/main" prst="rect">
          <a:avLst/>
        </a:prstGeom>
        <a:noFill xmlns:a="http://schemas.openxmlformats.org/drawingml/2006/main"/>
      </cdr:spPr>
      <cdr:txBody>
        <a:bodyPr xmlns:a="http://schemas.openxmlformats.org/drawingml/2006/main" vertOverflow="clip" wrap="none" lIns="0" tIns="0" rIns="0" bIns="0" rtlCol="0">
          <a:spAutoFit/>
        </a:bodyPr>
        <a:lstStyle xmlns:a="http://schemas.openxmlformats.org/drawingml/2006/main"/>
        <a:p xmlns:a="http://schemas.openxmlformats.org/drawingml/2006/main">
          <a:pPr algn="l"/>
          <a:endParaRPr lang="ko-KR" altLang="en-US"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0.44763</cdr:x>
      <cdr:y>0.13522</cdr:y>
    </cdr:from>
    <cdr:to>
      <cdr:x>0.44764</cdr:x>
      <cdr:y>0.2062</cdr:y>
    </cdr:to>
    <cdr:sp macro="" textlink="">
      <cdr:nvSpPr>
        <cdr:cNvPr id="2" name="TextBox 1">
          <a:extLst xmlns:a="http://schemas.openxmlformats.org/drawingml/2006/main">
            <a:ext uri="{FF2B5EF4-FFF2-40B4-BE49-F238E27FC236}">
              <a16:creationId xmlns:a16="http://schemas.microsoft.com/office/drawing/2014/main" id="{0986D926-BACB-4332-A41F-2187BDC967C3}"/>
            </a:ext>
          </a:extLst>
        </cdr:cNvPr>
        <cdr:cNvSpPr txBox="1"/>
      </cdr:nvSpPr>
      <cdr:spPr>
        <a:xfrm xmlns:a="http://schemas.openxmlformats.org/drawingml/2006/main">
          <a:off x="2481687" y="293173"/>
          <a:ext cx="65" cy="153888"/>
        </a:xfrm>
        <a:prstGeom xmlns:a="http://schemas.openxmlformats.org/drawingml/2006/main" prst="rect">
          <a:avLst/>
        </a:prstGeom>
        <a:noFill xmlns:a="http://schemas.openxmlformats.org/drawingml/2006/main"/>
      </cdr:spPr>
      <cdr:txBody>
        <a:bodyPr xmlns:a="http://schemas.openxmlformats.org/drawingml/2006/main" vertOverflow="clip" wrap="none" lIns="0" tIns="0" rIns="0" bIns="0" rtlCol="0">
          <a:spAutoFit/>
        </a:bodyPr>
        <a:lstStyle xmlns:a="http://schemas.openxmlformats.org/drawingml/2006/main"/>
        <a:p xmlns:a="http://schemas.openxmlformats.org/drawingml/2006/main">
          <a:pPr algn="l"/>
          <a:endParaRPr lang="ko-KR" altLang="en-US" sz="1000" dirty="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2946189" cy="493949"/>
          </a:xfrm>
          <a:prstGeom prst="rect">
            <a:avLst/>
          </a:prstGeom>
        </p:spPr>
        <p:txBody>
          <a:bodyPr vert="horz" lIns="91129" tIns="45564" rIns="91129" bIns="45564" rtlCol="0"/>
          <a:lstStyle>
            <a:lvl1pPr algn="l">
              <a:defRPr sz="1200"/>
            </a:lvl1pPr>
          </a:lstStyle>
          <a:p>
            <a:endParaRPr lang="en-US"/>
          </a:p>
        </p:txBody>
      </p:sp>
      <p:sp>
        <p:nvSpPr>
          <p:cNvPr id="3" name="Date Placeholder 2"/>
          <p:cNvSpPr>
            <a:spLocks noGrp="1"/>
          </p:cNvSpPr>
          <p:nvPr>
            <p:ph type="dt" sz="quarter" idx="1"/>
          </p:nvPr>
        </p:nvSpPr>
        <p:spPr>
          <a:xfrm>
            <a:off x="3849900" y="2"/>
            <a:ext cx="2946189" cy="493949"/>
          </a:xfrm>
          <a:prstGeom prst="rect">
            <a:avLst/>
          </a:prstGeom>
        </p:spPr>
        <p:txBody>
          <a:bodyPr vert="horz" lIns="91129" tIns="45564" rIns="91129" bIns="45564" rtlCol="0"/>
          <a:lstStyle>
            <a:lvl1pPr algn="r">
              <a:defRPr sz="1200"/>
            </a:lvl1pPr>
          </a:lstStyle>
          <a:p>
            <a:fld id="{FD4ADFBC-B392-474D-BFD2-23D3BDA66A93}" type="datetimeFigureOut">
              <a:rPr lang="en-US" smtClean="0"/>
              <a:t>12/10/2023</a:t>
            </a:fld>
            <a:endParaRPr lang="en-US"/>
          </a:p>
        </p:txBody>
      </p:sp>
      <p:sp>
        <p:nvSpPr>
          <p:cNvPr id="4" name="Footer Placeholder 3"/>
          <p:cNvSpPr>
            <a:spLocks noGrp="1"/>
          </p:cNvSpPr>
          <p:nvPr>
            <p:ph type="ftr" sz="quarter" idx="2"/>
          </p:nvPr>
        </p:nvSpPr>
        <p:spPr>
          <a:xfrm>
            <a:off x="2" y="9377137"/>
            <a:ext cx="2946189" cy="493949"/>
          </a:xfrm>
          <a:prstGeom prst="rect">
            <a:avLst/>
          </a:prstGeom>
        </p:spPr>
        <p:txBody>
          <a:bodyPr vert="horz" lIns="91129" tIns="45564" rIns="91129" bIns="45564" rtlCol="0" anchor="b"/>
          <a:lstStyle>
            <a:lvl1pPr algn="l">
              <a:defRPr sz="1200"/>
            </a:lvl1pPr>
          </a:lstStyle>
          <a:p>
            <a:endParaRPr lang="en-US"/>
          </a:p>
        </p:txBody>
      </p:sp>
      <p:sp>
        <p:nvSpPr>
          <p:cNvPr id="5" name="Slide Number Placeholder 4"/>
          <p:cNvSpPr>
            <a:spLocks noGrp="1"/>
          </p:cNvSpPr>
          <p:nvPr>
            <p:ph type="sldNum" sz="quarter" idx="3"/>
          </p:nvPr>
        </p:nvSpPr>
        <p:spPr>
          <a:xfrm>
            <a:off x="3849900" y="9377137"/>
            <a:ext cx="2946189" cy="493949"/>
          </a:xfrm>
          <a:prstGeom prst="rect">
            <a:avLst/>
          </a:prstGeom>
        </p:spPr>
        <p:txBody>
          <a:bodyPr vert="horz" lIns="91129" tIns="45564" rIns="91129" bIns="45564" rtlCol="0" anchor="b"/>
          <a:lstStyle>
            <a:lvl1pPr algn="r">
              <a:defRPr sz="1200"/>
            </a:lvl1pPr>
          </a:lstStyle>
          <a:p>
            <a:fld id="{C0AC7954-39B3-A445-8EC5-862700B8B91C}" type="slidenum">
              <a:rPr lang="en-US" smtClean="0"/>
              <a:t>‹#›</a:t>
            </a:fld>
            <a:endParaRPr lang="en-US"/>
          </a:p>
        </p:txBody>
      </p:sp>
    </p:spTree>
    <p:extLst>
      <p:ext uri="{BB962C8B-B14F-4D97-AF65-F5344CB8AC3E}">
        <p14:creationId xmlns:p14="http://schemas.microsoft.com/office/powerpoint/2010/main" val="417644578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45659" cy="495349"/>
          </a:xfrm>
          <a:prstGeom prst="rect">
            <a:avLst/>
          </a:prstGeom>
        </p:spPr>
        <p:txBody>
          <a:bodyPr vert="horz" lIns="91129" tIns="45564" rIns="91129" bIns="45564" rtlCol="0"/>
          <a:lstStyle>
            <a:lvl1pPr algn="l">
              <a:defRPr sz="1200"/>
            </a:lvl1pPr>
          </a:lstStyle>
          <a:p>
            <a:endParaRPr lang="en-AU"/>
          </a:p>
        </p:txBody>
      </p:sp>
      <p:sp>
        <p:nvSpPr>
          <p:cNvPr id="3" name="Date Placeholder 2"/>
          <p:cNvSpPr>
            <a:spLocks noGrp="1"/>
          </p:cNvSpPr>
          <p:nvPr>
            <p:ph type="dt" idx="1"/>
          </p:nvPr>
        </p:nvSpPr>
        <p:spPr>
          <a:xfrm>
            <a:off x="3850446" y="1"/>
            <a:ext cx="2945659" cy="495349"/>
          </a:xfrm>
          <a:prstGeom prst="rect">
            <a:avLst/>
          </a:prstGeom>
        </p:spPr>
        <p:txBody>
          <a:bodyPr vert="horz" lIns="91129" tIns="45564" rIns="91129" bIns="45564" rtlCol="0"/>
          <a:lstStyle>
            <a:lvl1pPr algn="r">
              <a:defRPr sz="1200"/>
            </a:lvl1pPr>
          </a:lstStyle>
          <a:p>
            <a:fld id="{635DF4FA-E8DD-496D-9743-7EF5FC8FAEAE}" type="datetimeFigureOut">
              <a:rPr lang="en-AU" smtClean="0"/>
              <a:pPr/>
              <a:t>10/12/2023</a:t>
            </a:fld>
            <a:endParaRPr lang="en-AU"/>
          </a:p>
        </p:txBody>
      </p:sp>
      <p:sp>
        <p:nvSpPr>
          <p:cNvPr id="4" name="Slide Image Placeholder 3"/>
          <p:cNvSpPr>
            <a:spLocks noGrp="1" noRot="1" noChangeAspect="1"/>
          </p:cNvSpPr>
          <p:nvPr>
            <p:ph type="sldImg" idx="2"/>
          </p:nvPr>
        </p:nvSpPr>
        <p:spPr>
          <a:xfrm>
            <a:off x="993775" y="1235075"/>
            <a:ext cx="4810125" cy="3330575"/>
          </a:xfrm>
          <a:prstGeom prst="rect">
            <a:avLst/>
          </a:prstGeom>
          <a:noFill/>
          <a:ln w="12700">
            <a:solidFill>
              <a:prstClr val="black"/>
            </a:solidFill>
          </a:ln>
        </p:spPr>
        <p:txBody>
          <a:bodyPr vert="horz" lIns="91129" tIns="45564" rIns="91129" bIns="45564" rtlCol="0" anchor="ctr"/>
          <a:lstStyle/>
          <a:p>
            <a:endParaRPr lang="en-AU"/>
          </a:p>
        </p:txBody>
      </p:sp>
      <p:sp>
        <p:nvSpPr>
          <p:cNvPr id="5" name="Notes Placeholder 4"/>
          <p:cNvSpPr>
            <a:spLocks noGrp="1"/>
          </p:cNvSpPr>
          <p:nvPr>
            <p:ph type="body" sz="quarter" idx="3"/>
          </p:nvPr>
        </p:nvSpPr>
        <p:spPr>
          <a:xfrm>
            <a:off x="679768" y="4751221"/>
            <a:ext cx="5438140" cy="3887362"/>
          </a:xfrm>
          <a:prstGeom prst="rect">
            <a:avLst/>
          </a:prstGeom>
        </p:spPr>
        <p:txBody>
          <a:bodyPr vert="horz" lIns="91129" tIns="45564" rIns="91129" bIns="4556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2" y="9377318"/>
            <a:ext cx="2945659" cy="495348"/>
          </a:xfrm>
          <a:prstGeom prst="rect">
            <a:avLst/>
          </a:prstGeom>
        </p:spPr>
        <p:txBody>
          <a:bodyPr vert="horz" lIns="91129" tIns="45564" rIns="91129" bIns="45564" rtlCol="0" anchor="b"/>
          <a:lstStyle>
            <a:lvl1pPr algn="l">
              <a:defRPr sz="1200"/>
            </a:lvl1pPr>
          </a:lstStyle>
          <a:p>
            <a:endParaRPr lang="en-AU"/>
          </a:p>
        </p:txBody>
      </p:sp>
      <p:sp>
        <p:nvSpPr>
          <p:cNvPr id="7" name="Slide Number Placeholder 6"/>
          <p:cNvSpPr>
            <a:spLocks noGrp="1"/>
          </p:cNvSpPr>
          <p:nvPr>
            <p:ph type="sldNum" sz="quarter" idx="5"/>
          </p:nvPr>
        </p:nvSpPr>
        <p:spPr>
          <a:xfrm>
            <a:off x="3850446" y="9377318"/>
            <a:ext cx="2945659" cy="495348"/>
          </a:xfrm>
          <a:prstGeom prst="rect">
            <a:avLst/>
          </a:prstGeom>
        </p:spPr>
        <p:txBody>
          <a:bodyPr vert="horz" lIns="91129" tIns="45564" rIns="91129" bIns="45564" rtlCol="0" anchor="b"/>
          <a:lstStyle>
            <a:lvl1pPr algn="r">
              <a:defRPr sz="1200"/>
            </a:lvl1pPr>
          </a:lstStyle>
          <a:p>
            <a:fld id="{ABD96654-91BB-436D-BB65-0EA7A9B36C61}" type="slidenum">
              <a:rPr lang="en-AU" smtClean="0"/>
              <a:pPr/>
              <a:t>‹#›</a:t>
            </a:fld>
            <a:endParaRPr lang="en-AU"/>
          </a:p>
        </p:txBody>
      </p:sp>
    </p:spTree>
    <p:extLst>
      <p:ext uri="{BB962C8B-B14F-4D97-AF65-F5344CB8AC3E}">
        <p14:creationId xmlns:p14="http://schemas.microsoft.com/office/powerpoint/2010/main" val="64310781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259449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340660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836061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658922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421729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231014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220050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937361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632007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155993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625194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764520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933560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792512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933560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579670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029173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646811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184761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656731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992562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082707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352732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30601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076615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75430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075030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7994579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home.kpmg/kr/ko/home.html"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표지_BF2">
    <p:bg>
      <p:bgPr>
        <a:solidFill>
          <a:schemeClr val="tx2"/>
        </a:solidFill>
        <a:effectLst/>
      </p:bgPr>
    </p:bg>
    <p:spTree>
      <p:nvGrpSpPr>
        <p:cNvPr id="1" name=""/>
        <p:cNvGrpSpPr/>
        <p:nvPr/>
      </p:nvGrpSpPr>
      <p:grpSpPr>
        <a:xfrm>
          <a:off x="0" y="0"/>
          <a:ext cx="0" cy="0"/>
          <a:chOff x="0" y="0"/>
          <a:chExt cx="0" cy="0"/>
        </a:xfrm>
      </p:grpSpPr>
      <p:pic>
        <p:nvPicPr>
          <p:cNvPr id="2" name="그림 1" descr="하늘, 상업용 건물, 건물, 타워 블록이(가) 표시된 사진&#10;&#10;자동 생성된 설명">
            <a:extLst>
              <a:ext uri="{FF2B5EF4-FFF2-40B4-BE49-F238E27FC236}">
                <a16:creationId xmlns:a16="http://schemas.microsoft.com/office/drawing/2014/main" id="{F91A9221-85AF-ED90-F0F2-D093B1B00757}"/>
              </a:ext>
            </a:extLst>
          </p:cNvPr>
          <p:cNvPicPr>
            <a:picLocks noChangeAspect="1"/>
          </p:cNvPicPr>
          <p:nvPr userDrawn="1"/>
        </p:nvPicPr>
        <p:blipFill>
          <a:blip r:embed="rId2"/>
          <a:stretch>
            <a:fillRect/>
          </a:stretch>
        </p:blipFill>
        <p:spPr>
          <a:xfrm>
            <a:off x="5718544" y="967563"/>
            <a:ext cx="3482606" cy="4912242"/>
          </a:xfrm>
          <a:prstGeom prst="rect">
            <a:avLst/>
          </a:prstGeom>
        </p:spPr>
      </p:pic>
    </p:spTree>
    <p:extLst>
      <p:ext uri="{BB962C8B-B14F-4D97-AF65-F5344CB8AC3E}">
        <p14:creationId xmlns:p14="http://schemas.microsoft.com/office/powerpoint/2010/main" val="27812761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표지_BF3">
    <p:bg>
      <p:bgPr>
        <a:solidFill>
          <a:schemeClr val="tx2"/>
        </a:solidFill>
        <a:effectLst/>
      </p:bgPr>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8F0376D9-6560-49E3-9347-981424F2A841}"/>
              </a:ext>
            </a:extLst>
          </p:cNvPr>
          <p:cNvSpPr>
            <a:spLocks noGrp="1"/>
          </p:cNvSpPr>
          <p:nvPr>
            <p:ph type="pic" sz="quarter" idx="12"/>
          </p:nvPr>
        </p:nvSpPr>
        <p:spPr>
          <a:xfrm>
            <a:off x="814388" y="1277649"/>
            <a:ext cx="4354574" cy="3022538"/>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a:t>그림을 추가하려면 아이콘을 클릭하십시오</a:t>
            </a:r>
            <a:endParaRPr lang="en-US"/>
          </a:p>
        </p:txBody>
      </p:sp>
    </p:spTree>
    <p:extLst>
      <p:ext uri="{BB962C8B-B14F-4D97-AF65-F5344CB8AC3E}">
        <p14:creationId xmlns:p14="http://schemas.microsoft.com/office/powerpoint/2010/main" val="28440090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표지">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899838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산업전망본문">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713993" y="434686"/>
            <a:ext cx="8488800" cy="504825"/>
          </a:xfrm>
          <a:prstGeom prst="rect">
            <a:avLst/>
          </a:prstGeom>
        </p:spPr>
        <p:txBody>
          <a:bodyPr wrap="none" lIns="0" tIns="0" rIns="0" bIns="0" anchor="b" anchorCtr="0">
            <a:noAutofit/>
          </a:bodyPr>
          <a:lstStyle>
            <a:lvl1pPr latinLnBrk="0">
              <a:defRPr sz="2400" b="0" spc="-50" baseline="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defRPr>
            </a:lvl1pPr>
          </a:lstStyle>
          <a:p>
            <a:r>
              <a:rPr lang="en-US"/>
              <a:t>Title here</a:t>
            </a:r>
          </a:p>
        </p:txBody>
      </p:sp>
      <p:sp>
        <p:nvSpPr>
          <p:cNvPr id="4" name="텍스트 개체 틀 3"/>
          <p:cNvSpPr>
            <a:spLocks noGrp="1"/>
          </p:cNvSpPr>
          <p:nvPr>
            <p:ph type="body" sz="quarter" idx="11" hasCustomPrompt="1"/>
          </p:nvPr>
        </p:nvSpPr>
        <p:spPr>
          <a:xfrm>
            <a:off x="713993" y="1172036"/>
            <a:ext cx="8488800" cy="720000"/>
          </a:xfrm>
          <a:prstGeom prst="rect">
            <a:avLst/>
          </a:prstGeom>
        </p:spPr>
        <p:txBody>
          <a:bodyPr lIns="0" tIns="0" rIns="0" bIns="0"/>
          <a:lstStyle>
            <a:lvl1pPr algn="just" latinLnBrk="0">
              <a:lnSpc>
                <a:spcPct val="110000"/>
              </a:lnSpc>
              <a:defRPr b="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lvl1pPr>
            <a:lvl2pPr algn="just">
              <a:lnSpc>
                <a:spcPct val="105000"/>
              </a:lnSpc>
              <a:defRPr sz="1200">
                <a:solidFill>
                  <a:schemeClr val="bg1">
                    <a:lumMod val="50000"/>
                  </a:schemeClr>
                </a:solidFill>
                <a:latin typeface="KoPub돋움체 Medium" panose="00000600000000000000" pitchFamily="2" charset="-127"/>
                <a:ea typeface="KoPub돋움체 Medium" panose="00000600000000000000" pitchFamily="2" charset="-127"/>
              </a:defRPr>
            </a:lvl2pPr>
            <a:lvl3pPr algn="just">
              <a:lnSpc>
                <a:spcPct val="105000"/>
              </a:lnSpc>
              <a:defRPr sz="1200">
                <a:solidFill>
                  <a:schemeClr val="bg1">
                    <a:lumMod val="50000"/>
                  </a:schemeClr>
                </a:solidFill>
                <a:latin typeface="KoPub돋움체 Medium" panose="00000600000000000000" pitchFamily="2" charset="-127"/>
                <a:ea typeface="KoPub돋움체 Medium" panose="00000600000000000000" pitchFamily="2" charset="-127"/>
              </a:defRPr>
            </a:lvl3pPr>
            <a:lvl4pPr algn="just">
              <a:lnSpc>
                <a:spcPct val="105000"/>
              </a:lnSpc>
              <a:defRPr sz="1200">
                <a:solidFill>
                  <a:schemeClr val="bg1">
                    <a:lumMod val="50000"/>
                  </a:schemeClr>
                </a:solidFill>
                <a:latin typeface="KoPub돋움체 Medium" panose="00000600000000000000" pitchFamily="2" charset="-127"/>
                <a:ea typeface="KoPub돋움체 Medium" panose="00000600000000000000" pitchFamily="2" charset="-127"/>
              </a:defRPr>
            </a:lvl4pPr>
            <a:lvl5pPr algn="just">
              <a:lnSpc>
                <a:spcPct val="105000"/>
              </a:lnSpc>
              <a:defRPr sz="1200">
                <a:latin typeface="KoPub돋움체 Medium" panose="00000600000000000000" pitchFamily="2" charset="-127"/>
                <a:ea typeface="KoPub돋움체 Medium" panose="00000600000000000000" pitchFamily="2" charset="-127"/>
              </a:defRPr>
            </a:lvl5pPr>
          </a:lstStyle>
          <a:p>
            <a:pPr lvl="0"/>
            <a:r>
              <a:rPr lang="en-US" altLang="ko-KR"/>
              <a:t>Governing Message here</a:t>
            </a:r>
            <a:endParaRPr lang="ko-KR" altLang="en-US"/>
          </a:p>
        </p:txBody>
      </p:sp>
      <p:sp>
        <p:nvSpPr>
          <p:cNvPr id="3" name="Text Placeholder 2"/>
          <p:cNvSpPr>
            <a:spLocks noGrp="1"/>
          </p:cNvSpPr>
          <p:nvPr>
            <p:ph type="body" sz="quarter" idx="10" hasCustomPrompt="1"/>
          </p:nvPr>
        </p:nvSpPr>
        <p:spPr>
          <a:xfrm>
            <a:off x="713993" y="333149"/>
            <a:ext cx="8488800" cy="184666"/>
          </a:xfrm>
          <a:prstGeom prst="rect">
            <a:avLst/>
          </a:prstGeom>
        </p:spPr>
        <p:txBody>
          <a:bodyPr lIns="0" tIns="0" rIns="0" bIns="0" anchor="b" anchorCtr="0"/>
          <a:lstStyle>
            <a:lvl1pPr latinLnBrk="0">
              <a:defRPr sz="1200" b="0">
                <a:ln>
                  <a:solidFill>
                    <a:schemeClr val="bg1">
                      <a:lumMod val="75000"/>
                      <a:alpha val="0"/>
                    </a:schemeClr>
                  </a:solidFill>
                </a:ln>
                <a:solidFill>
                  <a:schemeClr val="tx2"/>
                </a:solidFill>
                <a:latin typeface="KoPub돋움체 Medium" panose="00000600000000000000" pitchFamily="2" charset="-127"/>
                <a:ea typeface="KoPub돋움체 Medium" panose="00000600000000000000" pitchFamily="2" charset="-127"/>
              </a:defRPr>
            </a:lvl1pPr>
          </a:lstStyle>
          <a:p>
            <a:pPr lvl="0"/>
            <a:r>
              <a:rPr lang="en-US"/>
              <a:t>Super title here</a:t>
            </a:r>
          </a:p>
        </p:txBody>
      </p:sp>
    </p:spTree>
    <p:extLst>
      <p:ext uri="{BB962C8B-B14F-4D97-AF65-F5344CB8AC3E}">
        <p14:creationId xmlns:p14="http://schemas.microsoft.com/office/powerpoint/2010/main" val="4050900806"/>
      </p:ext>
    </p:extLst>
  </p:cSld>
  <p:clrMapOvr>
    <a:masterClrMapping/>
  </p:clrMapOvr>
  <p:extLst>
    <p:ext uri="{DCECCB84-F9BA-43D5-87BE-67443E8EF086}">
      <p15:sldGuideLst xmlns:p15="http://schemas.microsoft.com/office/powerpoint/2012/main">
        <p15:guide id="1" orient="horz" pos="1366" userDrawn="1">
          <p15:clr>
            <a:srgbClr val="FBAE40"/>
          </p15:clr>
        </p15:guide>
        <p15:guide id="2" pos="444" userDrawn="1">
          <p15:clr>
            <a:srgbClr val="FBAE40"/>
          </p15:clr>
        </p15:guide>
        <p15:guide id="3" pos="5796" userDrawn="1">
          <p15:clr>
            <a:srgbClr val="FBAE40"/>
          </p15:clr>
        </p15:guide>
        <p15:guide id="4" orient="horz" pos="388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본문">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38FC7B1E-F1B7-4C72-8C3D-DA325EFBE212}"/>
              </a:ext>
            </a:extLst>
          </p:cNvPr>
          <p:cNvSpPr>
            <a:spLocks noGrp="1"/>
          </p:cNvSpPr>
          <p:nvPr>
            <p:ph type="body" sz="quarter" idx="10" hasCustomPrompt="1"/>
          </p:nvPr>
        </p:nvSpPr>
        <p:spPr>
          <a:xfrm>
            <a:off x="488949" y="333149"/>
            <a:ext cx="8928101" cy="184666"/>
          </a:xfrm>
          <a:prstGeom prst="rect">
            <a:avLst/>
          </a:prstGeom>
        </p:spPr>
        <p:txBody>
          <a:bodyPr wrap="square" lIns="0" tIns="0" rIns="0" bIns="0" anchor="b" anchorCtr="0">
            <a:spAutoFit/>
          </a:bodyPr>
          <a:lstStyle>
            <a:lvl1pPr>
              <a:defRPr kumimoji="0" lang="ko-KR" altLang="en-US" sz="1200" b="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stStyle>
          <a:p>
            <a:pPr marL="0" marR="0" lvl="0" indent="0" algn="l" defTabSz="914400" rtl="0" fontAlgn="auto" latinLnBrk="0">
              <a:lnSpc>
                <a:spcPct val="100000"/>
              </a:lnSpc>
              <a:spcBef>
                <a:spcPts val="0"/>
              </a:spcBef>
              <a:buClrTx/>
              <a:buSzTx/>
              <a:buFontTx/>
              <a:buNone/>
              <a:tabLst/>
            </a:pPr>
            <a:r>
              <a:rPr lang="ko-KR" altLang="en-US"/>
              <a:t>제목을 입력하세요</a:t>
            </a:r>
          </a:p>
        </p:txBody>
      </p:sp>
      <p:sp>
        <p:nvSpPr>
          <p:cNvPr id="39" name="텍스트 개체 틀 38">
            <a:extLst>
              <a:ext uri="{FF2B5EF4-FFF2-40B4-BE49-F238E27FC236}">
                <a16:creationId xmlns:a16="http://schemas.microsoft.com/office/drawing/2014/main" id="{C67D7BE6-E882-41C8-856A-70093BA37756}"/>
              </a:ext>
            </a:extLst>
          </p:cNvPr>
          <p:cNvSpPr>
            <a:spLocks noGrp="1"/>
          </p:cNvSpPr>
          <p:nvPr>
            <p:ph type="body" sz="quarter" idx="11" hasCustomPrompt="1"/>
          </p:nvPr>
        </p:nvSpPr>
        <p:spPr>
          <a:xfrm>
            <a:off x="488950" y="617249"/>
            <a:ext cx="8928100" cy="322262"/>
          </a:xfrm>
          <a:prstGeom prst="rect">
            <a:avLst/>
          </a:prstGeom>
        </p:spPr>
        <p:txBody>
          <a:bodyPr wrap="none" lIns="0" tIns="0" rIns="0" bIns="0" anchor="b" anchorCtr="0">
            <a:noAutofit/>
          </a:bodyPr>
          <a:lstStyle>
            <a:lvl1pPr>
              <a:defRPr kumimoji="0" lang="ko-KR" altLang="en-US" sz="2400" b="0" u="none" strike="noStrike" kern="1200" cap="none" spc="-5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L="0" marR="0" lvl="0" indent="0" algn="l" defTabSz="914400" rtl="0" fontAlgn="auto" latinLnBrk="0">
              <a:lnSpc>
                <a:spcPct val="70000"/>
              </a:lnSpc>
              <a:spcBef>
                <a:spcPts val="0"/>
              </a:spcBef>
              <a:spcAft>
                <a:spcPts val="0"/>
              </a:spcAft>
              <a:buClrTx/>
              <a:buSzTx/>
              <a:buFontTx/>
              <a:buNone/>
              <a:tabLst/>
            </a:pPr>
            <a:r>
              <a:rPr lang="ko-KR" altLang="en-US"/>
              <a:t>제목을 입력하세요</a:t>
            </a:r>
          </a:p>
        </p:txBody>
      </p:sp>
      <p:sp>
        <p:nvSpPr>
          <p:cNvPr id="43" name="텍스트 개체 틀 42">
            <a:extLst>
              <a:ext uri="{FF2B5EF4-FFF2-40B4-BE49-F238E27FC236}">
                <a16:creationId xmlns:a16="http://schemas.microsoft.com/office/drawing/2014/main" id="{25BF7782-5D79-4DB7-ADAA-95E02B217AE5}"/>
              </a:ext>
            </a:extLst>
          </p:cNvPr>
          <p:cNvSpPr>
            <a:spLocks noGrp="1"/>
          </p:cNvSpPr>
          <p:nvPr>
            <p:ph type="body" sz="quarter" idx="13" hasCustomPrompt="1"/>
          </p:nvPr>
        </p:nvSpPr>
        <p:spPr>
          <a:xfrm>
            <a:off x="488950" y="1162471"/>
            <a:ext cx="8928100" cy="864737"/>
          </a:xfrm>
          <a:prstGeom prst="rect">
            <a:avLst/>
          </a:prstGeom>
        </p:spPr>
        <p:txBody>
          <a:bodyPr lIns="0" tIns="0" rIns="0" bIns="0"/>
          <a:lstStyle>
            <a:lvl1pPr algn="l" latinLnBrk="0">
              <a:lnSpc>
                <a:spcPct val="110000"/>
              </a:lnSpc>
              <a:defRPr sz="1500" b="0">
                <a:ln>
                  <a:solidFill>
                    <a:prstClr val="white">
                      <a:lumMod val="75000"/>
                      <a:alpha val="0"/>
                    </a:prstClr>
                  </a:solidFill>
                </a:ln>
                <a:solidFill>
                  <a:schemeClr val="tx1">
                    <a:lumMod val="65000"/>
                    <a:lumOff val="35000"/>
                  </a:schemeClr>
                </a:solidFill>
                <a:latin typeface="+mn-ea"/>
                <a:ea typeface="+mn-ea"/>
              </a:defRPr>
            </a:lvl1pPr>
          </a:lstStyle>
          <a:p>
            <a:pPr marL="0" marR="0" lvl="0" indent="0" algn="just" defTabSz="914400" rtl="0" fontAlgn="auto" latinLnBrk="0">
              <a:lnSpc>
                <a:spcPct val="110000"/>
              </a:lnSpc>
              <a:spcBef>
                <a:spcPts val="0"/>
              </a:spcBef>
              <a:buClrTx/>
              <a:buSzTx/>
              <a:buFontTx/>
              <a:buNone/>
              <a:tabLst/>
            </a:pPr>
            <a:r>
              <a:rPr lang="ko-KR" altLang="en-US"/>
              <a:t>메시지를 입력하세요</a:t>
            </a:r>
          </a:p>
        </p:txBody>
      </p:sp>
    </p:spTree>
    <p:extLst>
      <p:ext uri="{BB962C8B-B14F-4D97-AF65-F5344CB8AC3E}">
        <p14:creationId xmlns:p14="http://schemas.microsoft.com/office/powerpoint/2010/main" val="1993094195"/>
      </p:ext>
    </p:extLst>
  </p:cSld>
  <p:clrMapOvr>
    <a:masterClrMapping/>
  </p:clrMapOvr>
  <p:extLst>
    <p:ext uri="{DCECCB84-F9BA-43D5-87BE-67443E8EF086}">
      <p15:sldGuideLst xmlns:p15="http://schemas.microsoft.com/office/powerpoint/2012/main">
        <p15:guide id="1" orient="horz" pos="3702">
          <p15:clr>
            <a:srgbClr val="FBAE40"/>
          </p15:clr>
        </p15:guide>
        <p15:guide id="2" pos="3007">
          <p15:clr>
            <a:srgbClr val="FBAE40"/>
          </p15:clr>
        </p15:guide>
        <p15:guide id="3" pos="3233">
          <p15:clr>
            <a:srgbClr val="FBAE40"/>
          </p15:clr>
        </p15:guide>
        <p15:guide id="5" orient="horz" pos="1366">
          <p15:clr>
            <a:srgbClr val="FBAE40"/>
          </p15:clr>
        </p15:guide>
        <p15:guide id="6" orient="horz" pos="1616">
          <p15:clr>
            <a:srgbClr val="FBAE40"/>
          </p15:clr>
        </p15:guide>
        <p15:guide id="7" orient="horz" pos="3906">
          <p15:clr>
            <a:srgbClr val="FBAE40"/>
          </p15:clr>
        </p15:guide>
        <p15:guide id="8" orient="horz" pos="754">
          <p15:clr>
            <a:srgbClr val="FBAE40"/>
          </p15:clr>
        </p15:guide>
        <p15:guide id="9" pos="308">
          <p15:clr>
            <a:srgbClr val="FBAE40"/>
          </p15:clr>
        </p15:guide>
        <p15:guide id="10" pos="59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with super titl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713993" y="434686"/>
            <a:ext cx="8488800" cy="504825"/>
          </a:xfrm>
          <a:prstGeom prst="rect">
            <a:avLst/>
          </a:prstGeom>
        </p:spPr>
        <p:txBody>
          <a:bodyPr wrap="none" lIns="0" tIns="0" rIns="0" bIns="0" anchor="b" anchorCtr="0">
            <a:noAutofit/>
          </a:bodyPr>
          <a:lstStyle>
            <a:lvl1pPr latinLnBrk="0">
              <a:defRPr sz="2400" b="0" spc="-50" baseline="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defRPr>
            </a:lvl1pPr>
          </a:lstStyle>
          <a:p>
            <a:r>
              <a:rPr lang="en-US"/>
              <a:t>Title here</a:t>
            </a:r>
          </a:p>
        </p:txBody>
      </p:sp>
      <p:sp>
        <p:nvSpPr>
          <p:cNvPr id="4" name="텍스트 개체 틀 3"/>
          <p:cNvSpPr>
            <a:spLocks noGrp="1"/>
          </p:cNvSpPr>
          <p:nvPr>
            <p:ph type="body" sz="quarter" idx="11" hasCustomPrompt="1"/>
          </p:nvPr>
        </p:nvSpPr>
        <p:spPr>
          <a:xfrm>
            <a:off x="713993" y="1172036"/>
            <a:ext cx="8488800" cy="720000"/>
          </a:xfrm>
          <a:prstGeom prst="rect">
            <a:avLst/>
          </a:prstGeom>
        </p:spPr>
        <p:txBody>
          <a:bodyPr lIns="0" tIns="0" rIns="0" bIns="0"/>
          <a:lstStyle>
            <a:lvl1pPr algn="just" latinLnBrk="0">
              <a:lnSpc>
                <a:spcPct val="110000"/>
              </a:lnSpc>
              <a:defRPr b="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defRPr>
            </a:lvl1pPr>
            <a:lvl2pPr algn="just">
              <a:lnSpc>
                <a:spcPct val="105000"/>
              </a:lnSpc>
              <a:defRPr sz="1200">
                <a:solidFill>
                  <a:schemeClr val="bg1">
                    <a:lumMod val="50000"/>
                  </a:schemeClr>
                </a:solidFill>
                <a:latin typeface="KoPub돋움체 Medium" panose="00000600000000000000" pitchFamily="2" charset="-127"/>
                <a:ea typeface="KoPub돋움체 Medium" panose="00000600000000000000" pitchFamily="2" charset="-127"/>
              </a:defRPr>
            </a:lvl2pPr>
            <a:lvl3pPr algn="just">
              <a:lnSpc>
                <a:spcPct val="105000"/>
              </a:lnSpc>
              <a:defRPr sz="1200">
                <a:solidFill>
                  <a:schemeClr val="bg1">
                    <a:lumMod val="50000"/>
                  </a:schemeClr>
                </a:solidFill>
                <a:latin typeface="KoPub돋움체 Medium" panose="00000600000000000000" pitchFamily="2" charset="-127"/>
                <a:ea typeface="KoPub돋움체 Medium" panose="00000600000000000000" pitchFamily="2" charset="-127"/>
              </a:defRPr>
            </a:lvl3pPr>
            <a:lvl4pPr algn="just">
              <a:lnSpc>
                <a:spcPct val="105000"/>
              </a:lnSpc>
              <a:defRPr sz="1200">
                <a:solidFill>
                  <a:schemeClr val="bg1">
                    <a:lumMod val="50000"/>
                  </a:schemeClr>
                </a:solidFill>
                <a:latin typeface="KoPub돋움체 Medium" panose="00000600000000000000" pitchFamily="2" charset="-127"/>
                <a:ea typeface="KoPub돋움체 Medium" panose="00000600000000000000" pitchFamily="2" charset="-127"/>
              </a:defRPr>
            </a:lvl4pPr>
            <a:lvl5pPr algn="just">
              <a:lnSpc>
                <a:spcPct val="105000"/>
              </a:lnSpc>
              <a:defRPr sz="1200">
                <a:latin typeface="KoPub돋움체 Medium" panose="00000600000000000000" pitchFamily="2" charset="-127"/>
                <a:ea typeface="KoPub돋움체 Medium" panose="00000600000000000000" pitchFamily="2" charset="-127"/>
              </a:defRPr>
            </a:lvl5pPr>
          </a:lstStyle>
          <a:p>
            <a:pPr lvl="0"/>
            <a:r>
              <a:rPr lang="en-US" altLang="ko-KR"/>
              <a:t>Governing Message here</a:t>
            </a:r>
            <a:endParaRPr lang="ko-KR" altLang="en-US"/>
          </a:p>
        </p:txBody>
      </p:sp>
      <p:sp>
        <p:nvSpPr>
          <p:cNvPr id="3" name="Text Placeholder 2"/>
          <p:cNvSpPr>
            <a:spLocks noGrp="1"/>
          </p:cNvSpPr>
          <p:nvPr>
            <p:ph type="body" sz="quarter" idx="10" hasCustomPrompt="1"/>
          </p:nvPr>
        </p:nvSpPr>
        <p:spPr>
          <a:xfrm>
            <a:off x="713993" y="333149"/>
            <a:ext cx="8488800" cy="184666"/>
          </a:xfrm>
          <a:prstGeom prst="rect">
            <a:avLst/>
          </a:prstGeom>
        </p:spPr>
        <p:txBody>
          <a:bodyPr lIns="0" tIns="0" rIns="0" bIns="0" anchor="b" anchorCtr="0"/>
          <a:lstStyle>
            <a:lvl1pPr latinLnBrk="0">
              <a:defRPr sz="1200" b="0">
                <a:ln>
                  <a:solidFill>
                    <a:schemeClr val="bg1">
                      <a:lumMod val="75000"/>
                      <a:alpha val="0"/>
                    </a:schemeClr>
                  </a:solidFill>
                </a:ln>
                <a:solidFill>
                  <a:schemeClr val="tx2"/>
                </a:solidFill>
                <a:latin typeface="KoPub돋움체 Medium" panose="00000600000000000000" pitchFamily="2" charset="-127"/>
                <a:ea typeface="KoPub돋움체 Medium" panose="00000600000000000000" pitchFamily="2" charset="-127"/>
              </a:defRPr>
            </a:lvl1pPr>
          </a:lstStyle>
          <a:p>
            <a:pPr lvl="0"/>
            <a:r>
              <a:rPr lang="en-US"/>
              <a:t>Super title here</a:t>
            </a:r>
          </a:p>
        </p:txBody>
      </p:sp>
    </p:spTree>
    <p:extLst>
      <p:ext uri="{BB962C8B-B14F-4D97-AF65-F5344CB8AC3E}">
        <p14:creationId xmlns:p14="http://schemas.microsoft.com/office/powerpoint/2010/main" val="4127172644"/>
      </p:ext>
    </p:extLst>
  </p:cSld>
  <p:clrMapOvr>
    <a:masterClrMapping/>
  </p:clrMapOvr>
  <p:extLst>
    <p:ext uri="{DCECCB84-F9BA-43D5-87BE-67443E8EF086}">
      <p15:sldGuideLst xmlns:p15="http://schemas.microsoft.com/office/powerpoint/2012/main">
        <p15:guide id="1" orient="horz" pos="136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ntacts">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476638"/>
      </p:ext>
    </p:extLst>
  </p:cSld>
  <p:clrMapOvr>
    <a:masterClrMapping/>
  </p:clrMapOvr>
  <p:extLst>
    <p:ext uri="{DCECCB84-F9BA-43D5-87BE-67443E8EF086}">
      <p15:sldGuideLst xmlns:p15="http://schemas.microsoft.com/office/powerpoint/2012/main">
        <p15:guide id="1" pos="512">
          <p15:clr>
            <a:srgbClr val="FBAE40"/>
          </p15:clr>
        </p15:guide>
        <p15:guide id="2" pos="572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목차">
    <p:spTree>
      <p:nvGrpSpPr>
        <p:cNvPr id="1" name=""/>
        <p:cNvGrpSpPr/>
        <p:nvPr/>
      </p:nvGrpSpPr>
      <p:grpSpPr>
        <a:xfrm>
          <a:off x="0" y="0"/>
          <a:ext cx="0" cy="0"/>
          <a:chOff x="0" y="0"/>
          <a:chExt cx="0" cy="0"/>
        </a:xfrm>
      </p:grpSpPr>
    </p:spTree>
    <p:extLst>
      <p:ext uri="{BB962C8B-B14F-4D97-AF65-F5344CB8AC3E}">
        <p14:creationId xmlns:p14="http://schemas.microsoft.com/office/powerpoint/2010/main" val="920892170"/>
      </p:ext>
    </p:extLst>
  </p:cSld>
  <p:clrMapOvr>
    <a:masterClrMapping/>
  </p:clrMapOvr>
  <p:extLst>
    <p:ext uri="{DCECCB84-F9BA-43D5-87BE-67443E8EF086}">
      <p15:sldGuideLst xmlns:p15="http://schemas.microsoft.com/office/powerpoint/2012/main">
        <p15:guide id="1" orient="horz" pos="3407">
          <p15:clr>
            <a:srgbClr val="FBAE40"/>
          </p15:clr>
        </p15:guide>
        <p15:guide id="2" orient="horz" pos="152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5575074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1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usiness Contacts1">
    <p:spTree>
      <p:nvGrpSpPr>
        <p:cNvPr id="1" name=""/>
        <p:cNvGrpSpPr/>
        <p:nvPr/>
      </p:nvGrpSpPr>
      <p:grpSpPr>
        <a:xfrm>
          <a:off x="0" y="0"/>
          <a:ext cx="0" cy="0"/>
          <a:chOff x="0" y="0"/>
          <a:chExt cx="0" cy="0"/>
        </a:xfrm>
      </p:grpSpPr>
      <p:pic>
        <p:nvPicPr>
          <p:cNvPr id="94" name="그림 93">
            <a:extLst>
              <a:ext uri="{FF2B5EF4-FFF2-40B4-BE49-F238E27FC236}">
                <a16:creationId xmlns:a16="http://schemas.microsoft.com/office/drawing/2014/main" id="{F51EF37C-8B29-4D27-8069-0E4F8226DC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14388" y="5178354"/>
            <a:ext cx="1816669" cy="331604"/>
          </a:xfrm>
          <a:prstGeom prst="rect">
            <a:avLst/>
          </a:prstGeom>
        </p:spPr>
      </p:pic>
      <p:sp>
        <p:nvSpPr>
          <p:cNvPr id="8" name="Rectangle 11">
            <a:hlinkClick r:id="rId3"/>
            <a:extLst>
              <a:ext uri="{FF2B5EF4-FFF2-40B4-BE49-F238E27FC236}">
                <a16:creationId xmlns:a16="http://schemas.microsoft.com/office/drawing/2014/main" id="{625DE757-6836-46D9-8EB6-0611BF6E9EB6}"/>
              </a:ext>
            </a:extLst>
          </p:cNvPr>
          <p:cNvSpPr>
            <a:spLocks noChangeArrowheads="1"/>
          </p:cNvSpPr>
          <p:nvPr/>
        </p:nvSpPr>
        <p:spPr bwMode="auto">
          <a:xfrm>
            <a:off x="814388" y="4738046"/>
            <a:ext cx="1898317" cy="338554"/>
          </a:xfrm>
          <a:prstGeom prst="rect">
            <a:avLst/>
          </a:prstGeom>
          <a:noFill/>
          <a:ln w="9525">
            <a:noFill/>
            <a:miter lim="800000"/>
            <a:headEnd/>
            <a:tailEnd/>
          </a:ln>
          <a:effectLst/>
        </p:spPr>
        <p:txBody>
          <a:bodyPr wrap="square" lIns="0" tIns="0" rIns="0" bIns="0" anchor="ctr">
            <a:spAutoFit/>
          </a:bodyPr>
          <a:lstStyle/>
          <a:p>
            <a:pPr marL="0" marR="0" lvl="0" indent="0" algn="l" defTabSz="839602" rtl="0" eaLnBrk="1" fontAlgn="auto" latinLnBrk="1" hangingPunct="1">
              <a:lnSpc>
                <a:spcPct val="100000"/>
              </a:lnSpc>
              <a:spcBef>
                <a:spcPts val="0"/>
              </a:spcBef>
              <a:spcAft>
                <a:spcPts val="0"/>
              </a:spcAft>
              <a:buClrTx/>
              <a:buSzTx/>
              <a:buFontTx/>
              <a:buNone/>
              <a:tabLst/>
              <a:defRPr/>
            </a:pPr>
            <a:r>
              <a:rPr kumimoji="0" lang="en-US" sz="1100" b="1" i="0" u="none" strike="noStrike" kern="0" cap="none" spc="0" normalizeH="0" baseline="0" noProof="0">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home.kpmg/kr</a:t>
            </a:r>
          </a:p>
          <a:p>
            <a:pPr marL="0" marR="0" lvl="0" indent="0" algn="l" defTabSz="839602" rtl="0" eaLnBrk="1" fontAlgn="auto" latinLnBrk="1" hangingPunct="1">
              <a:lnSpc>
                <a:spcPct val="100000"/>
              </a:lnSpc>
              <a:spcBef>
                <a:spcPts val="0"/>
              </a:spcBef>
              <a:spcAft>
                <a:spcPts val="0"/>
              </a:spcAft>
              <a:buClrTx/>
              <a:buSzTx/>
              <a:buFontTx/>
              <a:buNone/>
              <a:tabLst/>
              <a:defRPr/>
            </a:pPr>
            <a:r>
              <a:rPr kumimoji="0" lang="en-US" altLang="ko-KR" sz="1100" b="1" i="0" u="none" strike="noStrike" kern="0" cap="none" spc="0" normalizeH="0" baseline="0" noProof="0">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home.kpmg/socialmedia</a:t>
            </a:r>
            <a:endParaRPr kumimoji="0" lang="en-GB" altLang="ko-KR" sz="1100" b="1" i="0" u="none" strike="noStrike" kern="0" cap="none" spc="0" normalizeH="0" baseline="0" noProof="0">
              <a:ln>
                <a:solidFill>
                  <a:srgbClr val="0091DA">
                    <a:alpha val="0"/>
                  </a:srgbClr>
                </a:solidFill>
              </a:ln>
              <a:solidFill>
                <a:schemeClr val="tx2"/>
              </a:solidFill>
              <a:effectLst/>
              <a:uLnTx/>
              <a:uFillTx/>
              <a:latin typeface="Arial" panose="020B0604020202020204" pitchFamily="34" charset="0"/>
              <a:cs typeface="Arial" panose="020B0604020202020204" pitchFamily="34" charset="0"/>
            </a:endParaRPr>
          </a:p>
        </p:txBody>
      </p:sp>
      <p:sp>
        <p:nvSpPr>
          <p:cNvPr id="9" name="Content Placeholder 1">
            <a:extLst>
              <a:ext uri="{FF2B5EF4-FFF2-40B4-BE49-F238E27FC236}">
                <a16:creationId xmlns:a16="http://schemas.microsoft.com/office/drawing/2014/main" id="{B739A2F4-BC56-4077-A7DB-0FE66D190AE0}"/>
              </a:ext>
            </a:extLst>
          </p:cNvPr>
          <p:cNvSpPr txBox="1">
            <a:spLocks/>
          </p:cNvSpPr>
          <p:nvPr/>
        </p:nvSpPr>
        <p:spPr>
          <a:xfrm>
            <a:off x="814388" y="5651383"/>
            <a:ext cx="6439852" cy="774571"/>
          </a:xfrm>
          <a:prstGeom prst="rect">
            <a:avLst/>
          </a:prstGeom>
          <a:ln w="12700">
            <a:miter lim="400000"/>
          </a:ln>
        </p:spPr>
        <p:txBody>
          <a:bodyPr wrap="square" lIns="0" tIns="0" rIns="0" bIns="0">
            <a:spAutoFit/>
          </a:bodyPr>
          <a:lstStyle>
            <a:defPPr>
              <a:defRPr lang="en-US"/>
            </a:defPPr>
            <a:lvl1pPr>
              <a:defRPr sz="800">
                <a:solidFill>
                  <a:srgbClr val="004C97"/>
                </a:solidFill>
                <a:latin typeface="Univers for KPMG"/>
                <a:ea typeface="Univers for KPMG"/>
                <a:cs typeface="Univers for KPMG"/>
              </a:defRPr>
            </a:lvl1pPr>
            <a:lvl2pPr marL="0" lvl="1" indent="0" defTabSz="990570">
              <a:defRPr sz="700" kern="0">
                <a:ln>
                  <a:solidFill>
                    <a:schemeClr val="bg1">
                      <a:lumMod val="75000"/>
                      <a:alpha val="0"/>
                    </a:schemeClr>
                  </a:solidFill>
                </a:ln>
                <a:solidFill>
                  <a:schemeClr val="bg1">
                    <a:lumMod val="65000"/>
                  </a:schemeClr>
                </a:solidFill>
                <a:latin typeface="Arial" panose="020B0604020202020204" pitchFamily="34" charset="0"/>
                <a:ea typeface="KoPub돋움체 Light" panose="02020603020101020101" pitchFamily="18" charset="-127"/>
                <a:cs typeface="Arial" panose="020B0604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a:spcAft>
                <a:spcPts val="500"/>
              </a:spcAft>
            </a:pPr>
            <a:r>
              <a:rPr lang="en-US" altLang="ko-KR">
                <a:solidFill>
                  <a:schemeClr val="tx2"/>
                </a:solidFill>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a:p>
            <a:pPr lvl="1">
              <a:spcAft>
                <a:spcPts val="500"/>
              </a:spcAft>
            </a:pPr>
            <a:r>
              <a:rPr lang="en-US" altLang="ko-KR">
                <a:solidFill>
                  <a:schemeClr val="tx2"/>
                </a:solidFill>
              </a:rPr>
              <a:t>© 2023 KPMG Samjong Accounting Corp., a Korea Limited Liability Company and a member firm of the KPMG global organization of independent member firms affiliated with KPMG International Limited, a private English company limited by guarantee. All rights reserved.</a:t>
            </a:r>
          </a:p>
          <a:p>
            <a:pPr lvl="1">
              <a:spcAft>
                <a:spcPts val="500"/>
              </a:spcAft>
            </a:pPr>
            <a:r>
              <a:rPr lang="en-US" altLang="en-US">
                <a:solidFill>
                  <a:schemeClr val="tx2"/>
                </a:solidFill>
              </a:rPr>
              <a:t>The KPMG name and logo are trademarks used under license by the independent member firms of the KPMG global organization.</a:t>
            </a:r>
          </a:p>
        </p:txBody>
      </p:sp>
      <p:pic>
        <p:nvPicPr>
          <p:cNvPr id="12" name="그림 11">
            <a:extLst>
              <a:ext uri="{FF2B5EF4-FFF2-40B4-BE49-F238E27FC236}">
                <a16:creationId xmlns:a16="http://schemas.microsoft.com/office/drawing/2014/main" id="{E352E2A6-2EAD-4189-AF7A-7464BA820B2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12846" y="442914"/>
            <a:ext cx="1437787" cy="324000"/>
          </a:xfrm>
          <a:prstGeom prst="rect">
            <a:avLst/>
          </a:prstGeom>
        </p:spPr>
      </p:pic>
    </p:spTree>
    <p:extLst>
      <p:ext uri="{BB962C8B-B14F-4D97-AF65-F5344CB8AC3E}">
        <p14:creationId xmlns:p14="http://schemas.microsoft.com/office/powerpoint/2010/main" val="2589574098"/>
      </p:ext>
    </p:extLst>
  </p:cSld>
  <p:clrMapOvr>
    <a:masterClrMapping/>
  </p:clrMapOvr>
  <p:extLst>
    <p:ext uri="{DCECCB84-F9BA-43D5-87BE-67443E8EF086}">
      <p15:sldGuideLst xmlns:p15="http://schemas.microsoft.com/office/powerpoint/2012/main">
        <p15:guide id="1" pos="512">
          <p15:clr>
            <a:srgbClr val="FBAE40"/>
          </p15:clr>
        </p15:guide>
        <p15:guide id="2" pos="572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8" name="Shape 8">
            <a:extLst>
              <a:ext uri="{FF2B5EF4-FFF2-40B4-BE49-F238E27FC236}">
                <a16:creationId xmlns:a16="http://schemas.microsoft.com/office/drawing/2014/main" id="{F46A35FF-3426-407E-A919-9BD05523D74D}"/>
              </a:ext>
            </a:extLst>
          </p:cNvPr>
          <p:cNvSpPr txBox="1">
            <a:spLocks/>
          </p:cNvSpPr>
          <p:nvPr userDrawn="1"/>
        </p:nvSpPr>
        <p:spPr>
          <a:xfrm>
            <a:off x="8960307" y="643683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mtClean="0">
                <a:ln>
                  <a:solidFill>
                    <a:schemeClr val="accent1">
                      <a:alpha val="0"/>
                    </a:schemeClr>
                  </a:solidFill>
                </a:ln>
                <a:solidFill>
                  <a:schemeClr val="tx2"/>
                </a:solidFill>
                <a:cs typeface="Arial" panose="020B0604020202020204" pitchFamily="34" charset="0"/>
              </a:rPr>
              <a:pPr algn="r"/>
              <a:t>‹#›</a:t>
            </a:fld>
            <a:endParaRPr lang="en-GB">
              <a:ln>
                <a:solidFill>
                  <a:schemeClr val="accent1">
                    <a:alpha val="0"/>
                  </a:schemeClr>
                </a:solidFill>
              </a:ln>
              <a:solidFill>
                <a:schemeClr val="tx2"/>
              </a:solidFill>
              <a:cs typeface="Arial" panose="020B0604020202020204" pitchFamily="34" charset="0"/>
            </a:endParaRPr>
          </a:p>
        </p:txBody>
      </p:sp>
      <p:grpSp>
        <p:nvGrpSpPr>
          <p:cNvPr id="169" name="그룹 168">
            <a:extLst>
              <a:ext uri="{FF2B5EF4-FFF2-40B4-BE49-F238E27FC236}">
                <a16:creationId xmlns:a16="http://schemas.microsoft.com/office/drawing/2014/main" id="{0B9C8D0B-441C-4D85-B8CE-C3302F00ADDF}"/>
              </a:ext>
            </a:extLst>
          </p:cNvPr>
          <p:cNvGrpSpPr/>
          <p:nvPr userDrawn="1"/>
        </p:nvGrpSpPr>
        <p:grpSpPr>
          <a:xfrm>
            <a:off x="713993" y="6419210"/>
            <a:ext cx="6173702" cy="184666"/>
            <a:chOff x="488950" y="6419210"/>
            <a:chExt cx="6173702" cy="184666"/>
          </a:xfrm>
        </p:grpSpPr>
        <p:pic>
          <p:nvPicPr>
            <p:cNvPr id="170" name="그림 169">
              <a:extLst>
                <a:ext uri="{FF2B5EF4-FFF2-40B4-BE49-F238E27FC236}">
                  <a16:creationId xmlns:a16="http://schemas.microsoft.com/office/drawing/2014/main" id="{02D0467D-4DFB-4BF4-9DED-DDA541573DF2}"/>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488950" y="6426758"/>
              <a:ext cx="766820" cy="172800"/>
            </a:xfrm>
            <a:prstGeom prst="rect">
              <a:avLst/>
            </a:prstGeom>
          </p:spPr>
        </p:pic>
        <p:sp>
          <p:nvSpPr>
            <p:cNvPr id="171" name="TextBox 170">
              <a:extLst>
                <a:ext uri="{FF2B5EF4-FFF2-40B4-BE49-F238E27FC236}">
                  <a16:creationId xmlns:a16="http://schemas.microsoft.com/office/drawing/2014/main" id="{1306CB6E-E518-41E4-91AB-8476DF13713D}"/>
                </a:ext>
                <a:ext uri="{C183D7F6-B498-43B3-948B-1728B52AA6E4}">
                  <adec:decorative xmlns:adec="http://schemas.microsoft.com/office/drawing/2017/decorative" val="1"/>
                </a:ext>
              </a:extLst>
            </p:cNvPr>
            <p:cNvSpPr txBox="1"/>
            <p:nvPr userDrawn="1"/>
          </p:nvSpPr>
          <p:spPr>
            <a:xfrm>
              <a:off x="1550341" y="6419210"/>
              <a:ext cx="5112311"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a:ln>
                    <a:solidFill>
                      <a:schemeClr val="accent1">
                        <a:alpha val="0"/>
                      </a:schemeClr>
                    </a:solidFill>
                  </a:ln>
                  <a:solidFill>
                    <a:prstClr val="white">
                      <a:lumMod val="65000"/>
                    </a:prstClr>
                  </a:solidFill>
                  <a:latin typeface="Arial"/>
                </a:rPr>
                <a:t>© 2023 KPMG Samjong Accounting Corp., a Korea Limited Liability Company and a member firm of the KPMG global organization of independent member firms affiliated with KPMG International Limited, a private English company limited by guarantee. All rights reserved.</a:t>
              </a:r>
            </a:p>
          </p:txBody>
        </p:sp>
      </p:grpSp>
    </p:spTree>
    <p:extLst>
      <p:ext uri="{BB962C8B-B14F-4D97-AF65-F5344CB8AC3E}">
        <p14:creationId xmlns:p14="http://schemas.microsoft.com/office/powerpoint/2010/main" val="430927604"/>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218" r:id="rId3"/>
    <p:sldLayoutId id="2147484311" r:id="rId4"/>
    <p:sldLayoutId id="2147484306" r:id="rId5"/>
    <p:sldLayoutId id="2147484312" r:id="rId6"/>
    <p:sldLayoutId id="2147484313" r:id="rId7"/>
    <p:sldLayoutId id="2147484314" r:id="rId8"/>
    <p:sldLayoutId id="2147484315" r:id="rId9"/>
    <p:sldLayoutId id="2147484316" r:id="rId10"/>
  </p:sldLayoutIdLst>
  <p:txStyles>
    <p:titleStyle>
      <a:lvl1pPr eaLnBrk="1" latinLnBrk="1" hangingPunct="1">
        <a:lnSpc>
          <a:spcPct val="70000"/>
        </a:lnSpc>
        <a:defRPr sz="5400" b="0" i="0">
          <a:solidFill>
            <a:schemeClr val="tx2"/>
          </a:solidFill>
          <a:latin typeface="KPMG Extralight"/>
          <a:cs typeface="KPMG Extralight"/>
        </a:defRPr>
      </a:lvl1pPr>
    </p:titleStyle>
    <p:bodyStyle>
      <a:lvl1pPr eaLnBrk="1" latin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p:bodyStyle>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chart" Target="../charts/chart9.xml"/><Relationship Id="rId4" Type="http://schemas.openxmlformats.org/officeDocument/2006/relationships/chart" Target="../charts/chart8.xml"/></Relationships>
</file>

<file path=ppt/slides/_rels/slide11.xml.rels><?xml version="1.0" encoding="UTF-8" standalone="yes"?>
<Relationships xmlns="http://schemas.openxmlformats.org/package/2006/relationships"><Relationship Id="rId8" Type="http://schemas.openxmlformats.org/officeDocument/2006/relationships/chart" Target="../charts/chart15.xml"/><Relationship Id="rId3" Type="http://schemas.openxmlformats.org/officeDocument/2006/relationships/chart" Target="../charts/chart10.xml"/><Relationship Id="rId7" Type="http://schemas.openxmlformats.org/officeDocument/2006/relationships/chart" Target="../charts/chart14.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chart" Target="../charts/chart11.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chart" Target="../charts/chart1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chart" Target="../charts/chart19.xml"/><Relationship Id="rId4" Type="http://schemas.openxmlformats.org/officeDocument/2006/relationships/chart" Target="../charts/chart18.xml"/></Relationships>
</file>

<file path=ppt/slides/_rels/slide15.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chart" Target="../charts/char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chart" Target="../charts/chart24.xml"/><Relationship Id="rId5" Type="http://schemas.openxmlformats.org/officeDocument/2006/relationships/chart" Target="../charts/chart23.xml"/><Relationship Id="rId4" Type="http://schemas.openxmlformats.org/officeDocument/2006/relationships/chart" Target="../charts/chart22.xml"/></Relationships>
</file>

<file path=ppt/slides/_rels/slide17.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chart" Target="../charts/chart27.xml"/><Relationship Id="rId4" Type="http://schemas.openxmlformats.org/officeDocument/2006/relationships/chart" Target="../charts/chart26.xml"/></Relationships>
</file>

<file path=ppt/slides/_rels/slide1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5.png"/><Relationship Id="rId7"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chart" Target="../charts/chart29.xml"/><Relationship Id="rId4" Type="http://schemas.openxmlformats.org/officeDocument/2006/relationships/chart" Target="../charts/char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chart" Target="../charts/chart32.xml"/></Relationships>
</file>

<file path=ppt/slides/_rels/slide22.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chart" Target="../charts/chart34.xml"/><Relationship Id="rId7" Type="http://schemas.openxmlformats.org/officeDocument/2006/relationships/chart" Target="../charts/chart37.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chart" Target="../charts/chart36.xml"/><Relationship Id="rId5" Type="http://schemas.openxmlformats.org/officeDocument/2006/relationships/image" Target="../media/image13.png"/><Relationship Id="rId4" Type="http://schemas.openxmlformats.org/officeDocument/2006/relationships/chart" Target="../charts/chart35.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chart" Target="../charts/chart39.xml"/><Relationship Id="rId4" Type="http://schemas.openxmlformats.org/officeDocument/2006/relationships/chart" Target="../charts/chart38.xml"/></Relationships>
</file>

<file path=ppt/slides/_rels/slide25.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chart" Target="../charts/chart43.xml"/><Relationship Id="rId4" Type="http://schemas.openxmlformats.org/officeDocument/2006/relationships/chart" Target="../charts/chart42.xml"/></Relationships>
</file>

<file path=ppt/slides/_rels/slide27.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chart" Target="../charts/chart4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chart" Target="../charts/chart47.xml"/><Relationship Id="rId4" Type="http://schemas.openxmlformats.org/officeDocument/2006/relationships/chart" Target="../charts/chart46.xml"/></Relationships>
</file>

<file path=ppt/slides/_rels/slide28.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chart" Target="../charts/chart51.xml"/><Relationship Id="rId5" Type="http://schemas.openxmlformats.org/officeDocument/2006/relationships/chart" Target="../charts/chart50.xml"/><Relationship Id="rId4" Type="http://schemas.openxmlformats.org/officeDocument/2006/relationships/chart" Target="../charts/chart49.xml"/></Relationships>
</file>

<file path=ppt/slides/_rels/slide29.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chart" Target="../charts/chart54.xml"/><Relationship Id="rId4" Type="http://schemas.openxmlformats.org/officeDocument/2006/relationships/chart" Target="../charts/chart5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hart" Target="../charts/chart58.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chart" Target="../charts/chart57.xml"/><Relationship Id="rId5" Type="http://schemas.openxmlformats.org/officeDocument/2006/relationships/chart" Target="../charts/chart56.xml"/><Relationship Id="rId4" Type="http://schemas.openxmlformats.org/officeDocument/2006/relationships/chart" Target="../charts/chart55.xml"/></Relationships>
</file>

<file path=ppt/slides/_rels/slide31.xml.rels><?xml version="1.0" encoding="UTF-8" standalone="yes"?>
<Relationships xmlns="http://schemas.openxmlformats.org/package/2006/relationships"><Relationship Id="rId3" Type="http://schemas.openxmlformats.org/officeDocument/2006/relationships/chart" Target="../charts/chart59.xml"/><Relationship Id="rId7"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chart" Target="../charts/chart62.xml"/><Relationship Id="rId5" Type="http://schemas.openxmlformats.org/officeDocument/2006/relationships/chart" Target="../charts/chart61.xml"/><Relationship Id="rId4" Type="http://schemas.openxmlformats.org/officeDocument/2006/relationships/chart" Target="../charts/chart60.xml"/></Relationships>
</file>

<file path=ppt/slides/_rels/slide32.xml.rels><?xml version="1.0" encoding="UTF-8" standalone="yes"?>
<Relationships xmlns="http://schemas.openxmlformats.org/package/2006/relationships"><Relationship Id="rId3" Type="http://schemas.openxmlformats.org/officeDocument/2006/relationships/chart" Target="../charts/chart63.xml"/><Relationship Id="rId7"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chart" Target="../charts/chart66.xml"/><Relationship Id="rId5" Type="http://schemas.openxmlformats.org/officeDocument/2006/relationships/chart" Target="../charts/chart65.xml"/><Relationship Id="rId4" Type="http://schemas.openxmlformats.org/officeDocument/2006/relationships/chart" Target="../charts/chart64.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hart" Target="../charts/chart70.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chart" Target="../charts/chart69.xml"/><Relationship Id="rId5" Type="http://schemas.openxmlformats.org/officeDocument/2006/relationships/chart" Target="../charts/chart68.xml"/><Relationship Id="rId4" Type="http://schemas.openxmlformats.org/officeDocument/2006/relationships/chart" Target="../charts/chart67.xml"/></Relationships>
</file>

<file path=ppt/slides/_rels/slide34.xml.rels><?xml version="1.0" encoding="UTF-8" standalone="yes"?>
<Relationships xmlns="http://schemas.openxmlformats.org/package/2006/relationships"><Relationship Id="rId3" Type="http://schemas.openxmlformats.org/officeDocument/2006/relationships/chart" Target="../charts/chart71.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chart" Target="../charts/chart73.xml"/><Relationship Id="rId4" Type="http://schemas.openxmlformats.org/officeDocument/2006/relationships/chart" Target="../charts/chart72.xml"/></Relationships>
</file>

<file path=ppt/slides/_rels/slide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hyperlink" Target="https://home.kr.kpmg.com/files/filedown.asp?fm=kpmg-korea-global-biz-opportunities-20231116.pdf" TargetMode="External"/><Relationship Id="rId13"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2.png"/><Relationship Id="rId12"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home.kr.kpmg.com/files/filedown.asp?fm=kpmg-korea-future-of-supply-chain-report-20231130.pdf" TargetMode="External"/><Relationship Id="rId11" Type="http://schemas.openxmlformats.org/officeDocument/2006/relationships/image" Target="../media/image25.png"/><Relationship Id="rId5" Type="http://schemas.microsoft.com/office/2007/relationships/hdphoto" Target="../media/hdphoto1.wdp"/><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chart" Target="../charts/char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F2EA222-8EE6-470A-9E7A-2A945DF7B2FB}"/>
              </a:ext>
            </a:extLst>
          </p:cNvPr>
          <p:cNvSpPr txBox="1"/>
          <p:nvPr/>
        </p:nvSpPr>
        <p:spPr>
          <a:xfrm>
            <a:off x="822701" y="1526635"/>
            <a:ext cx="4813764"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3600" spc="-100" dirty="0">
                <a:ln>
                  <a:solidFill>
                    <a:srgbClr val="1E49E2">
                      <a:alpha val="0"/>
                    </a:srgbClr>
                  </a:solidFill>
                </a:ln>
                <a:solidFill>
                  <a:prstClr val="white"/>
                </a:solidFill>
                <a:latin typeface="KoPub돋움체 Bold" panose="02020603020101020101" pitchFamily="18" charset="-127"/>
                <a:ea typeface="KoPub돋움체 Bold" panose="02020603020101020101" pitchFamily="18" charset="-127"/>
              </a:rPr>
              <a:t>20</a:t>
            </a:r>
            <a:r>
              <a:rPr kumimoji="0" lang="en-US" altLang="ko-KR" sz="3600" b="0" i="0" u="none" strike="noStrike" kern="1200" cap="none" spc="-100" normalizeH="0" noProof="0" dirty="0">
                <a:ln>
                  <a:solidFill>
                    <a:srgbClr val="1E49E2">
                      <a:alpha val="0"/>
                    </a:srgbClr>
                  </a:solidFill>
                </a:ln>
                <a:solidFill>
                  <a:prstClr val="white"/>
                </a:solidFill>
                <a:effectLst/>
                <a:uLnTx/>
                <a:uFillTx/>
                <a:latin typeface="KoPub돋움체 Bold" panose="02020603020101020101" pitchFamily="18" charset="-127"/>
                <a:ea typeface="KoPub돋움체 Bold" panose="02020603020101020101" pitchFamily="18" charset="-127"/>
              </a:rPr>
              <a:t>24</a:t>
            </a:r>
            <a:r>
              <a:rPr kumimoji="0" lang="ko-KR" altLang="en-US" sz="3600" b="0" i="0" u="none" strike="noStrike" kern="1200" cap="none" spc="-100" normalizeH="0" noProof="0" dirty="0">
                <a:ln>
                  <a:solidFill>
                    <a:srgbClr val="1E49E2">
                      <a:alpha val="0"/>
                    </a:srgbClr>
                  </a:solidFill>
                </a:ln>
                <a:solidFill>
                  <a:prstClr val="white"/>
                </a:solidFill>
                <a:effectLst/>
                <a:uLnTx/>
                <a:uFillTx/>
                <a:latin typeface="KoPub돋움체 Bold" panose="02020603020101020101" pitchFamily="18" charset="-127"/>
                <a:ea typeface="KoPub돋움체 Bold" panose="02020603020101020101" pitchFamily="18" charset="-127"/>
              </a:rPr>
              <a:t>년</a:t>
            </a:r>
            <a:br>
              <a:rPr kumimoji="0" lang="ko-KR" altLang="en-US" sz="3600" b="0" i="0" u="none" strike="noStrike" kern="1200" cap="none" spc="-100" normalizeH="0" noProof="0" dirty="0">
                <a:ln>
                  <a:solidFill>
                    <a:srgbClr val="1E49E2">
                      <a:alpha val="0"/>
                    </a:srgbClr>
                  </a:solidFill>
                </a:ln>
                <a:solidFill>
                  <a:prstClr val="white"/>
                </a:solidFill>
                <a:effectLst/>
                <a:uLnTx/>
                <a:uFillTx/>
                <a:latin typeface="KoPub돋움체 Bold" panose="02020603020101020101" pitchFamily="18" charset="-127"/>
                <a:ea typeface="KoPub돋움체 Bold" panose="02020603020101020101" pitchFamily="18" charset="-127"/>
              </a:rPr>
            </a:br>
            <a:r>
              <a:rPr kumimoji="0" lang="ko-KR" altLang="en-US" sz="3600" b="0" i="0" u="none" strike="noStrike" kern="1200" cap="none" spc="-100" normalizeH="0" noProof="0" dirty="0">
                <a:ln>
                  <a:solidFill>
                    <a:srgbClr val="1E49E2">
                      <a:alpha val="0"/>
                    </a:srgbClr>
                  </a:solidFill>
                </a:ln>
                <a:solidFill>
                  <a:prstClr val="white"/>
                </a:solidFill>
                <a:effectLst/>
                <a:uLnTx/>
                <a:uFillTx/>
                <a:latin typeface="KoPub돋움체 Bold" panose="02020603020101020101" pitchFamily="18" charset="-127"/>
                <a:ea typeface="KoPub돋움체 Bold" panose="02020603020101020101" pitchFamily="18" charset="-127"/>
              </a:rPr>
              <a:t>국내 </a:t>
            </a:r>
            <a:r>
              <a:rPr lang="ko-KR" altLang="en-US" sz="3600" spc="-100" dirty="0">
                <a:ln>
                  <a:solidFill>
                    <a:srgbClr val="1E49E2">
                      <a:alpha val="0"/>
                    </a:srgbClr>
                  </a:solidFill>
                </a:ln>
                <a:solidFill>
                  <a:prstClr val="white"/>
                </a:solidFill>
                <a:latin typeface="KoPub돋움체 Bold" panose="02020603020101020101" pitchFamily="18" charset="-127"/>
                <a:ea typeface="KoPub돋움체 Bold" panose="02020603020101020101" pitchFamily="18" charset="-127"/>
              </a:rPr>
              <a:t>주요 </a:t>
            </a:r>
            <a:r>
              <a:rPr kumimoji="0" lang="ko-KR" altLang="en-US" sz="3600" b="0" i="0" u="none" strike="noStrike" kern="1200" cap="none" spc="-100" normalizeH="0" noProof="0" dirty="0">
                <a:ln>
                  <a:solidFill>
                    <a:srgbClr val="1E49E2">
                      <a:alpha val="0"/>
                    </a:srgbClr>
                  </a:solidFill>
                </a:ln>
                <a:solidFill>
                  <a:prstClr val="white"/>
                </a:solidFill>
                <a:effectLst/>
                <a:uLnTx/>
                <a:uFillTx/>
                <a:latin typeface="KoPub돋움체 Bold" panose="02020603020101020101" pitchFamily="18" charset="-127"/>
                <a:ea typeface="KoPub돋움체 Bold" panose="02020603020101020101" pitchFamily="18" charset="-127"/>
              </a:rPr>
              <a:t>산업 전망</a:t>
            </a:r>
          </a:p>
        </p:txBody>
      </p:sp>
      <p:pic>
        <p:nvPicPr>
          <p:cNvPr id="20" name="그림 19" descr="텍스트, 클립아트이(가) 표시된 사진&#10;&#10;자동 생성된 설명">
            <a:extLst>
              <a:ext uri="{FF2B5EF4-FFF2-40B4-BE49-F238E27FC236}">
                <a16:creationId xmlns:a16="http://schemas.microsoft.com/office/drawing/2014/main" id="{ABBA535B-281E-4CD5-AB5C-B05523D61B4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2701" y="442914"/>
            <a:ext cx="1437787" cy="324000"/>
          </a:xfrm>
          <a:prstGeom prst="rect">
            <a:avLst/>
          </a:prstGeom>
        </p:spPr>
      </p:pic>
      <p:sp>
        <p:nvSpPr>
          <p:cNvPr id="7" name="직사각형 6">
            <a:extLst>
              <a:ext uri="{FF2B5EF4-FFF2-40B4-BE49-F238E27FC236}">
                <a16:creationId xmlns:a16="http://schemas.microsoft.com/office/drawing/2014/main" id="{D965097B-7BEB-447A-AD5A-DDD6F0B0A4F8}"/>
              </a:ext>
            </a:extLst>
          </p:cNvPr>
          <p:cNvSpPr/>
          <p:nvPr/>
        </p:nvSpPr>
        <p:spPr>
          <a:xfrm>
            <a:off x="822702" y="2850779"/>
            <a:ext cx="4242594" cy="909352"/>
          </a:xfrm>
          <a:prstGeom prst="rect">
            <a:avLst/>
          </a:prstGeom>
        </p:spPr>
        <p:txBody>
          <a:bodyPr wrap="square" lIns="0" tIns="0" rIns="0" bIns="0">
            <a:spAutoFit/>
          </a:bodyPr>
          <a:lstStyle/>
          <a:p>
            <a:pPr lvl="0" algn="just">
              <a:lnSpc>
                <a:spcPct val="120000"/>
              </a:lnSpc>
              <a:defRPr/>
            </a:pP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거시경제 </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 </a:t>
            </a: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반도체 </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 </a:t>
            </a: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디스플레이 </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 </a:t>
            </a: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휴대폰</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 | </a:t>
            </a: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자동차 </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 </a:t>
            </a: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철강 </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 </a:t>
            </a: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조선</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 |  </a:t>
            </a: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해운 </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 </a:t>
            </a:r>
            <a:b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b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정유</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a:t>
            </a: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화학 </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 </a:t>
            </a: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에너지</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a:t>
            </a: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유틸리티 </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 </a:t>
            </a: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제약</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a:t>
            </a: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바이오 </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 </a:t>
            </a: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건설 </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 </a:t>
            </a: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항공 </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 </a:t>
            </a: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게임</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 | </a:t>
            </a: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미디어</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a:t>
            </a: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엔터테인먼트 </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 </a:t>
            </a: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유통 </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 </a:t>
            </a: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식품</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a:t>
            </a: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외식 </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 </a:t>
            </a: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패션 </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 </a:t>
            </a: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화장품 </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 </a:t>
            </a: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은행 </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       </a:t>
            </a: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증권 </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 </a:t>
            </a: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카드 </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 </a:t>
            </a: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생명보험 </a:t>
            </a:r>
            <a:r>
              <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 </a:t>
            </a:r>
            <a:r>
              <a:rPr lang="ko-KR" altLang="en-US"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rPr>
              <a:t>손해보험 </a:t>
            </a:r>
            <a:endParaRPr lang="en-US" altLang="ko-KR" sz="1250" kern="0" spc="-50" dirty="0">
              <a:ln>
                <a:solidFill>
                  <a:prstClr val="white">
                    <a:lumMod val="75000"/>
                    <a:alpha val="0"/>
                  </a:prstClr>
                </a:solidFill>
              </a:ln>
              <a:solidFill>
                <a:schemeClr val="bg1">
                  <a:lumMod val="95000"/>
                </a:schemeClr>
              </a:solidFill>
              <a:latin typeface="KoPub돋움체 Medium" panose="00000600000000000000" pitchFamily="2" charset="-127"/>
              <a:ea typeface="KoPub돋움체 Medium" panose="00000600000000000000" pitchFamily="2" charset="-127"/>
            </a:endParaRPr>
          </a:p>
        </p:txBody>
      </p:sp>
      <p:sp>
        <p:nvSpPr>
          <p:cNvPr id="9" name="TextBox 8">
            <a:extLst>
              <a:ext uri="{FF2B5EF4-FFF2-40B4-BE49-F238E27FC236}">
                <a16:creationId xmlns:a16="http://schemas.microsoft.com/office/drawing/2014/main" id="{B006A594-32BB-42F3-933D-2E235750A95C}"/>
              </a:ext>
            </a:extLst>
          </p:cNvPr>
          <p:cNvSpPr txBox="1"/>
          <p:nvPr/>
        </p:nvSpPr>
        <p:spPr>
          <a:xfrm>
            <a:off x="822701" y="5114698"/>
            <a:ext cx="2893201" cy="65146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altLang="ko-KR" sz="1100" b="0"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December </a:t>
            </a:r>
            <a:r>
              <a:rPr lang="en-US" altLang="ko-KR" sz="1100" kern="0" dirty="0">
                <a:ln>
                  <a:solidFill>
                    <a:srgbClr val="FFFFFF">
                      <a:alpha val="0"/>
                    </a:srgbClr>
                  </a:solidFill>
                </a:ln>
                <a:solidFill>
                  <a:schemeClr val="bg1"/>
                </a:solidFill>
                <a:latin typeface="KoPub돋움체 Medium"/>
                <a:ea typeface="KoPub돋움체 Medium"/>
              </a:rPr>
              <a:t>20</a:t>
            </a:r>
            <a:r>
              <a:rPr kumimoji="0" lang="en-US" altLang="ko-KR" sz="1100" b="0"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23</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altLang="ko-KR" sz="1100" b="1"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a:t>
            </a:r>
            <a:br>
              <a:rPr kumimoji="0" lang="en-US" altLang="ko-KR" sz="1100" b="1"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br>
            <a:r>
              <a:rPr kumimoji="0" lang="ko-KR" altLang="en-US" sz="1100" b="0"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삼정</a:t>
            </a:r>
            <a:r>
              <a:rPr kumimoji="0" lang="en-US" altLang="ko-KR" sz="1100" b="0"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KPMG </a:t>
            </a:r>
            <a:r>
              <a:rPr kumimoji="0" lang="ko-KR" altLang="en-US" sz="1100" b="0" i="0" u="none" strike="noStrike" kern="0" cap="none" spc="0" normalizeH="0" baseline="0" noProof="0" dirty="0">
                <a:ln>
                  <a:solidFill>
                    <a:srgbClr val="FFFFFF">
                      <a:alpha val="0"/>
                    </a:srgbClr>
                  </a:solidFill>
                </a:ln>
                <a:solidFill>
                  <a:schemeClr val="bg1"/>
                </a:solidFill>
                <a:effectLst/>
                <a:uLnTx/>
                <a:uFillTx/>
                <a:latin typeface="KoPub돋움체 Medium"/>
                <a:ea typeface="KoPub돋움체 Medium"/>
                <a:cs typeface="+mn-cs"/>
              </a:rPr>
              <a:t>경제연구원</a:t>
            </a:r>
          </a:p>
        </p:txBody>
      </p:sp>
    </p:spTree>
    <p:extLst>
      <p:ext uri="{BB962C8B-B14F-4D97-AF65-F5344CB8AC3E}">
        <p14:creationId xmlns:p14="http://schemas.microsoft.com/office/powerpoint/2010/main" val="484212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0A54966D-E189-5BD2-B188-1FFA3695557E}"/>
              </a:ext>
            </a:extLst>
          </p:cNvPr>
          <p:cNvSpPr/>
          <p:nvPr/>
        </p:nvSpPr>
        <p:spPr>
          <a:xfrm>
            <a:off x="959661" y="4359553"/>
            <a:ext cx="2199176" cy="2260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6" name="제목 2">
            <a:extLst>
              <a:ext uri="{FF2B5EF4-FFF2-40B4-BE49-F238E27FC236}">
                <a16:creationId xmlns:a16="http://schemas.microsoft.com/office/drawing/2014/main" id="{ADF24034-393B-4B79-A499-390AC09CD0B3}"/>
              </a:ext>
            </a:extLst>
          </p:cNvPr>
          <p:cNvSpPr>
            <a:spLocks noGrp="1"/>
          </p:cNvSpPr>
          <p:nvPr>
            <p:ph type="title"/>
          </p:nvPr>
        </p:nvSpPr>
        <p:spPr>
          <a:xfrm>
            <a:off x="713993" y="472786"/>
            <a:ext cx="8488800" cy="504825"/>
          </a:xfrm>
        </p:spPr>
        <p:txBody>
          <a:bodyPr/>
          <a:lstStyle/>
          <a:p>
            <a:r>
              <a:rPr kumimoji="0" lang="ko-KR" altLang="en-US" sz="2400" b="0" i="0" u="none" strike="noStrike" kern="0" cap="none" spc="0" normalizeH="0" baseline="0" noProof="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rPr>
              <a:t>긴축적 통화 기조는 지속되나</a:t>
            </a:r>
            <a:r>
              <a:rPr kumimoji="0" lang="en-US" altLang="ko-KR" sz="2400" b="0" i="0" u="none" strike="noStrike" kern="0" cap="none" spc="0" normalizeH="0" baseline="0" noProof="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rPr>
              <a:t>, 2024</a:t>
            </a:r>
            <a:r>
              <a:rPr kumimoji="0" lang="ko-KR" altLang="en-US" sz="2400" b="0" i="0" u="none" strike="noStrike" kern="0" cap="none" spc="0" normalizeH="0" baseline="0" noProof="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rPr>
              <a:t>년 금리 인하 가능성은 점증</a:t>
            </a:r>
            <a:endParaRPr lang="ko-KR" altLang="en-US">
              <a:latin typeface="KoPub돋움체 Medium" panose="02020603020101020101" pitchFamily="18" charset="-127"/>
              <a:ea typeface="KoPub돋움체 Medium" panose="02020603020101020101" pitchFamily="18" charset="-127"/>
            </a:endParaRPr>
          </a:p>
        </p:txBody>
      </p:sp>
      <p:sp>
        <p:nvSpPr>
          <p:cNvPr id="4" name="텍스트 개체 틀 3">
            <a:extLst>
              <a:ext uri="{FF2B5EF4-FFF2-40B4-BE49-F238E27FC236}">
                <a16:creationId xmlns:a16="http://schemas.microsoft.com/office/drawing/2014/main" id="{5ACA4A45-7EF8-4EB1-893D-E45B8276F4DE}"/>
              </a:ext>
            </a:extLst>
          </p:cNvPr>
          <p:cNvSpPr>
            <a:spLocks noGrp="1"/>
          </p:cNvSpPr>
          <p:nvPr>
            <p:ph type="body" sz="quarter" idx="11"/>
          </p:nvPr>
        </p:nvSpPr>
        <p:spPr>
          <a:xfrm>
            <a:off x="714375" y="1171575"/>
            <a:ext cx="8488363" cy="720725"/>
          </a:xfrm>
        </p:spPr>
        <p:txBody>
          <a:bodyPr lIns="0" tIns="0" rIns="0" bIns="0" anchor="t"/>
          <a:lstStyle/>
          <a:p>
            <a:r>
              <a:rPr lang="ko-KR" altLang="en-US" dirty="0">
                <a:ea typeface="KoPub돋움체 Medium"/>
              </a:rPr>
              <a:t>주요국의 </a:t>
            </a:r>
            <a:r>
              <a:rPr lang="ko-KR" altLang="en-US" dirty="0" err="1">
                <a:ea typeface="KoPub돋움체 Medium"/>
              </a:rPr>
              <a:t>긴축적</a:t>
            </a:r>
            <a:r>
              <a:rPr lang="ko-KR" altLang="en-US" dirty="0">
                <a:ea typeface="KoPub돋움체 Medium"/>
              </a:rPr>
              <a:t> 통화정책 기조는 </a:t>
            </a:r>
            <a:r>
              <a:rPr lang="en-US" altLang="ko-KR" dirty="0">
                <a:ea typeface="KoPub돋움체 Medium"/>
              </a:rPr>
              <a:t>2025</a:t>
            </a:r>
            <a:r>
              <a:rPr lang="ko-KR" altLang="en-US" dirty="0">
                <a:ea typeface="KoPub돋움체 Medium"/>
              </a:rPr>
              <a:t>년까지 지속되며 상당 기간 고금리 수준이 유지될 전망이나</a:t>
            </a:r>
            <a:r>
              <a:rPr lang="en-US" altLang="ko-KR" dirty="0">
                <a:ea typeface="KoPub돋움체 Medium"/>
              </a:rPr>
              <a:t>, </a:t>
            </a:r>
            <a:r>
              <a:rPr lang="ko-KR" altLang="en-US" dirty="0">
                <a:ea typeface="KoPub돋움체 Medium"/>
              </a:rPr>
              <a:t>최근 경기 침체 가능성으로 </a:t>
            </a:r>
            <a:r>
              <a:rPr lang="en-US" altLang="ko-KR" dirty="0">
                <a:ea typeface="KoPub돋움체 Medium"/>
              </a:rPr>
              <a:t>2024</a:t>
            </a:r>
            <a:r>
              <a:rPr lang="ko-KR" altLang="en-US" dirty="0">
                <a:ea typeface="KoPub돋움체 Medium"/>
              </a:rPr>
              <a:t>년 상반기 미 연준의 </a:t>
            </a:r>
            <a:r>
              <a:rPr lang="en-US" altLang="ko-KR" dirty="0">
                <a:ea typeface="KoPub돋움체 Medium"/>
              </a:rPr>
              <a:t>1~2</a:t>
            </a:r>
            <a:r>
              <a:rPr lang="ko-KR" altLang="en-US" dirty="0">
                <a:ea typeface="KoPub돋움체 Medium"/>
              </a:rPr>
              <a:t>차례 정책금리 인하에 대한 시장 기대가 높음</a:t>
            </a:r>
            <a:r>
              <a:rPr lang="en-US" altLang="ko-KR" dirty="0">
                <a:ea typeface="KoPub돋움체 Medium"/>
              </a:rPr>
              <a:t>. </a:t>
            </a:r>
            <a:r>
              <a:rPr lang="ko-KR" altLang="en-US" dirty="0">
                <a:ea typeface="KoPub돋움체 Medium"/>
              </a:rPr>
              <a:t>한국 기준금리는 </a:t>
            </a:r>
            <a:r>
              <a:rPr lang="en-US" altLang="ko-KR" dirty="0">
                <a:ea typeface="KoPub돋움체 Medium"/>
              </a:rPr>
              <a:t>2023</a:t>
            </a:r>
            <a:r>
              <a:rPr lang="ko-KR" altLang="en-US" dirty="0">
                <a:ea typeface="KoPub돋움체 Medium"/>
              </a:rPr>
              <a:t>년 </a:t>
            </a:r>
            <a:r>
              <a:rPr lang="en-US" altLang="ko-KR" dirty="0">
                <a:ea typeface="KoPub돋움체 Medium"/>
              </a:rPr>
              <a:t>1</a:t>
            </a:r>
            <a:r>
              <a:rPr lang="ko-KR" altLang="en-US" dirty="0">
                <a:ea typeface="KoPub돋움체 Medium"/>
              </a:rPr>
              <a:t>월부터 연속 </a:t>
            </a:r>
            <a:r>
              <a:rPr lang="en-US" altLang="ko-KR" dirty="0">
                <a:ea typeface="KoPub돋움체 Medium"/>
              </a:rPr>
              <a:t>7</a:t>
            </a:r>
            <a:r>
              <a:rPr lang="ko-KR" altLang="en-US" dirty="0">
                <a:ea typeface="KoPub돋움체 Medium"/>
              </a:rPr>
              <a:t>차례 동결되며</a:t>
            </a:r>
            <a:r>
              <a:rPr lang="en-US" altLang="ko-KR" dirty="0">
                <a:ea typeface="KoPub돋움체 Medium"/>
              </a:rPr>
              <a:t> </a:t>
            </a:r>
            <a:r>
              <a:rPr lang="ko-KR" altLang="en-US" dirty="0">
                <a:ea typeface="KoPub돋움체 Medium"/>
              </a:rPr>
              <a:t>한미 기준금리 역전 현상이 지속되는 가운데</a:t>
            </a:r>
            <a:r>
              <a:rPr lang="en-US" altLang="ko-KR" dirty="0">
                <a:ea typeface="KoPub돋움체 Medium"/>
              </a:rPr>
              <a:t> </a:t>
            </a:r>
            <a:r>
              <a:rPr lang="ko-KR" altLang="en-US" dirty="0">
                <a:ea typeface="KoPub돋움체 Medium"/>
              </a:rPr>
              <a:t>시장금리는 점진적 하향 전망</a:t>
            </a:r>
          </a:p>
        </p:txBody>
      </p:sp>
      <p:sp>
        <p:nvSpPr>
          <p:cNvPr id="19" name="텍스트 개체 틀 18">
            <a:extLst>
              <a:ext uri="{FF2B5EF4-FFF2-40B4-BE49-F238E27FC236}">
                <a16:creationId xmlns:a16="http://schemas.microsoft.com/office/drawing/2014/main" id="{14C70C14-1DE8-4105-90D6-78A4F2A2AC57}"/>
              </a:ext>
            </a:extLst>
          </p:cNvPr>
          <p:cNvSpPr>
            <a:spLocks noGrp="1"/>
          </p:cNvSpPr>
          <p:nvPr>
            <p:ph type="body" sz="quarter" idx="10"/>
          </p:nvPr>
        </p:nvSpPr>
        <p:spPr>
          <a:xfrm>
            <a:off x="713993" y="333149"/>
            <a:ext cx="8488800" cy="184666"/>
          </a:xfrm>
        </p:spPr>
        <p:txBody>
          <a:bodyPr/>
          <a:lstStyle/>
          <a:p>
            <a:r>
              <a:rPr lang="en-US" altLang="ko-KR"/>
              <a:t>II. 2024</a:t>
            </a:r>
            <a:r>
              <a:rPr lang="ko-KR" altLang="en-US"/>
              <a:t>년 경제</a:t>
            </a:r>
            <a:r>
              <a:rPr lang="en-US" altLang="ko-KR"/>
              <a:t> </a:t>
            </a:r>
            <a:r>
              <a:rPr lang="ko-KR" altLang="en-US"/>
              <a:t>전망</a:t>
            </a:r>
            <a:endParaRPr lang="en-US" altLang="ko-KR"/>
          </a:p>
        </p:txBody>
      </p:sp>
      <p:grpSp>
        <p:nvGrpSpPr>
          <p:cNvPr id="20" name="그룹 19">
            <a:extLst>
              <a:ext uri="{FF2B5EF4-FFF2-40B4-BE49-F238E27FC236}">
                <a16:creationId xmlns:a16="http://schemas.microsoft.com/office/drawing/2014/main" id="{FE5FCBD9-CC22-4705-AB68-72AD2D252D33}"/>
              </a:ext>
            </a:extLst>
          </p:cNvPr>
          <p:cNvGrpSpPr/>
          <p:nvPr/>
        </p:nvGrpSpPr>
        <p:grpSpPr>
          <a:xfrm>
            <a:off x="720343" y="2168525"/>
            <a:ext cx="2588914" cy="276837"/>
            <a:chOff x="704850" y="2013298"/>
            <a:chExt cx="4140200" cy="276837"/>
          </a:xfrm>
        </p:grpSpPr>
        <p:sp>
          <p:nvSpPr>
            <p:cNvPr id="24" name="TextBox 23">
              <a:extLst>
                <a:ext uri="{FF2B5EF4-FFF2-40B4-BE49-F238E27FC236}">
                  <a16:creationId xmlns:a16="http://schemas.microsoft.com/office/drawing/2014/main" id="{49720C06-CD07-464D-9CF6-A8CCEEDF65C6}"/>
                </a:ext>
              </a:extLst>
            </p:cNvPr>
            <p:cNvSpPr txBox="1"/>
            <p:nvPr/>
          </p:nvSpPr>
          <p:spPr>
            <a:xfrm>
              <a:off x="704850" y="2046854"/>
              <a:ext cx="194293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rPr>
                <a:t>주요국 정책금리 추이 및 전망</a:t>
              </a:r>
            </a:p>
          </p:txBody>
        </p:sp>
        <p:cxnSp>
          <p:nvCxnSpPr>
            <p:cNvPr id="25" name="직선 연결선 24">
              <a:extLst>
                <a:ext uri="{FF2B5EF4-FFF2-40B4-BE49-F238E27FC236}">
                  <a16:creationId xmlns:a16="http://schemas.microsoft.com/office/drawing/2014/main" id="{9D636A9F-6C9E-450D-AE74-05CAB3754D8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CFE6F9F8-FD9B-4024-B77E-0CD94C1F028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5DA4050E-85BD-47F1-9C23-5DE63C9DA8D0}"/>
              </a:ext>
            </a:extLst>
          </p:cNvPr>
          <p:cNvSpPr txBox="1"/>
          <p:nvPr/>
        </p:nvSpPr>
        <p:spPr>
          <a:xfrm>
            <a:off x="6590600" y="5944025"/>
            <a:ext cx="2596000" cy="123111"/>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en-US" altLang="ko-KR" sz="800" b="0" i="0" u="none" strike="noStrike" kern="0" cap="none" spc="0" normalizeH="0" baseline="0" noProof="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FRED, </a:t>
            </a:r>
            <a:r>
              <a:rPr kumimoji="0" lang="ko-KR" altLang="en-US" sz="800" b="0" i="0" u="none" strike="noStrike" kern="0" cap="none" spc="0" normalizeH="0" baseline="0" noProof="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한국은행 </a:t>
            </a:r>
            <a:endParaRPr kumimoji="0" lang="ko-KR" altLang="en-US" sz="8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30" name="TextBox 29">
            <a:extLst>
              <a:ext uri="{FF2B5EF4-FFF2-40B4-BE49-F238E27FC236}">
                <a16:creationId xmlns:a16="http://schemas.microsoft.com/office/drawing/2014/main" id="{3529A4A4-DF3A-40B9-9FF6-66E25B4ACBE8}"/>
              </a:ext>
            </a:extLst>
          </p:cNvPr>
          <p:cNvSpPr txBox="1"/>
          <p:nvPr/>
        </p:nvSpPr>
        <p:spPr>
          <a:xfrm>
            <a:off x="703262" y="5944025"/>
            <a:ext cx="2612139" cy="246221"/>
          </a:xfrm>
          <a:prstGeom prst="rect">
            <a:avLst/>
          </a:prstGeom>
          <a:noFill/>
        </p:spPr>
        <p:txBody>
          <a:bodyPr wrap="square" lIns="0" tIns="0" rIns="0" bIns="0" rtlCol="0" anchor="t">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a:t>Source: IMF(2023.10), ‘World Economic Outlook’</a:t>
            </a:r>
          </a:p>
          <a:p>
            <a:r>
              <a:rPr lang="en-US" altLang="ko-KR"/>
              <a:t>Note:</a:t>
            </a:r>
            <a:r>
              <a:rPr lang="ko-KR" altLang="en-US"/>
              <a:t> </a:t>
            </a:r>
            <a:r>
              <a:rPr lang="en-US" altLang="ko-KR"/>
              <a:t>(E)</a:t>
            </a:r>
            <a:r>
              <a:rPr lang="ko-KR" altLang="en-US"/>
              <a:t>는 추정치</a:t>
            </a:r>
            <a:r>
              <a:rPr lang="en-US" altLang="ko-KR"/>
              <a:t>, (F)</a:t>
            </a:r>
            <a:r>
              <a:rPr lang="ko-KR" altLang="en-US"/>
              <a:t>는 전망치</a:t>
            </a:r>
            <a:endParaRPr lang="en-US" altLang="ko-KR"/>
          </a:p>
        </p:txBody>
      </p:sp>
      <p:grpSp>
        <p:nvGrpSpPr>
          <p:cNvPr id="9" name="그룹 8">
            <a:extLst>
              <a:ext uri="{FF2B5EF4-FFF2-40B4-BE49-F238E27FC236}">
                <a16:creationId xmlns:a16="http://schemas.microsoft.com/office/drawing/2014/main" id="{3E50DA7E-9FD1-9E56-3706-99F2382B591E}"/>
              </a:ext>
            </a:extLst>
          </p:cNvPr>
          <p:cNvGrpSpPr/>
          <p:nvPr/>
        </p:nvGrpSpPr>
        <p:grpSpPr>
          <a:xfrm>
            <a:off x="6590600" y="2168525"/>
            <a:ext cx="2595058" cy="276837"/>
            <a:chOff x="704850" y="2013298"/>
            <a:chExt cx="4140200" cy="276837"/>
          </a:xfrm>
        </p:grpSpPr>
        <p:sp>
          <p:nvSpPr>
            <p:cNvPr id="10" name="TextBox 9">
              <a:extLst>
                <a:ext uri="{FF2B5EF4-FFF2-40B4-BE49-F238E27FC236}">
                  <a16:creationId xmlns:a16="http://schemas.microsoft.com/office/drawing/2014/main" id="{55F9A029-BB80-D49D-9DA9-13D91D34B5B4}"/>
                </a:ext>
              </a:extLst>
            </p:cNvPr>
            <p:cNvSpPr txBox="1"/>
            <p:nvPr/>
          </p:nvSpPr>
          <p:spPr>
            <a:xfrm>
              <a:off x="704850" y="2046854"/>
              <a:ext cx="2234694" cy="200055"/>
            </a:xfrm>
            <a:prstGeom prst="rect">
              <a:avLst/>
            </a:prstGeom>
            <a:noFill/>
          </p:spPr>
          <p:txBody>
            <a:bodyPr wrap="none" lIns="0" tIns="0" rIns="0" bIns="0" rtlCol="0">
              <a:spAutoFit/>
            </a:bodyPr>
            <a:lstStyle/>
            <a:p>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미국과 한국간 정책금리 추이 비교</a:t>
              </a:r>
            </a:p>
          </p:txBody>
        </p:sp>
        <p:cxnSp>
          <p:nvCxnSpPr>
            <p:cNvPr id="11" name="직선 연결선 10">
              <a:extLst>
                <a:ext uri="{FF2B5EF4-FFF2-40B4-BE49-F238E27FC236}">
                  <a16:creationId xmlns:a16="http://schemas.microsoft.com/office/drawing/2014/main" id="{9E63C3B4-FE55-8413-F924-B411991C3D3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3200D60D-A406-68EC-DD85-7F9022945B8D}"/>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7" name="차트 6">
            <a:extLst>
              <a:ext uri="{FF2B5EF4-FFF2-40B4-BE49-F238E27FC236}">
                <a16:creationId xmlns:a16="http://schemas.microsoft.com/office/drawing/2014/main" id="{CED995A2-A34B-D06C-0BF0-B6133FE3A49D}"/>
              </a:ext>
            </a:extLst>
          </p:cNvPr>
          <p:cNvGraphicFramePr/>
          <p:nvPr>
            <p:extLst>
              <p:ext uri="{D42A27DB-BD31-4B8C-83A1-F6EECF244321}">
                <p14:modId xmlns:p14="http://schemas.microsoft.com/office/powerpoint/2010/main" val="3778269247"/>
              </p:ext>
            </p:extLst>
          </p:nvPr>
        </p:nvGraphicFramePr>
        <p:xfrm>
          <a:off x="720344" y="2483290"/>
          <a:ext cx="2588914" cy="22803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차트 1">
            <a:extLst>
              <a:ext uri="{FF2B5EF4-FFF2-40B4-BE49-F238E27FC236}">
                <a16:creationId xmlns:a16="http://schemas.microsoft.com/office/drawing/2014/main" id="{24727F58-93EB-BBA3-CBD8-2139AD7FC7E3}"/>
              </a:ext>
            </a:extLst>
          </p:cNvPr>
          <p:cNvGraphicFramePr/>
          <p:nvPr>
            <p:extLst>
              <p:ext uri="{D42A27DB-BD31-4B8C-83A1-F6EECF244321}">
                <p14:modId xmlns:p14="http://schemas.microsoft.com/office/powerpoint/2010/main" val="2887481208"/>
              </p:ext>
            </p:extLst>
          </p:nvPr>
        </p:nvGraphicFramePr>
        <p:xfrm>
          <a:off x="6590599" y="2581941"/>
          <a:ext cx="2582393" cy="2338402"/>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a:extLst>
              <a:ext uri="{FF2B5EF4-FFF2-40B4-BE49-F238E27FC236}">
                <a16:creationId xmlns:a16="http://schemas.microsoft.com/office/drawing/2014/main" id="{81DE2D6F-3603-7952-07EA-2AC36E87C388}"/>
              </a:ext>
            </a:extLst>
          </p:cNvPr>
          <p:cNvSpPr txBox="1"/>
          <p:nvPr/>
        </p:nvSpPr>
        <p:spPr>
          <a:xfrm>
            <a:off x="768348" y="2547467"/>
            <a:ext cx="153888" cy="123111"/>
          </a:xfrm>
          <a:prstGeom prst="rect">
            <a:avLst/>
          </a:prstGeom>
          <a:noFill/>
        </p:spPr>
        <p:txBody>
          <a:bodyPr wrap="none" lIns="0" tIns="0" rIns="0" bIns="0" rtlCol="0">
            <a:spAutoFit/>
          </a:bodyPr>
          <a:lstStyle/>
          <a:p>
            <a:pPr defTabSz="429814"/>
            <a:r>
              <a:rPr lang="en-US" altLang="ko-KR" sz="800">
                <a:ln>
                  <a:solidFill>
                    <a:prstClr val="white">
                      <a:lumMod val="75000"/>
                      <a:alpha val="0"/>
                    </a:prstClr>
                  </a:solidFill>
                </a:ln>
                <a:solidFill>
                  <a:srgbClr val="000000">
                    <a:lumMod val="75000"/>
                    <a:lumOff val="25000"/>
                  </a:srgbClr>
                </a:solidFill>
                <a:latin typeface="+mn-ea"/>
                <a:cs typeface="Univers for KPMG"/>
              </a:rPr>
              <a:t>(%)</a:t>
            </a:r>
            <a:endParaRPr lang="ko-KR" altLang="en-US" sz="800">
              <a:ln>
                <a:solidFill>
                  <a:prstClr val="white">
                    <a:lumMod val="75000"/>
                    <a:alpha val="0"/>
                  </a:prstClr>
                </a:solidFill>
              </a:ln>
              <a:solidFill>
                <a:srgbClr val="000000">
                  <a:lumMod val="75000"/>
                  <a:lumOff val="25000"/>
                </a:srgbClr>
              </a:solidFill>
              <a:latin typeface="+mn-ea"/>
              <a:cs typeface="Univers for KPMG"/>
            </a:endParaRPr>
          </a:p>
        </p:txBody>
      </p:sp>
      <p:sp>
        <p:nvSpPr>
          <p:cNvPr id="17" name="직사각형 16">
            <a:extLst>
              <a:ext uri="{FF2B5EF4-FFF2-40B4-BE49-F238E27FC236}">
                <a16:creationId xmlns:a16="http://schemas.microsoft.com/office/drawing/2014/main" id="{0C671C18-CEFD-DCA7-11B9-2A1AB0DA4AB0}"/>
              </a:ext>
            </a:extLst>
          </p:cNvPr>
          <p:cNvSpPr/>
          <p:nvPr/>
        </p:nvSpPr>
        <p:spPr>
          <a:xfrm>
            <a:off x="705020" y="4939053"/>
            <a:ext cx="2604237" cy="930971"/>
          </a:xfrm>
          <a:prstGeom prst="rect">
            <a:avLst/>
          </a:prstGeom>
          <a:solidFill>
            <a:sysClr val="window" lastClr="FFFFFF">
              <a:lumMod val="95000"/>
            </a:sysClr>
          </a:solidFill>
        </p:spPr>
        <p:txBody>
          <a:bodyPr wrap="square" lIns="72000" tIns="36000" rIns="72000" bIns="36000" anchor="ctr">
            <a:noAutofit/>
          </a:bodyPr>
          <a:lstStyle/>
          <a:p>
            <a:pPr marL="92075" indent="-92075">
              <a:lnSpc>
                <a:spcPct val="110000"/>
              </a:lnSpc>
              <a:buFont typeface="Wingdings" panose="05000000000000000000" pitchFamily="2" charset="2"/>
              <a:buChar char="§"/>
              <a:defRPr/>
            </a:pPr>
            <a:r>
              <a:rPr lang="ko-KR" altLang="en-US" sz="900" kern="0" spc="-20">
                <a:ln>
                  <a:solidFill>
                    <a:srgbClr val="D9D9D9">
                      <a:alpha val="0"/>
                    </a:srgbClr>
                  </a:solidFill>
                </a:ln>
                <a:solidFill>
                  <a:srgbClr val="000000">
                    <a:lumMod val="85000"/>
                    <a:lumOff val="15000"/>
                  </a:srgbClr>
                </a:solidFill>
                <a:latin typeface="+mn-ea"/>
              </a:rPr>
              <a:t>인플레이션을 억제하기 위해 주요 선진국들은 ’</a:t>
            </a:r>
            <a:r>
              <a:rPr lang="en-US" altLang="ko-KR" sz="900" kern="0" spc="-20">
                <a:ln>
                  <a:solidFill>
                    <a:srgbClr val="D9D9D9">
                      <a:alpha val="0"/>
                    </a:srgbClr>
                  </a:solidFill>
                </a:ln>
                <a:solidFill>
                  <a:srgbClr val="000000">
                    <a:lumMod val="85000"/>
                    <a:lumOff val="15000"/>
                  </a:srgbClr>
                </a:solidFill>
                <a:latin typeface="+mn-ea"/>
              </a:rPr>
              <a:t>22</a:t>
            </a:r>
            <a:r>
              <a:rPr lang="ko-KR" altLang="en-US" sz="900" kern="0" spc="-20">
                <a:ln>
                  <a:solidFill>
                    <a:srgbClr val="D9D9D9">
                      <a:alpha val="0"/>
                    </a:srgbClr>
                  </a:solidFill>
                </a:ln>
                <a:solidFill>
                  <a:srgbClr val="000000">
                    <a:lumMod val="85000"/>
                    <a:lumOff val="15000"/>
                  </a:srgbClr>
                </a:solidFill>
                <a:latin typeface="+mn-ea"/>
              </a:rPr>
              <a:t>년을 전후로 최근 </a:t>
            </a:r>
            <a:r>
              <a:rPr lang="en-US" altLang="ko-KR" sz="900" kern="0" spc="-20">
                <a:ln>
                  <a:solidFill>
                    <a:srgbClr val="D9D9D9">
                      <a:alpha val="0"/>
                    </a:srgbClr>
                  </a:solidFill>
                </a:ln>
                <a:solidFill>
                  <a:srgbClr val="000000">
                    <a:lumMod val="85000"/>
                    <a:lumOff val="15000"/>
                  </a:srgbClr>
                </a:solidFill>
                <a:latin typeface="+mn-ea"/>
              </a:rPr>
              <a:t>18</a:t>
            </a:r>
            <a:r>
              <a:rPr lang="ko-KR" altLang="en-US" sz="900" kern="0" spc="-20">
                <a:ln>
                  <a:solidFill>
                    <a:srgbClr val="D9D9D9">
                      <a:alpha val="0"/>
                    </a:srgbClr>
                  </a:solidFill>
                </a:ln>
                <a:solidFill>
                  <a:srgbClr val="000000">
                    <a:lumMod val="85000"/>
                    <a:lumOff val="15000"/>
                  </a:srgbClr>
                </a:solidFill>
                <a:latin typeface="+mn-ea"/>
              </a:rPr>
              <a:t>개월간 기준금리를 급격하게 인상했으나</a:t>
            </a:r>
            <a:r>
              <a:rPr lang="en-US" altLang="ko-KR" sz="900" kern="0" spc="-20">
                <a:ln>
                  <a:solidFill>
                    <a:srgbClr val="D9D9D9">
                      <a:alpha val="0"/>
                    </a:srgbClr>
                  </a:solidFill>
                </a:ln>
                <a:solidFill>
                  <a:srgbClr val="000000">
                    <a:lumMod val="85000"/>
                    <a:lumOff val="15000"/>
                  </a:srgbClr>
                </a:solidFill>
                <a:latin typeface="+mn-ea"/>
              </a:rPr>
              <a:t>, ’23</a:t>
            </a:r>
            <a:r>
              <a:rPr lang="ko-KR" altLang="en-US" sz="900" kern="0" spc="-20">
                <a:ln>
                  <a:solidFill>
                    <a:srgbClr val="D9D9D9">
                      <a:alpha val="0"/>
                    </a:srgbClr>
                  </a:solidFill>
                </a:ln>
                <a:solidFill>
                  <a:srgbClr val="000000">
                    <a:lumMod val="85000"/>
                    <a:lumOff val="15000"/>
                  </a:srgbClr>
                </a:solidFill>
                <a:latin typeface="+mn-ea"/>
              </a:rPr>
              <a:t>년 들어 긴축 속도는 둔화됨</a:t>
            </a:r>
          </a:p>
          <a:p>
            <a:pPr marL="92075" indent="-92075">
              <a:lnSpc>
                <a:spcPct val="110000"/>
              </a:lnSpc>
              <a:buFont typeface="Wingdings" panose="05000000000000000000" pitchFamily="2" charset="2"/>
              <a:buChar char="§"/>
              <a:defRPr/>
            </a:pPr>
            <a:r>
              <a:rPr lang="en-US" altLang="ko-KR" sz="900" kern="0" spc="-20">
                <a:ln>
                  <a:solidFill>
                    <a:srgbClr val="D9D9D9">
                      <a:alpha val="0"/>
                    </a:srgbClr>
                  </a:solidFill>
                </a:ln>
                <a:solidFill>
                  <a:srgbClr val="000000">
                    <a:lumMod val="85000"/>
                    <a:lumOff val="15000"/>
                  </a:srgbClr>
                </a:solidFill>
                <a:latin typeface="+mn-ea"/>
              </a:rPr>
              <a:t>IMF</a:t>
            </a:r>
            <a:r>
              <a:rPr lang="ko-KR" altLang="en-US" sz="900" kern="0" spc="-20">
                <a:ln>
                  <a:solidFill>
                    <a:srgbClr val="D9D9D9">
                      <a:alpha val="0"/>
                    </a:srgbClr>
                  </a:solidFill>
                </a:ln>
                <a:solidFill>
                  <a:srgbClr val="000000">
                    <a:lumMod val="85000"/>
                    <a:lumOff val="15000"/>
                  </a:srgbClr>
                </a:solidFill>
                <a:latin typeface="+mn-ea"/>
              </a:rPr>
              <a:t>는 타이트한 긴축적 통화정책 기조가 ’</a:t>
            </a:r>
            <a:r>
              <a:rPr lang="en-US" altLang="ko-KR" sz="900" kern="0" spc="-20">
                <a:ln>
                  <a:solidFill>
                    <a:srgbClr val="D9D9D9">
                      <a:alpha val="0"/>
                    </a:srgbClr>
                  </a:solidFill>
                </a:ln>
                <a:solidFill>
                  <a:srgbClr val="000000">
                    <a:lumMod val="85000"/>
                    <a:lumOff val="15000"/>
                  </a:srgbClr>
                </a:solidFill>
                <a:latin typeface="+mn-ea"/>
              </a:rPr>
              <a:t>25</a:t>
            </a:r>
            <a:r>
              <a:rPr lang="ko-KR" altLang="en-US" sz="900" kern="0" spc="-20">
                <a:ln>
                  <a:solidFill>
                    <a:srgbClr val="D9D9D9">
                      <a:alpha val="0"/>
                    </a:srgbClr>
                  </a:solidFill>
                </a:ln>
                <a:solidFill>
                  <a:srgbClr val="000000">
                    <a:lumMod val="85000"/>
                    <a:lumOff val="15000"/>
                  </a:srgbClr>
                </a:solidFill>
                <a:latin typeface="+mn-ea"/>
              </a:rPr>
              <a:t>년까지 지속될 것으로 전망하는 등 긴축기조가 시장 예상보다 장기적으로 유지될 가능성이 높다고 판단</a:t>
            </a:r>
          </a:p>
        </p:txBody>
      </p:sp>
      <p:sp>
        <p:nvSpPr>
          <p:cNvPr id="18" name="직사각형 17">
            <a:extLst>
              <a:ext uri="{FF2B5EF4-FFF2-40B4-BE49-F238E27FC236}">
                <a16:creationId xmlns:a16="http://schemas.microsoft.com/office/drawing/2014/main" id="{E11A3D63-DDE5-9F02-C0C2-510AC1FFC92B}"/>
              </a:ext>
            </a:extLst>
          </p:cNvPr>
          <p:cNvSpPr/>
          <p:nvPr/>
        </p:nvSpPr>
        <p:spPr>
          <a:xfrm>
            <a:off x="6596744" y="4939053"/>
            <a:ext cx="2605993" cy="930971"/>
          </a:xfrm>
          <a:prstGeom prst="rect">
            <a:avLst/>
          </a:prstGeom>
          <a:solidFill>
            <a:sysClr val="window" lastClr="FFFFFF">
              <a:lumMod val="95000"/>
            </a:sysClr>
          </a:solidFill>
        </p:spPr>
        <p:txBody>
          <a:bodyPr wrap="square" lIns="72000" tIns="36000" rIns="72000" bIns="36000" anchor="ctr">
            <a:noAutofit/>
          </a:bodyPr>
          <a:lstStyle/>
          <a:p>
            <a:pPr marL="92075" indent="-92075">
              <a:lnSpc>
                <a:spcPct val="110000"/>
              </a:lnSpc>
              <a:buFont typeface="Wingdings" panose="05000000000000000000" pitchFamily="2" charset="2"/>
              <a:buChar char="§"/>
              <a:defRPr/>
            </a:pPr>
            <a:r>
              <a:rPr lang="ko-KR" altLang="en-US" sz="900" kern="0" spc="-20">
                <a:ln>
                  <a:solidFill>
                    <a:srgbClr val="D9D9D9">
                      <a:alpha val="0"/>
                    </a:srgbClr>
                  </a:solidFill>
                </a:ln>
                <a:solidFill>
                  <a:srgbClr val="000000">
                    <a:lumMod val="85000"/>
                    <a:lumOff val="15000"/>
                  </a:srgbClr>
                </a:solidFill>
                <a:latin typeface="+mn-ea"/>
              </a:rPr>
              <a:t>미국 정책금리는 ’</a:t>
            </a:r>
            <a:r>
              <a:rPr lang="en-US" altLang="ko-KR" sz="900" kern="0" spc="-20">
                <a:ln>
                  <a:solidFill>
                    <a:srgbClr val="D9D9D9">
                      <a:alpha val="0"/>
                    </a:srgbClr>
                  </a:solidFill>
                </a:ln>
                <a:solidFill>
                  <a:srgbClr val="000000">
                    <a:lumMod val="85000"/>
                    <a:lumOff val="15000"/>
                  </a:srgbClr>
                </a:solidFill>
                <a:latin typeface="+mn-ea"/>
              </a:rPr>
              <a:t>23</a:t>
            </a:r>
            <a:r>
              <a:rPr lang="ko-KR" altLang="en-US" sz="900" kern="0" spc="-20">
                <a:ln>
                  <a:solidFill>
                    <a:srgbClr val="D9D9D9">
                      <a:alpha val="0"/>
                    </a:srgbClr>
                  </a:solidFill>
                </a:ln>
                <a:solidFill>
                  <a:srgbClr val="000000">
                    <a:lumMod val="85000"/>
                    <a:lumOff val="15000"/>
                  </a:srgbClr>
                </a:solidFill>
                <a:latin typeface="+mn-ea"/>
              </a:rPr>
              <a:t>년 </a:t>
            </a:r>
            <a:r>
              <a:rPr lang="en-US" altLang="ko-KR" sz="900" kern="0" spc="-20">
                <a:ln>
                  <a:solidFill>
                    <a:srgbClr val="D9D9D9">
                      <a:alpha val="0"/>
                    </a:srgbClr>
                  </a:solidFill>
                </a:ln>
                <a:solidFill>
                  <a:srgbClr val="000000">
                    <a:lumMod val="85000"/>
                    <a:lumOff val="15000"/>
                  </a:srgbClr>
                </a:solidFill>
                <a:latin typeface="+mn-ea"/>
              </a:rPr>
              <a:t>11</a:t>
            </a:r>
            <a:r>
              <a:rPr lang="ko-KR" altLang="en-US" sz="900" kern="0" spc="-20">
                <a:ln>
                  <a:solidFill>
                    <a:srgbClr val="D9D9D9">
                      <a:alpha val="0"/>
                    </a:srgbClr>
                  </a:solidFill>
                </a:ln>
                <a:solidFill>
                  <a:srgbClr val="000000">
                    <a:lumMod val="85000"/>
                    <a:lumOff val="15000"/>
                  </a:srgbClr>
                </a:solidFill>
                <a:latin typeface="+mn-ea"/>
              </a:rPr>
              <a:t>월 기준 </a:t>
            </a:r>
            <a:r>
              <a:rPr lang="en-US" altLang="ko-KR" sz="900" kern="0" spc="-20">
                <a:ln>
                  <a:solidFill>
                    <a:srgbClr val="D9D9D9">
                      <a:alpha val="0"/>
                    </a:srgbClr>
                  </a:solidFill>
                </a:ln>
                <a:solidFill>
                  <a:srgbClr val="000000">
                    <a:lumMod val="85000"/>
                    <a:lumOff val="15000"/>
                  </a:srgbClr>
                </a:solidFill>
                <a:latin typeface="+mn-ea"/>
              </a:rPr>
              <a:t>5.25~5.50%</a:t>
            </a:r>
            <a:r>
              <a:rPr lang="ko-KR" altLang="en-US" sz="900" kern="0" spc="-20">
                <a:ln>
                  <a:solidFill>
                    <a:srgbClr val="D9D9D9">
                      <a:alpha val="0"/>
                    </a:srgbClr>
                  </a:solidFill>
                </a:ln>
                <a:solidFill>
                  <a:srgbClr val="000000">
                    <a:lumMod val="85000"/>
                    <a:lumOff val="15000"/>
                  </a:srgbClr>
                </a:solidFill>
                <a:latin typeface="+mn-ea"/>
              </a:rPr>
              <a:t>에 도달</a:t>
            </a:r>
            <a:r>
              <a:rPr lang="en-US" altLang="ko-KR" sz="900" kern="0" spc="-20">
                <a:ln>
                  <a:solidFill>
                    <a:srgbClr val="D9D9D9">
                      <a:alpha val="0"/>
                    </a:srgbClr>
                  </a:solidFill>
                </a:ln>
                <a:solidFill>
                  <a:srgbClr val="000000">
                    <a:lumMod val="85000"/>
                    <a:lumOff val="15000"/>
                  </a:srgbClr>
                </a:solidFill>
                <a:latin typeface="+mn-ea"/>
              </a:rPr>
              <a:t>,</a:t>
            </a:r>
            <a:r>
              <a:rPr lang="ko-KR" altLang="en-US" sz="900" kern="0" spc="-20">
                <a:ln>
                  <a:solidFill>
                    <a:srgbClr val="D9D9D9">
                      <a:alpha val="0"/>
                    </a:srgbClr>
                  </a:solidFill>
                </a:ln>
                <a:solidFill>
                  <a:srgbClr val="000000">
                    <a:lumMod val="85000"/>
                    <a:lumOff val="15000"/>
                  </a:srgbClr>
                </a:solidFill>
                <a:latin typeface="+mn-ea"/>
              </a:rPr>
              <a:t> 한국은행 기준금리는 ’</a:t>
            </a:r>
            <a:r>
              <a:rPr lang="en-US" altLang="ko-KR" sz="900" kern="0" spc="-20">
                <a:ln>
                  <a:solidFill>
                    <a:srgbClr val="D9D9D9">
                      <a:alpha val="0"/>
                    </a:srgbClr>
                  </a:solidFill>
                </a:ln>
                <a:solidFill>
                  <a:srgbClr val="000000">
                    <a:lumMod val="85000"/>
                    <a:lumOff val="15000"/>
                  </a:srgbClr>
                </a:solidFill>
                <a:latin typeface="+mn-ea"/>
              </a:rPr>
              <a:t>23</a:t>
            </a:r>
            <a:r>
              <a:rPr lang="ko-KR" altLang="en-US" sz="900" kern="0" spc="-20">
                <a:ln>
                  <a:solidFill>
                    <a:srgbClr val="D9D9D9">
                      <a:alpha val="0"/>
                    </a:srgbClr>
                  </a:solidFill>
                </a:ln>
                <a:solidFill>
                  <a:srgbClr val="000000">
                    <a:lumMod val="85000"/>
                    <a:lumOff val="15000"/>
                  </a:srgbClr>
                </a:solidFill>
                <a:latin typeface="+mn-ea"/>
              </a:rPr>
              <a:t>년 </a:t>
            </a:r>
            <a:r>
              <a:rPr lang="en-US" altLang="ko-KR" sz="900" kern="0" spc="-20">
                <a:ln>
                  <a:solidFill>
                    <a:srgbClr val="D9D9D9">
                      <a:alpha val="0"/>
                    </a:srgbClr>
                  </a:solidFill>
                </a:ln>
                <a:solidFill>
                  <a:srgbClr val="000000">
                    <a:lumMod val="85000"/>
                    <a:lumOff val="15000"/>
                  </a:srgbClr>
                </a:solidFill>
                <a:latin typeface="+mn-ea"/>
              </a:rPr>
              <a:t>1</a:t>
            </a:r>
            <a:r>
              <a:rPr lang="ko-KR" altLang="en-US" sz="900" kern="0" spc="-20">
                <a:ln>
                  <a:solidFill>
                    <a:srgbClr val="D9D9D9">
                      <a:alpha val="0"/>
                    </a:srgbClr>
                  </a:solidFill>
                </a:ln>
                <a:solidFill>
                  <a:srgbClr val="000000">
                    <a:lumMod val="85000"/>
                    <a:lumOff val="15000"/>
                  </a:srgbClr>
                </a:solidFill>
                <a:latin typeface="+mn-ea"/>
              </a:rPr>
              <a:t>월부터 연속 </a:t>
            </a:r>
            <a:r>
              <a:rPr lang="en-US" altLang="ko-KR" sz="900" kern="0" spc="-20">
                <a:ln>
                  <a:solidFill>
                    <a:srgbClr val="D9D9D9">
                      <a:alpha val="0"/>
                    </a:srgbClr>
                  </a:solidFill>
                </a:ln>
                <a:solidFill>
                  <a:srgbClr val="000000">
                    <a:lumMod val="85000"/>
                    <a:lumOff val="15000"/>
                  </a:srgbClr>
                </a:solidFill>
                <a:latin typeface="+mn-ea"/>
              </a:rPr>
              <a:t>7</a:t>
            </a:r>
            <a:r>
              <a:rPr lang="ko-KR" altLang="en-US" sz="900" kern="0" spc="-20">
                <a:ln>
                  <a:solidFill>
                    <a:srgbClr val="D9D9D9">
                      <a:alpha val="0"/>
                    </a:srgbClr>
                  </a:solidFill>
                </a:ln>
                <a:solidFill>
                  <a:srgbClr val="000000">
                    <a:lumMod val="85000"/>
                    <a:lumOff val="15000"/>
                  </a:srgbClr>
                </a:solidFill>
                <a:latin typeface="+mn-ea"/>
              </a:rPr>
              <a:t>차례 </a:t>
            </a:r>
            <a:r>
              <a:rPr lang="en-US" altLang="ko-KR" sz="900" kern="0" spc="-20">
                <a:ln>
                  <a:solidFill>
                    <a:srgbClr val="D9D9D9">
                      <a:alpha val="0"/>
                    </a:srgbClr>
                  </a:solidFill>
                </a:ln>
                <a:solidFill>
                  <a:srgbClr val="000000">
                    <a:lumMod val="85000"/>
                    <a:lumOff val="15000"/>
                  </a:srgbClr>
                </a:solidFill>
                <a:latin typeface="+mn-ea"/>
              </a:rPr>
              <a:t>3.5%</a:t>
            </a:r>
            <a:r>
              <a:rPr lang="ko-KR" altLang="en-US" sz="900" kern="0" spc="-20">
                <a:ln>
                  <a:solidFill>
                    <a:srgbClr val="D9D9D9">
                      <a:alpha val="0"/>
                    </a:srgbClr>
                  </a:solidFill>
                </a:ln>
                <a:solidFill>
                  <a:srgbClr val="000000">
                    <a:lumMod val="85000"/>
                    <a:lumOff val="15000"/>
                  </a:srgbClr>
                </a:solidFill>
                <a:latin typeface="+mn-ea"/>
              </a:rPr>
              <a:t>로 동결되며 외국인 자금 유출 우려 상존</a:t>
            </a:r>
            <a:endParaRPr lang="en-US" altLang="ko-KR" sz="900" kern="0" spc="-20">
              <a:ln>
                <a:solidFill>
                  <a:srgbClr val="D9D9D9">
                    <a:alpha val="0"/>
                  </a:srgbClr>
                </a:solidFill>
              </a:ln>
              <a:solidFill>
                <a:srgbClr val="000000">
                  <a:lumMod val="85000"/>
                  <a:lumOff val="15000"/>
                </a:srgbClr>
              </a:solidFill>
              <a:latin typeface="+mn-ea"/>
            </a:endParaRPr>
          </a:p>
          <a:p>
            <a:pPr marL="92075" indent="-92075">
              <a:lnSpc>
                <a:spcPct val="110000"/>
              </a:lnSpc>
              <a:buFont typeface="Wingdings" panose="05000000000000000000" pitchFamily="2" charset="2"/>
              <a:buChar char="§"/>
              <a:defRPr/>
            </a:pPr>
            <a:r>
              <a:rPr lang="ko-KR" altLang="en-US" sz="900" kern="0" spc="-20">
                <a:ln>
                  <a:solidFill>
                    <a:srgbClr val="D9D9D9">
                      <a:alpha val="0"/>
                    </a:srgbClr>
                  </a:solidFill>
                </a:ln>
                <a:solidFill>
                  <a:srgbClr val="000000">
                    <a:lumMod val="85000"/>
                    <a:lumOff val="15000"/>
                  </a:srgbClr>
                </a:solidFill>
                <a:latin typeface="+mn-ea"/>
              </a:rPr>
              <a:t>’</a:t>
            </a:r>
            <a:r>
              <a:rPr lang="en-US" altLang="ko-KR" sz="900" kern="0" spc="-20">
                <a:ln>
                  <a:solidFill>
                    <a:srgbClr val="D9D9D9">
                      <a:alpha val="0"/>
                    </a:srgbClr>
                  </a:solidFill>
                </a:ln>
                <a:solidFill>
                  <a:srgbClr val="000000">
                    <a:lumMod val="85000"/>
                    <a:lumOff val="15000"/>
                  </a:srgbClr>
                </a:solidFill>
                <a:latin typeface="+mn-ea"/>
              </a:rPr>
              <a:t>22</a:t>
            </a:r>
            <a:r>
              <a:rPr lang="ko-KR" altLang="en-US" sz="900" kern="0" spc="-20">
                <a:ln>
                  <a:solidFill>
                    <a:srgbClr val="D9D9D9">
                      <a:alpha val="0"/>
                    </a:srgbClr>
                  </a:solidFill>
                </a:ln>
                <a:solidFill>
                  <a:srgbClr val="000000">
                    <a:lumMod val="85000"/>
                    <a:lumOff val="15000"/>
                  </a:srgbClr>
                </a:solidFill>
                <a:latin typeface="+mn-ea"/>
              </a:rPr>
              <a:t>년 하반기 이후 시장 금리 변동성이 높았으나</a:t>
            </a:r>
            <a:r>
              <a:rPr lang="en-US" altLang="ko-KR" sz="900" kern="0" spc="-20">
                <a:ln>
                  <a:solidFill>
                    <a:srgbClr val="D9D9D9">
                      <a:alpha val="0"/>
                    </a:srgbClr>
                  </a:solidFill>
                </a:ln>
                <a:solidFill>
                  <a:srgbClr val="000000">
                    <a:lumMod val="85000"/>
                    <a:lumOff val="15000"/>
                  </a:srgbClr>
                </a:solidFill>
                <a:latin typeface="+mn-ea"/>
              </a:rPr>
              <a:t>, </a:t>
            </a:r>
            <a:r>
              <a:rPr lang="ko-KR" altLang="en-US" sz="900" kern="0" spc="-20">
                <a:ln>
                  <a:solidFill>
                    <a:srgbClr val="D9D9D9">
                      <a:alpha val="0"/>
                    </a:srgbClr>
                  </a:solidFill>
                </a:ln>
                <a:solidFill>
                  <a:srgbClr val="000000">
                    <a:lumMod val="85000"/>
                    <a:lumOff val="15000"/>
                  </a:srgbClr>
                </a:solidFill>
                <a:latin typeface="+mn-ea"/>
              </a:rPr>
              <a:t>긴축 속도 완화에 대한 기대감 등으로 시장금리는 점진적 하락세를 보임</a:t>
            </a:r>
          </a:p>
        </p:txBody>
      </p:sp>
      <p:sp>
        <p:nvSpPr>
          <p:cNvPr id="3" name="TextBox 2">
            <a:extLst>
              <a:ext uri="{FF2B5EF4-FFF2-40B4-BE49-F238E27FC236}">
                <a16:creationId xmlns:a16="http://schemas.microsoft.com/office/drawing/2014/main" id="{54113A86-BD27-499B-297E-6E0DF851A85A}"/>
              </a:ext>
            </a:extLst>
          </p:cNvPr>
          <p:cNvSpPr txBox="1"/>
          <p:nvPr/>
        </p:nvSpPr>
        <p:spPr>
          <a:xfrm>
            <a:off x="6609071" y="2547467"/>
            <a:ext cx="153888" cy="123111"/>
          </a:xfrm>
          <a:prstGeom prst="rect">
            <a:avLst/>
          </a:prstGeom>
          <a:noFill/>
        </p:spPr>
        <p:txBody>
          <a:bodyPr wrap="none" lIns="0" tIns="0" rIns="0" bIns="0" rtlCol="0">
            <a:spAutoFit/>
          </a:bodyPr>
          <a:lstStyle/>
          <a:p>
            <a:pPr defTabSz="429814"/>
            <a:r>
              <a:rPr lang="en-US" altLang="ko-KR" sz="800">
                <a:ln>
                  <a:solidFill>
                    <a:prstClr val="white">
                      <a:lumMod val="75000"/>
                      <a:alpha val="0"/>
                    </a:prstClr>
                  </a:solidFill>
                </a:ln>
                <a:solidFill>
                  <a:srgbClr val="000000">
                    <a:lumMod val="75000"/>
                    <a:lumOff val="25000"/>
                  </a:srgbClr>
                </a:solidFill>
                <a:latin typeface="+mn-ea"/>
                <a:cs typeface="Univers for KPMG"/>
              </a:rPr>
              <a:t>(%)</a:t>
            </a:r>
            <a:endParaRPr lang="ko-KR" altLang="en-US" sz="800">
              <a:ln>
                <a:solidFill>
                  <a:prstClr val="white">
                    <a:lumMod val="75000"/>
                    <a:alpha val="0"/>
                  </a:prstClr>
                </a:solidFill>
              </a:ln>
              <a:solidFill>
                <a:srgbClr val="000000">
                  <a:lumMod val="75000"/>
                  <a:lumOff val="25000"/>
                </a:srgbClr>
              </a:solidFill>
              <a:latin typeface="+mn-ea"/>
              <a:cs typeface="Univers for KPMG"/>
            </a:endParaRPr>
          </a:p>
        </p:txBody>
      </p:sp>
      <p:grpSp>
        <p:nvGrpSpPr>
          <p:cNvPr id="21" name="그룹 20">
            <a:extLst>
              <a:ext uri="{FF2B5EF4-FFF2-40B4-BE49-F238E27FC236}">
                <a16:creationId xmlns:a16="http://schemas.microsoft.com/office/drawing/2014/main" id="{C3003972-B0D7-5613-4551-04A19C6491F5}"/>
              </a:ext>
            </a:extLst>
          </p:cNvPr>
          <p:cNvGrpSpPr/>
          <p:nvPr/>
        </p:nvGrpSpPr>
        <p:grpSpPr>
          <a:xfrm>
            <a:off x="3658543" y="2180727"/>
            <a:ext cx="2588914" cy="276837"/>
            <a:chOff x="704850" y="2013298"/>
            <a:chExt cx="4140200" cy="276837"/>
          </a:xfrm>
        </p:grpSpPr>
        <p:sp>
          <p:nvSpPr>
            <p:cNvPr id="22" name="TextBox 21">
              <a:extLst>
                <a:ext uri="{FF2B5EF4-FFF2-40B4-BE49-F238E27FC236}">
                  <a16:creationId xmlns:a16="http://schemas.microsoft.com/office/drawing/2014/main" id="{D0084FAC-70A6-C9F2-70C8-5517758519AE}"/>
                </a:ext>
              </a:extLst>
            </p:cNvPr>
            <p:cNvSpPr txBox="1"/>
            <p:nvPr/>
          </p:nvSpPr>
          <p:spPr>
            <a:xfrm>
              <a:off x="704850" y="2046854"/>
              <a:ext cx="372993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rPr>
                <a:t>시장참가자의 미국 정책금리 전망</a:t>
              </a:r>
              <a:r>
                <a:rPr lang="en-US" altLang="ko-KR" sz="1300" baseline="300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rPr>
                <a:t>1)</a:t>
              </a:r>
              <a:endParaRPr lang="ko-KR" altLang="en-US" sz="1300" baseline="300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endParaRPr>
            </a:p>
          </p:txBody>
        </p:sp>
        <p:cxnSp>
          <p:nvCxnSpPr>
            <p:cNvPr id="23" name="직선 연결선 22">
              <a:extLst>
                <a:ext uri="{FF2B5EF4-FFF2-40B4-BE49-F238E27FC236}">
                  <a16:creationId xmlns:a16="http://schemas.microsoft.com/office/drawing/2014/main" id="{FFCF2046-A914-C5C3-1875-853DE9A7958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BA350FD9-D4F1-91F6-CB15-FCD6558FEB48}"/>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EB6670E0-460F-2A2E-91FF-97FF8A924E2B}"/>
              </a:ext>
            </a:extLst>
          </p:cNvPr>
          <p:cNvSpPr txBox="1"/>
          <p:nvPr/>
        </p:nvSpPr>
        <p:spPr>
          <a:xfrm>
            <a:off x="3658543" y="5944025"/>
            <a:ext cx="2612139" cy="246221"/>
          </a:xfrm>
          <a:prstGeom prst="rect">
            <a:avLst/>
          </a:prstGeom>
          <a:noFill/>
        </p:spPr>
        <p:txBody>
          <a:bodyPr wrap="square" lIns="0" tIns="0" rIns="0" bIns="0" rtlCol="0" anchor="t">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a:t>Source: CME FedWatch Tool</a:t>
            </a:r>
          </a:p>
          <a:p>
            <a:r>
              <a:rPr lang="en-US" altLang="ko-KR"/>
              <a:t>Note 1): 2023</a:t>
            </a:r>
            <a:r>
              <a:rPr lang="ko-KR" altLang="en-US"/>
              <a:t>년 </a:t>
            </a:r>
            <a:r>
              <a:rPr lang="en-US" altLang="ko-KR"/>
              <a:t>12</a:t>
            </a:r>
            <a:r>
              <a:rPr lang="ko-KR" altLang="en-US"/>
              <a:t>월 </a:t>
            </a:r>
            <a:r>
              <a:rPr lang="en-US" altLang="ko-KR"/>
              <a:t>8</a:t>
            </a:r>
            <a:r>
              <a:rPr lang="ko-KR" altLang="en-US"/>
              <a:t>일</a:t>
            </a:r>
            <a:r>
              <a:rPr lang="en-US" altLang="ko-KR"/>
              <a:t>, </a:t>
            </a:r>
            <a:r>
              <a:rPr lang="ko-KR" altLang="en-US"/>
              <a:t>정책금리 상단 기준</a:t>
            </a:r>
            <a:endParaRPr lang="en-US" altLang="ko-KR"/>
          </a:p>
        </p:txBody>
      </p:sp>
      <p:graphicFrame>
        <p:nvGraphicFramePr>
          <p:cNvPr id="29" name="차트 28">
            <a:extLst>
              <a:ext uri="{FF2B5EF4-FFF2-40B4-BE49-F238E27FC236}">
                <a16:creationId xmlns:a16="http://schemas.microsoft.com/office/drawing/2014/main" id="{8B4DA295-6070-A24B-8FBA-7E828F09D538}"/>
              </a:ext>
            </a:extLst>
          </p:cNvPr>
          <p:cNvGraphicFramePr/>
          <p:nvPr>
            <p:extLst>
              <p:ext uri="{D42A27DB-BD31-4B8C-83A1-F6EECF244321}">
                <p14:modId xmlns:p14="http://schemas.microsoft.com/office/powerpoint/2010/main" val="4290240570"/>
              </p:ext>
            </p:extLst>
          </p:nvPr>
        </p:nvGraphicFramePr>
        <p:xfrm>
          <a:off x="3662493" y="2527809"/>
          <a:ext cx="2588914" cy="2337243"/>
        </p:xfrm>
        <a:graphic>
          <a:graphicData uri="http://schemas.openxmlformats.org/drawingml/2006/chart">
            <c:chart xmlns:c="http://schemas.openxmlformats.org/drawingml/2006/chart" xmlns:r="http://schemas.openxmlformats.org/officeDocument/2006/relationships" r:id="rId5"/>
          </a:graphicData>
        </a:graphic>
      </p:graphicFrame>
      <p:sp>
        <p:nvSpPr>
          <p:cNvPr id="31" name="TextBox 30">
            <a:extLst>
              <a:ext uri="{FF2B5EF4-FFF2-40B4-BE49-F238E27FC236}">
                <a16:creationId xmlns:a16="http://schemas.microsoft.com/office/drawing/2014/main" id="{54CB63E3-3231-32A7-2C7A-293EB56B5BDB}"/>
              </a:ext>
            </a:extLst>
          </p:cNvPr>
          <p:cNvSpPr txBox="1"/>
          <p:nvPr/>
        </p:nvSpPr>
        <p:spPr>
          <a:xfrm>
            <a:off x="3653136" y="2547467"/>
            <a:ext cx="153888" cy="123111"/>
          </a:xfrm>
          <a:prstGeom prst="rect">
            <a:avLst/>
          </a:prstGeom>
          <a:noFill/>
        </p:spPr>
        <p:txBody>
          <a:bodyPr wrap="square" lIns="0" tIns="0" rIns="0" bIns="0" rtlCol="0">
            <a:spAutoFit/>
          </a:bodyPr>
          <a:lstStyle/>
          <a:p>
            <a:pPr defTabSz="429814"/>
            <a:r>
              <a:rPr lang="en-US" altLang="ko-KR" sz="800">
                <a:ln>
                  <a:solidFill>
                    <a:prstClr val="white">
                      <a:lumMod val="75000"/>
                      <a:alpha val="0"/>
                    </a:prstClr>
                  </a:solidFill>
                </a:ln>
                <a:solidFill>
                  <a:srgbClr val="000000">
                    <a:lumMod val="75000"/>
                    <a:lumOff val="25000"/>
                  </a:srgbClr>
                </a:solidFill>
                <a:latin typeface="+mn-ea"/>
                <a:cs typeface="Univers for KPMG"/>
              </a:rPr>
              <a:t>(%)</a:t>
            </a:r>
            <a:endParaRPr lang="ko-KR" altLang="en-US" sz="800">
              <a:ln>
                <a:solidFill>
                  <a:prstClr val="white">
                    <a:lumMod val="75000"/>
                    <a:alpha val="0"/>
                  </a:prstClr>
                </a:solidFill>
              </a:ln>
              <a:solidFill>
                <a:srgbClr val="000000">
                  <a:lumMod val="75000"/>
                  <a:lumOff val="25000"/>
                </a:srgbClr>
              </a:solidFill>
              <a:latin typeface="+mn-ea"/>
              <a:cs typeface="Univers for KPMG"/>
            </a:endParaRPr>
          </a:p>
        </p:txBody>
      </p:sp>
      <p:sp>
        <p:nvSpPr>
          <p:cNvPr id="33" name="직사각형 32">
            <a:extLst>
              <a:ext uri="{FF2B5EF4-FFF2-40B4-BE49-F238E27FC236}">
                <a16:creationId xmlns:a16="http://schemas.microsoft.com/office/drawing/2014/main" id="{897BA0FF-D922-21BC-B91F-4FF135E84174}"/>
              </a:ext>
            </a:extLst>
          </p:cNvPr>
          <p:cNvSpPr/>
          <p:nvPr/>
        </p:nvSpPr>
        <p:spPr>
          <a:xfrm>
            <a:off x="3662493" y="4939053"/>
            <a:ext cx="2604237" cy="930971"/>
          </a:xfrm>
          <a:prstGeom prst="rect">
            <a:avLst/>
          </a:prstGeom>
          <a:solidFill>
            <a:sysClr val="window" lastClr="FFFFFF">
              <a:lumMod val="95000"/>
            </a:sysClr>
          </a:solidFill>
        </p:spPr>
        <p:txBody>
          <a:bodyPr wrap="square" lIns="72000" tIns="36000" rIns="72000" bIns="36000" anchor="ctr">
            <a:noAutofit/>
          </a:bodyPr>
          <a:lstStyle/>
          <a:p>
            <a:pPr marL="92075" indent="-92075">
              <a:lnSpc>
                <a:spcPct val="110000"/>
              </a:lnSpc>
              <a:buFont typeface="Wingdings" panose="05000000000000000000" pitchFamily="2" charset="2"/>
              <a:buChar char="§"/>
              <a:defRPr/>
            </a:pPr>
            <a:r>
              <a:rPr lang="ko-KR" altLang="en-US" sz="900" kern="0" spc="-20">
                <a:ln>
                  <a:solidFill>
                    <a:srgbClr val="D9D9D9">
                      <a:alpha val="0"/>
                    </a:srgbClr>
                  </a:solidFill>
                </a:ln>
                <a:solidFill>
                  <a:srgbClr val="000000">
                    <a:lumMod val="85000"/>
                    <a:lumOff val="15000"/>
                  </a:srgbClr>
                </a:solidFill>
                <a:latin typeface="+mn-ea"/>
              </a:rPr>
              <a:t>’</a:t>
            </a:r>
            <a:r>
              <a:rPr lang="en-US" altLang="ko-KR" sz="900" kern="0" spc="-20">
                <a:ln>
                  <a:solidFill>
                    <a:srgbClr val="D9D9D9">
                      <a:alpha val="0"/>
                    </a:srgbClr>
                  </a:solidFill>
                </a:ln>
                <a:solidFill>
                  <a:srgbClr val="000000">
                    <a:lumMod val="85000"/>
                    <a:lumOff val="15000"/>
                  </a:srgbClr>
                </a:solidFill>
                <a:latin typeface="+mn-ea"/>
              </a:rPr>
              <a:t>24</a:t>
            </a:r>
            <a:r>
              <a:rPr lang="ko-KR" altLang="en-US" sz="900" kern="0" spc="-20">
                <a:ln>
                  <a:solidFill>
                    <a:srgbClr val="D9D9D9">
                      <a:alpha val="0"/>
                    </a:srgbClr>
                  </a:solidFill>
                </a:ln>
                <a:solidFill>
                  <a:srgbClr val="000000">
                    <a:lumMod val="85000"/>
                    <a:lumOff val="15000"/>
                  </a:srgbClr>
                </a:solidFill>
                <a:latin typeface="+mn-ea"/>
              </a:rPr>
              <a:t>년 </a:t>
            </a:r>
            <a:r>
              <a:rPr lang="en-US" altLang="ko-KR" sz="900" kern="0" spc="-20">
                <a:ln>
                  <a:solidFill>
                    <a:srgbClr val="D9D9D9">
                      <a:alpha val="0"/>
                    </a:srgbClr>
                  </a:solidFill>
                </a:ln>
                <a:solidFill>
                  <a:srgbClr val="000000">
                    <a:lumMod val="85000"/>
                    <a:lumOff val="15000"/>
                  </a:srgbClr>
                </a:solidFill>
                <a:latin typeface="+mn-ea"/>
              </a:rPr>
              <a:t>1</a:t>
            </a:r>
            <a:r>
              <a:rPr lang="ko-KR" altLang="en-US" sz="900" kern="0" spc="-20">
                <a:ln>
                  <a:solidFill>
                    <a:srgbClr val="D9D9D9">
                      <a:alpha val="0"/>
                    </a:srgbClr>
                  </a:solidFill>
                </a:ln>
                <a:solidFill>
                  <a:srgbClr val="000000">
                    <a:lumMod val="85000"/>
                    <a:lumOff val="15000"/>
                  </a:srgbClr>
                </a:solidFill>
                <a:latin typeface="+mn-ea"/>
              </a:rPr>
              <a:t>월 </a:t>
            </a:r>
            <a:r>
              <a:rPr lang="en-US" altLang="ko-KR" sz="900" kern="0" spc="-20">
                <a:ln>
                  <a:solidFill>
                    <a:srgbClr val="D9D9D9">
                      <a:alpha val="0"/>
                    </a:srgbClr>
                  </a:solidFill>
                </a:ln>
                <a:solidFill>
                  <a:srgbClr val="000000">
                    <a:lumMod val="85000"/>
                    <a:lumOff val="15000"/>
                  </a:srgbClr>
                </a:solidFill>
                <a:latin typeface="+mn-ea"/>
              </a:rPr>
              <a:t>31</a:t>
            </a:r>
            <a:r>
              <a:rPr lang="ko-KR" altLang="en-US" sz="900" kern="0" spc="-20">
                <a:ln>
                  <a:solidFill>
                    <a:srgbClr val="D9D9D9">
                      <a:alpha val="0"/>
                    </a:srgbClr>
                  </a:solidFill>
                </a:ln>
                <a:solidFill>
                  <a:srgbClr val="000000">
                    <a:lumMod val="85000"/>
                    <a:lumOff val="15000"/>
                  </a:srgbClr>
                </a:solidFill>
                <a:latin typeface="+mn-ea"/>
              </a:rPr>
              <a:t>일 </a:t>
            </a:r>
            <a:r>
              <a:rPr lang="en-US" altLang="ko-KR" sz="900" kern="0" spc="-20">
                <a:ln>
                  <a:solidFill>
                    <a:srgbClr val="D9D9D9">
                      <a:alpha val="0"/>
                    </a:srgbClr>
                  </a:solidFill>
                </a:ln>
                <a:solidFill>
                  <a:srgbClr val="000000">
                    <a:lumMod val="85000"/>
                    <a:lumOff val="15000"/>
                  </a:srgbClr>
                </a:solidFill>
                <a:latin typeface="+mn-ea"/>
              </a:rPr>
              <a:t>FOMC </a:t>
            </a:r>
            <a:r>
              <a:rPr lang="ko-KR" altLang="en-US" sz="900" kern="0" spc="-20">
                <a:ln>
                  <a:solidFill>
                    <a:srgbClr val="D9D9D9">
                      <a:alpha val="0"/>
                    </a:srgbClr>
                  </a:solidFill>
                </a:ln>
                <a:solidFill>
                  <a:srgbClr val="000000">
                    <a:lumMod val="85000"/>
                    <a:lumOff val="15000"/>
                  </a:srgbClr>
                </a:solidFill>
                <a:latin typeface="+mn-ea"/>
              </a:rPr>
              <a:t>회의에서 현 수준 정책금리</a:t>
            </a:r>
            <a:r>
              <a:rPr lang="en-US" altLang="ko-KR" sz="900" kern="0" spc="-20">
                <a:ln>
                  <a:solidFill>
                    <a:srgbClr val="D9D9D9">
                      <a:alpha val="0"/>
                    </a:srgbClr>
                  </a:solidFill>
                </a:ln>
                <a:solidFill>
                  <a:srgbClr val="000000">
                    <a:lumMod val="85000"/>
                    <a:lumOff val="15000"/>
                  </a:srgbClr>
                </a:solidFill>
                <a:latin typeface="+mn-ea"/>
              </a:rPr>
              <a:t>(</a:t>
            </a:r>
            <a:r>
              <a:rPr lang="ko-KR" altLang="en-US" sz="900" kern="0" spc="-20">
                <a:ln>
                  <a:solidFill>
                    <a:srgbClr val="D9D9D9">
                      <a:alpha val="0"/>
                    </a:srgbClr>
                  </a:solidFill>
                </a:ln>
                <a:solidFill>
                  <a:srgbClr val="000000">
                    <a:lumMod val="85000"/>
                    <a:lumOff val="15000"/>
                  </a:srgbClr>
                </a:solidFill>
                <a:latin typeface="+mn-ea"/>
              </a:rPr>
              <a:t>상단 </a:t>
            </a:r>
            <a:r>
              <a:rPr lang="en-US" altLang="ko-KR" sz="900" kern="0" spc="-20">
                <a:ln>
                  <a:solidFill>
                    <a:srgbClr val="D9D9D9">
                      <a:alpha val="0"/>
                    </a:srgbClr>
                  </a:solidFill>
                </a:ln>
                <a:solidFill>
                  <a:srgbClr val="000000">
                    <a:lumMod val="85000"/>
                    <a:lumOff val="15000"/>
                  </a:srgbClr>
                </a:solidFill>
                <a:latin typeface="+mn-ea"/>
              </a:rPr>
              <a:t>5.50%) </a:t>
            </a:r>
            <a:r>
              <a:rPr lang="ko-KR" altLang="en-US" sz="900" kern="0" spc="-20">
                <a:ln>
                  <a:solidFill>
                    <a:srgbClr val="D9D9D9">
                      <a:alpha val="0"/>
                    </a:srgbClr>
                  </a:solidFill>
                </a:ln>
                <a:solidFill>
                  <a:srgbClr val="000000">
                    <a:lumMod val="85000"/>
                    <a:lumOff val="15000"/>
                  </a:srgbClr>
                </a:solidFill>
                <a:latin typeface="+mn-ea"/>
              </a:rPr>
              <a:t>동결을 예상하는 시장 참가자 비중은 </a:t>
            </a:r>
            <a:r>
              <a:rPr lang="en-US" altLang="ko-KR" sz="900" kern="0" spc="-20">
                <a:ln>
                  <a:solidFill>
                    <a:srgbClr val="D9D9D9">
                      <a:alpha val="0"/>
                    </a:srgbClr>
                  </a:solidFill>
                </a:ln>
                <a:solidFill>
                  <a:srgbClr val="000000">
                    <a:lumMod val="85000"/>
                    <a:lumOff val="15000"/>
                  </a:srgbClr>
                </a:solidFill>
                <a:latin typeface="+mn-ea"/>
              </a:rPr>
              <a:t>85.9%</a:t>
            </a:r>
            <a:r>
              <a:rPr lang="ko-KR" altLang="en-US" sz="900" kern="0" spc="-20">
                <a:ln>
                  <a:solidFill>
                    <a:srgbClr val="D9D9D9">
                      <a:alpha val="0"/>
                    </a:srgbClr>
                  </a:solidFill>
                </a:ln>
                <a:solidFill>
                  <a:srgbClr val="000000">
                    <a:lumMod val="85000"/>
                    <a:lumOff val="15000"/>
                  </a:srgbClr>
                </a:solidFill>
                <a:latin typeface="+mn-ea"/>
              </a:rPr>
              <a:t>에 달함</a:t>
            </a:r>
          </a:p>
          <a:p>
            <a:pPr marL="92075" indent="-92075">
              <a:lnSpc>
                <a:spcPct val="110000"/>
              </a:lnSpc>
              <a:buFont typeface="Wingdings" panose="05000000000000000000" pitchFamily="2" charset="2"/>
              <a:buChar char="§"/>
              <a:defRPr/>
            </a:pPr>
            <a:r>
              <a:rPr lang="ko-KR" altLang="en-US" sz="900" kern="0" spc="-20">
                <a:ln>
                  <a:solidFill>
                    <a:srgbClr val="D9D9D9">
                      <a:alpha val="0"/>
                    </a:srgbClr>
                  </a:solidFill>
                </a:ln>
                <a:solidFill>
                  <a:srgbClr val="000000">
                    <a:lumMod val="85000"/>
                    <a:lumOff val="15000"/>
                  </a:srgbClr>
                </a:solidFill>
                <a:latin typeface="+mn-ea"/>
              </a:rPr>
              <a:t>반면</a:t>
            </a:r>
            <a:r>
              <a:rPr lang="en-US" altLang="ko-KR" sz="900" kern="0" spc="-20">
                <a:ln>
                  <a:solidFill>
                    <a:srgbClr val="D9D9D9">
                      <a:alpha val="0"/>
                    </a:srgbClr>
                  </a:solidFill>
                </a:ln>
                <a:solidFill>
                  <a:srgbClr val="000000">
                    <a:lumMod val="85000"/>
                    <a:lumOff val="15000"/>
                  </a:srgbClr>
                </a:solidFill>
                <a:latin typeface="+mn-ea"/>
              </a:rPr>
              <a:t> ’24</a:t>
            </a:r>
            <a:r>
              <a:rPr lang="ko-KR" altLang="en-US" sz="900" kern="0" spc="-20">
                <a:ln>
                  <a:solidFill>
                    <a:srgbClr val="D9D9D9">
                      <a:alpha val="0"/>
                    </a:srgbClr>
                  </a:solidFill>
                </a:ln>
                <a:solidFill>
                  <a:srgbClr val="000000">
                    <a:lumMod val="85000"/>
                    <a:lumOff val="15000"/>
                  </a:srgbClr>
                </a:solidFill>
                <a:latin typeface="+mn-ea"/>
              </a:rPr>
              <a:t>년 </a:t>
            </a:r>
            <a:r>
              <a:rPr lang="en-US" altLang="ko-KR" sz="900" kern="0" spc="-20">
                <a:ln>
                  <a:solidFill>
                    <a:srgbClr val="D9D9D9">
                      <a:alpha val="0"/>
                    </a:srgbClr>
                  </a:solidFill>
                </a:ln>
                <a:solidFill>
                  <a:srgbClr val="000000">
                    <a:lumMod val="85000"/>
                    <a:lumOff val="15000"/>
                  </a:srgbClr>
                </a:solidFill>
                <a:latin typeface="+mn-ea"/>
              </a:rPr>
              <a:t>3</a:t>
            </a:r>
            <a:r>
              <a:rPr lang="ko-KR" altLang="en-US" sz="900" kern="0" spc="-20">
                <a:ln>
                  <a:solidFill>
                    <a:srgbClr val="D9D9D9">
                      <a:alpha val="0"/>
                    </a:srgbClr>
                  </a:solidFill>
                </a:ln>
                <a:solidFill>
                  <a:srgbClr val="000000">
                    <a:lumMod val="85000"/>
                    <a:lumOff val="15000"/>
                  </a:srgbClr>
                </a:solidFill>
                <a:latin typeface="+mn-ea"/>
              </a:rPr>
              <a:t>월 </a:t>
            </a:r>
            <a:r>
              <a:rPr lang="en-US" altLang="ko-KR" sz="900" kern="0" spc="-20">
                <a:ln>
                  <a:solidFill>
                    <a:srgbClr val="D9D9D9">
                      <a:alpha val="0"/>
                    </a:srgbClr>
                  </a:solidFill>
                </a:ln>
                <a:solidFill>
                  <a:srgbClr val="000000">
                    <a:lumMod val="85000"/>
                    <a:lumOff val="15000"/>
                  </a:srgbClr>
                </a:solidFill>
                <a:latin typeface="+mn-ea"/>
              </a:rPr>
              <a:t>20</a:t>
            </a:r>
            <a:r>
              <a:rPr lang="ko-KR" altLang="en-US" sz="900" kern="0" spc="-20">
                <a:ln>
                  <a:solidFill>
                    <a:srgbClr val="D9D9D9">
                      <a:alpha val="0"/>
                    </a:srgbClr>
                  </a:solidFill>
                </a:ln>
                <a:solidFill>
                  <a:srgbClr val="000000">
                    <a:lumMod val="85000"/>
                    <a:lumOff val="15000"/>
                  </a:srgbClr>
                </a:solidFill>
                <a:latin typeface="+mn-ea"/>
              </a:rPr>
              <a:t>일 정책금리 상단 </a:t>
            </a:r>
            <a:r>
              <a:rPr lang="en-US" altLang="ko-KR" sz="900" kern="0" spc="-20">
                <a:ln>
                  <a:solidFill>
                    <a:srgbClr val="D9D9D9">
                      <a:alpha val="0"/>
                    </a:srgbClr>
                  </a:solidFill>
                </a:ln>
                <a:solidFill>
                  <a:srgbClr val="000000">
                    <a:lumMod val="85000"/>
                    <a:lumOff val="15000"/>
                  </a:srgbClr>
                </a:solidFill>
                <a:latin typeface="+mn-ea"/>
              </a:rPr>
              <a:t>5.50%</a:t>
            </a:r>
            <a:r>
              <a:rPr lang="ko-KR" altLang="en-US" sz="900" kern="0" spc="-20">
                <a:ln>
                  <a:solidFill>
                    <a:srgbClr val="D9D9D9">
                      <a:alpha val="0"/>
                    </a:srgbClr>
                  </a:solidFill>
                </a:ln>
                <a:solidFill>
                  <a:srgbClr val="000000">
                    <a:lumMod val="85000"/>
                    <a:lumOff val="15000"/>
                  </a:srgbClr>
                </a:solidFill>
                <a:latin typeface="+mn-ea"/>
              </a:rPr>
              <a:t>를 기대하는 시장참가자는 </a:t>
            </a:r>
            <a:r>
              <a:rPr lang="en-US" altLang="ko-KR" sz="900" kern="0" spc="-20">
                <a:ln>
                  <a:solidFill>
                    <a:srgbClr val="D9D9D9">
                      <a:alpha val="0"/>
                    </a:srgbClr>
                  </a:solidFill>
                </a:ln>
                <a:solidFill>
                  <a:srgbClr val="000000">
                    <a:lumMod val="85000"/>
                    <a:lumOff val="15000"/>
                  </a:srgbClr>
                </a:solidFill>
                <a:latin typeface="+mn-ea"/>
              </a:rPr>
              <a:t>40.6%, 5.25%</a:t>
            </a:r>
            <a:r>
              <a:rPr lang="ko-KR" altLang="en-US" sz="900" kern="0" spc="-20">
                <a:ln>
                  <a:solidFill>
                    <a:srgbClr val="D9D9D9">
                      <a:alpha val="0"/>
                    </a:srgbClr>
                  </a:solidFill>
                </a:ln>
                <a:solidFill>
                  <a:srgbClr val="000000">
                    <a:lumMod val="85000"/>
                    <a:lumOff val="15000"/>
                  </a:srgbClr>
                </a:solidFill>
                <a:latin typeface="+mn-ea"/>
              </a:rPr>
              <a:t>를 예상하는 시장참가자 비중은 </a:t>
            </a:r>
            <a:r>
              <a:rPr lang="en-US" altLang="ko-KR" sz="900" kern="0" spc="-20">
                <a:ln>
                  <a:solidFill>
                    <a:srgbClr val="D9D9D9">
                      <a:alpha val="0"/>
                    </a:srgbClr>
                  </a:solidFill>
                </a:ln>
                <a:solidFill>
                  <a:srgbClr val="000000">
                    <a:lumMod val="85000"/>
                    <a:lumOff val="15000"/>
                  </a:srgbClr>
                </a:solidFill>
                <a:latin typeface="+mn-ea"/>
              </a:rPr>
              <a:t>51.9%</a:t>
            </a:r>
            <a:r>
              <a:rPr lang="ko-KR" altLang="en-US" sz="900" kern="0" spc="-20">
                <a:ln>
                  <a:solidFill>
                    <a:srgbClr val="D9D9D9">
                      <a:alpha val="0"/>
                    </a:srgbClr>
                  </a:solidFill>
                </a:ln>
                <a:solidFill>
                  <a:srgbClr val="000000">
                    <a:lumMod val="85000"/>
                    <a:lumOff val="15000"/>
                  </a:srgbClr>
                </a:solidFill>
                <a:latin typeface="+mn-ea"/>
              </a:rPr>
              <a:t>임 </a:t>
            </a:r>
          </a:p>
        </p:txBody>
      </p:sp>
    </p:spTree>
    <p:extLst>
      <p:ext uri="{BB962C8B-B14F-4D97-AF65-F5344CB8AC3E}">
        <p14:creationId xmlns:p14="http://schemas.microsoft.com/office/powerpoint/2010/main" val="1361004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2">
            <a:extLst>
              <a:ext uri="{FF2B5EF4-FFF2-40B4-BE49-F238E27FC236}">
                <a16:creationId xmlns:a16="http://schemas.microsoft.com/office/drawing/2014/main" id="{ADF24034-393B-4B79-A499-390AC09CD0B3}"/>
              </a:ext>
            </a:extLst>
          </p:cNvPr>
          <p:cNvSpPr>
            <a:spLocks noGrp="1"/>
          </p:cNvSpPr>
          <p:nvPr>
            <p:ph type="title"/>
          </p:nvPr>
        </p:nvSpPr>
        <p:spPr>
          <a:xfrm>
            <a:off x="713993" y="472786"/>
            <a:ext cx="8488800" cy="504825"/>
          </a:xfrm>
        </p:spPr>
        <p:txBody>
          <a:bodyPr/>
          <a:lstStyle/>
          <a:p>
            <a:r>
              <a:rPr lang="ko-KR" altLang="en-US">
                <a:ln>
                  <a:solidFill>
                    <a:srgbClr val="FFFFFF">
                      <a:lumMod val="75000"/>
                      <a:alpha val="0"/>
                    </a:srgbClr>
                  </a:solidFill>
                </a:ln>
                <a:solidFill>
                  <a:srgbClr val="00338D"/>
                </a:solidFill>
              </a:rPr>
              <a:t>달러화는 점진적 약세</a:t>
            </a:r>
            <a:r>
              <a:rPr lang="en-US" altLang="ko-KR">
                <a:ln>
                  <a:solidFill>
                    <a:srgbClr val="FFFFFF">
                      <a:lumMod val="75000"/>
                      <a:alpha val="0"/>
                    </a:srgbClr>
                  </a:solidFill>
                </a:ln>
                <a:solidFill>
                  <a:srgbClr val="00338D"/>
                </a:solidFill>
              </a:rPr>
              <a:t>, </a:t>
            </a:r>
            <a:r>
              <a:rPr lang="ko-KR" altLang="en-US">
                <a:ln>
                  <a:solidFill>
                    <a:srgbClr val="FFFFFF">
                      <a:lumMod val="75000"/>
                      <a:alpha val="0"/>
                    </a:srgbClr>
                  </a:solidFill>
                </a:ln>
                <a:solidFill>
                  <a:srgbClr val="00338D"/>
                </a:solidFill>
              </a:rPr>
              <a:t>원화는 수출 회복 등으로 점진적 강세 전망</a:t>
            </a:r>
          </a:p>
        </p:txBody>
      </p:sp>
      <p:sp>
        <p:nvSpPr>
          <p:cNvPr id="4" name="텍스트 개체 틀 3">
            <a:extLst>
              <a:ext uri="{FF2B5EF4-FFF2-40B4-BE49-F238E27FC236}">
                <a16:creationId xmlns:a16="http://schemas.microsoft.com/office/drawing/2014/main" id="{5ACA4A45-7EF8-4EB1-893D-E45B8276F4DE}"/>
              </a:ext>
            </a:extLst>
          </p:cNvPr>
          <p:cNvSpPr>
            <a:spLocks noGrp="1"/>
          </p:cNvSpPr>
          <p:nvPr>
            <p:ph type="body" sz="quarter" idx="11"/>
          </p:nvPr>
        </p:nvSpPr>
        <p:spPr>
          <a:xfrm>
            <a:off x="714375" y="1171575"/>
            <a:ext cx="8488363" cy="720725"/>
          </a:xfrm>
        </p:spPr>
        <p:txBody>
          <a:bodyPr lIns="0" tIns="0" rIns="0" bIns="0" anchor="t"/>
          <a:lstStyle/>
          <a:p>
            <a:r>
              <a:rPr lang="en-US" altLang="ko-KR">
                <a:ea typeface="KoPub돋움체 Medium"/>
              </a:rPr>
              <a:t>2024</a:t>
            </a:r>
            <a:r>
              <a:rPr lang="ko-KR" altLang="en-US">
                <a:ea typeface="KoPub돋움체 Medium"/>
              </a:rPr>
              <a:t>년 연준의 정책금리 인상 종결과 소폭의 금리 인하가 예상되면서 달러화는 제한적 약세가 전망되는 가운데</a:t>
            </a:r>
            <a:r>
              <a:rPr lang="en-US" altLang="ko-KR">
                <a:ea typeface="KoPub돋움체 Medium"/>
              </a:rPr>
              <a:t>, </a:t>
            </a:r>
            <a:r>
              <a:rPr lang="ko-KR" altLang="en-US">
                <a:ea typeface="KoPub돋움체 Medium"/>
              </a:rPr>
              <a:t>전반적으로 주요국과 미국 간 금리차 축소가 예상</a:t>
            </a:r>
            <a:r>
              <a:rPr lang="en-US" altLang="ko-KR">
                <a:ea typeface="KoPub돋움체 Medium"/>
              </a:rPr>
              <a:t>. </a:t>
            </a:r>
            <a:r>
              <a:rPr lang="ko-KR" altLang="en-US">
                <a:ea typeface="KoPub돋움체 Medium"/>
              </a:rPr>
              <a:t>반도체 경기와 수출 회복에 힘입어 원화는 강세가 예상되나</a:t>
            </a:r>
            <a:r>
              <a:rPr lang="en-US" altLang="ko-KR">
                <a:ea typeface="KoPub돋움체 Medium"/>
              </a:rPr>
              <a:t>, </a:t>
            </a:r>
            <a:r>
              <a:rPr lang="ko-KR" altLang="en-US">
                <a:ea typeface="KoPub돋움체 Medium"/>
              </a:rPr>
              <a:t>지정학적 리스크와 중국 경기 둔화 등으로 원달러 환율 하락 수준과 속도는 제한적일 전망 </a:t>
            </a:r>
          </a:p>
        </p:txBody>
      </p:sp>
      <p:sp>
        <p:nvSpPr>
          <p:cNvPr id="19" name="텍스트 개체 틀 18">
            <a:extLst>
              <a:ext uri="{FF2B5EF4-FFF2-40B4-BE49-F238E27FC236}">
                <a16:creationId xmlns:a16="http://schemas.microsoft.com/office/drawing/2014/main" id="{14C70C14-1DE8-4105-90D6-78A4F2A2AC57}"/>
              </a:ext>
            </a:extLst>
          </p:cNvPr>
          <p:cNvSpPr>
            <a:spLocks noGrp="1"/>
          </p:cNvSpPr>
          <p:nvPr>
            <p:ph type="body" sz="quarter" idx="10"/>
          </p:nvPr>
        </p:nvSpPr>
        <p:spPr>
          <a:xfrm>
            <a:off x="713993" y="333149"/>
            <a:ext cx="8488800" cy="184666"/>
          </a:xfrm>
        </p:spPr>
        <p:txBody>
          <a:bodyPr/>
          <a:lstStyle/>
          <a:p>
            <a:r>
              <a:rPr lang="en-US" altLang="ko-KR"/>
              <a:t>II. 2024</a:t>
            </a:r>
            <a:r>
              <a:rPr lang="ko-KR" altLang="en-US"/>
              <a:t>년 경제</a:t>
            </a:r>
            <a:r>
              <a:rPr lang="en-US" altLang="ko-KR"/>
              <a:t> </a:t>
            </a:r>
            <a:r>
              <a:rPr lang="ko-KR" altLang="en-US"/>
              <a:t>전망</a:t>
            </a:r>
            <a:endParaRPr lang="en-US" altLang="ko-KR"/>
          </a:p>
        </p:txBody>
      </p:sp>
      <p:grpSp>
        <p:nvGrpSpPr>
          <p:cNvPr id="20" name="그룹 19">
            <a:extLst>
              <a:ext uri="{FF2B5EF4-FFF2-40B4-BE49-F238E27FC236}">
                <a16:creationId xmlns:a16="http://schemas.microsoft.com/office/drawing/2014/main" id="{FE5FCBD9-CC22-4705-AB68-72AD2D252D33}"/>
              </a:ext>
            </a:extLst>
          </p:cNvPr>
          <p:cNvGrpSpPr/>
          <p:nvPr/>
        </p:nvGrpSpPr>
        <p:grpSpPr>
          <a:xfrm>
            <a:off x="720343" y="2168525"/>
            <a:ext cx="2588914" cy="276837"/>
            <a:chOff x="704850" y="2013298"/>
            <a:chExt cx="4140200" cy="276837"/>
          </a:xfrm>
        </p:grpSpPr>
        <p:sp>
          <p:nvSpPr>
            <p:cNvPr id="24" name="TextBox 23">
              <a:extLst>
                <a:ext uri="{FF2B5EF4-FFF2-40B4-BE49-F238E27FC236}">
                  <a16:creationId xmlns:a16="http://schemas.microsoft.com/office/drawing/2014/main" id="{49720C06-CD07-464D-9CF6-A8CCEEDF65C6}"/>
                </a:ext>
              </a:extLst>
            </p:cNvPr>
            <p:cNvSpPr txBox="1"/>
            <p:nvPr/>
          </p:nvSpPr>
          <p:spPr>
            <a:xfrm>
              <a:off x="704850" y="2046854"/>
              <a:ext cx="341718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rPr>
                <a:t>미국 달러 인덱스 추이 및 전망</a:t>
              </a:r>
              <a:r>
                <a:rPr lang="en-US" altLang="ko-KR" sz="1300" baseline="300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rPr>
                <a:t>1)</a:t>
              </a:r>
              <a:endParaRPr lang="ko-KR" altLang="en-US" sz="1300" baseline="300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endParaRPr>
            </a:p>
          </p:txBody>
        </p:sp>
        <p:cxnSp>
          <p:nvCxnSpPr>
            <p:cNvPr id="25" name="직선 연결선 24">
              <a:extLst>
                <a:ext uri="{FF2B5EF4-FFF2-40B4-BE49-F238E27FC236}">
                  <a16:creationId xmlns:a16="http://schemas.microsoft.com/office/drawing/2014/main" id="{9D636A9F-6C9E-450D-AE74-05CAB3754D8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CFE6F9F8-FD9B-4024-B77E-0CD94C1F028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5DA4050E-85BD-47F1-9C23-5DE63C9DA8D0}"/>
              </a:ext>
            </a:extLst>
          </p:cNvPr>
          <p:cNvSpPr txBox="1"/>
          <p:nvPr/>
        </p:nvSpPr>
        <p:spPr>
          <a:xfrm>
            <a:off x="3656736" y="5886161"/>
            <a:ext cx="4233600" cy="246221"/>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Bloomberg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 1): 2023</a:t>
            </a:r>
            <a:r>
              <a:rPr kumimoji="0" lang="ko-KR" altLang="en-US" sz="8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8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12</a:t>
            </a:r>
            <a:r>
              <a:rPr kumimoji="0" lang="ko-KR" altLang="en-US" sz="8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월 </a:t>
            </a:r>
            <a:r>
              <a:rPr kumimoji="0" lang="en-US" altLang="ko-KR" sz="8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8</a:t>
            </a:r>
            <a:r>
              <a:rPr kumimoji="0" lang="ko-KR" altLang="en-US" sz="8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일 기준</a:t>
            </a:r>
            <a:r>
              <a:rPr kumimoji="0" lang="en-US" altLang="ko-KR" sz="8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블룸버그 종합은 주요 </a:t>
            </a:r>
            <a:r>
              <a:rPr kumimoji="0" lang="en-US" altLang="ko-KR" sz="8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IB </a:t>
            </a:r>
            <a:r>
              <a:rPr kumimoji="0" lang="ko-KR" altLang="en-US" sz="8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전망치 중간값</a:t>
            </a:r>
          </a:p>
        </p:txBody>
      </p:sp>
      <p:sp>
        <p:nvSpPr>
          <p:cNvPr id="30" name="TextBox 29">
            <a:extLst>
              <a:ext uri="{FF2B5EF4-FFF2-40B4-BE49-F238E27FC236}">
                <a16:creationId xmlns:a16="http://schemas.microsoft.com/office/drawing/2014/main" id="{3529A4A4-DF3A-40B9-9FF6-66E25B4ACBE8}"/>
              </a:ext>
            </a:extLst>
          </p:cNvPr>
          <p:cNvSpPr txBox="1"/>
          <p:nvPr/>
        </p:nvSpPr>
        <p:spPr>
          <a:xfrm>
            <a:off x="703262" y="5886161"/>
            <a:ext cx="2605995" cy="369332"/>
          </a:xfrm>
          <a:prstGeom prst="rect">
            <a:avLst/>
          </a:prstGeom>
          <a:noFill/>
        </p:spPr>
        <p:txBody>
          <a:bodyPr wrap="square" lIns="0" tIns="0" rIns="0" bIns="0" rtlCol="0" anchor="t">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a:t>Source: Bloomberg</a:t>
            </a:r>
          </a:p>
          <a:p>
            <a:r>
              <a:rPr lang="en-US" altLang="ko-KR"/>
              <a:t>Note 1): 2023</a:t>
            </a:r>
            <a:r>
              <a:rPr lang="ko-KR" altLang="en-US"/>
              <a:t>년 </a:t>
            </a:r>
            <a:r>
              <a:rPr lang="en-US" altLang="ko-KR"/>
              <a:t>12</a:t>
            </a:r>
            <a:r>
              <a:rPr lang="ko-KR" altLang="en-US"/>
              <a:t>월 </a:t>
            </a:r>
            <a:r>
              <a:rPr lang="en-US" altLang="ko-KR"/>
              <a:t>8</a:t>
            </a:r>
            <a:r>
              <a:rPr lang="ko-KR" altLang="en-US"/>
              <a:t>일 기준</a:t>
            </a:r>
            <a:r>
              <a:rPr lang="en-US" altLang="ko-KR"/>
              <a:t>, </a:t>
            </a:r>
            <a:r>
              <a:rPr lang="ko-KR" altLang="en-US"/>
              <a:t>블룸버그 종합은 주요 </a:t>
            </a:r>
            <a:r>
              <a:rPr lang="en-US" altLang="ko-KR"/>
              <a:t>IB </a:t>
            </a:r>
            <a:r>
              <a:rPr lang="ko-KR" altLang="en-US"/>
              <a:t>전망치 중간값</a:t>
            </a:r>
            <a:endParaRPr lang="en-US" altLang="ko-KR"/>
          </a:p>
        </p:txBody>
      </p:sp>
      <p:grpSp>
        <p:nvGrpSpPr>
          <p:cNvPr id="2" name="그룹 1">
            <a:extLst>
              <a:ext uri="{FF2B5EF4-FFF2-40B4-BE49-F238E27FC236}">
                <a16:creationId xmlns:a16="http://schemas.microsoft.com/office/drawing/2014/main" id="{094C3E0C-55CA-6F1E-51C9-13C2D3914F69}"/>
              </a:ext>
            </a:extLst>
          </p:cNvPr>
          <p:cNvGrpSpPr/>
          <p:nvPr/>
        </p:nvGrpSpPr>
        <p:grpSpPr>
          <a:xfrm>
            <a:off x="3658543" y="2168525"/>
            <a:ext cx="5527114" cy="276837"/>
            <a:chOff x="704850" y="2013298"/>
            <a:chExt cx="4140200" cy="276837"/>
          </a:xfrm>
        </p:grpSpPr>
        <p:sp>
          <p:nvSpPr>
            <p:cNvPr id="5" name="TextBox 4">
              <a:extLst>
                <a:ext uri="{FF2B5EF4-FFF2-40B4-BE49-F238E27FC236}">
                  <a16:creationId xmlns:a16="http://schemas.microsoft.com/office/drawing/2014/main" id="{2A168B30-1C78-8F18-5E48-19476A53A62E}"/>
                </a:ext>
              </a:extLst>
            </p:cNvPr>
            <p:cNvSpPr txBox="1"/>
            <p:nvPr/>
          </p:nvSpPr>
          <p:spPr>
            <a:xfrm>
              <a:off x="704850" y="2046854"/>
              <a:ext cx="207251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rPr>
                <a:t>미 달러화 대비 주요국 환율 추이 및 전망</a:t>
              </a:r>
              <a:r>
                <a:rPr lang="en-US" altLang="ko-KR" sz="1300" baseline="300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rPr>
                <a:t>1)</a:t>
              </a:r>
              <a:endPar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endParaRPr>
            </a:p>
          </p:txBody>
        </p:sp>
        <p:cxnSp>
          <p:nvCxnSpPr>
            <p:cNvPr id="15" name="직선 연결선 14">
              <a:extLst>
                <a:ext uri="{FF2B5EF4-FFF2-40B4-BE49-F238E27FC236}">
                  <a16:creationId xmlns:a16="http://schemas.microsoft.com/office/drawing/2014/main" id="{74522DC7-9F71-7BF6-EC15-C51A1755683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92C1815A-37EF-BA27-7270-31A1118D6FDB}"/>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32" name="차트 31">
            <a:extLst>
              <a:ext uri="{FF2B5EF4-FFF2-40B4-BE49-F238E27FC236}">
                <a16:creationId xmlns:a16="http://schemas.microsoft.com/office/drawing/2014/main" id="{2397AB3D-955A-15E5-0F4C-C825D369C0FA}"/>
              </a:ext>
            </a:extLst>
          </p:cNvPr>
          <p:cNvGraphicFramePr/>
          <p:nvPr/>
        </p:nvGraphicFramePr>
        <p:xfrm>
          <a:off x="699444" y="2702352"/>
          <a:ext cx="2588914" cy="998100"/>
        </p:xfrm>
        <a:graphic>
          <a:graphicData uri="http://schemas.openxmlformats.org/drawingml/2006/chart">
            <c:chart xmlns:c="http://schemas.openxmlformats.org/drawingml/2006/chart" xmlns:r="http://schemas.openxmlformats.org/officeDocument/2006/relationships" r:id="rId3"/>
          </a:graphicData>
        </a:graphic>
      </p:graphicFrame>
      <p:sp>
        <p:nvSpPr>
          <p:cNvPr id="36" name="직사각형 35">
            <a:extLst>
              <a:ext uri="{FF2B5EF4-FFF2-40B4-BE49-F238E27FC236}">
                <a16:creationId xmlns:a16="http://schemas.microsoft.com/office/drawing/2014/main" id="{F2CBCC49-D6A2-29B6-7794-C2A7BE16FEC3}"/>
              </a:ext>
            </a:extLst>
          </p:cNvPr>
          <p:cNvSpPr/>
          <p:nvPr/>
        </p:nvSpPr>
        <p:spPr>
          <a:xfrm>
            <a:off x="720343" y="5128069"/>
            <a:ext cx="2568015" cy="748857"/>
          </a:xfrm>
          <a:prstGeom prst="rect">
            <a:avLst/>
          </a:prstGeom>
          <a:solidFill>
            <a:sysClr val="window" lastClr="FFFFFF">
              <a:lumMod val="95000"/>
            </a:sysClr>
          </a:solidFill>
        </p:spPr>
        <p:txBody>
          <a:bodyPr wrap="square" lIns="72000" tIns="36000" rIns="72000" bIns="36000" anchor="ctr">
            <a:noAutofit/>
          </a:bodyPr>
          <a:lstStyle/>
          <a:p>
            <a:pPr marL="92075" indent="-92075">
              <a:lnSpc>
                <a:spcPct val="110000"/>
              </a:lnSpc>
              <a:buFont typeface="Wingdings" panose="05000000000000000000" pitchFamily="2" charset="2"/>
              <a:buChar char="§"/>
              <a:defRPr/>
            </a:pPr>
            <a:r>
              <a:rPr lang="en-US" altLang="ko-KR" sz="900" kern="0" spc="-20">
                <a:ln>
                  <a:solidFill>
                    <a:srgbClr val="D9D9D9">
                      <a:alpha val="0"/>
                    </a:srgbClr>
                  </a:solidFill>
                </a:ln>
                <a:solidFill>
                  <a:srgbClr val="000000">
                    <a:lumMod val="85000"/>
                    <a:lumOff val="15000"/>
                  </a:srgbClr>
                </a:solidFill>
                <a:latin typeface="+mn-ea"/>
              </a:rPr>
              <a:t>’21~’22</a:t>
            </a:r>
            <a:r>
              <a:rPr lang="ko-KR" altLang="en-US" sz="900" kern="0" spc="-20">
                <a:ln>
                  <a:solidFill>
                    <a:srgbClr val="D9D9D9">
                      <a:alpha val="0"/>
                    </a:srgbClr>
                  </a:solidFill>
                </a:ln>
                <a:solidFill>
                  <a:srgbClr val="000000">
                    <a:lumMod val="85000"/>
                    <a:lumOff val="15000"/>
                  </a:srgbClr>
                </a:solidFill>
                <a:latin typeface="+mn-ea"/>
              </a:rPr>
              <a:t>년 미국의 견조한 소비와 기업 실적</a:t>
            </a:r>
            <a:r>
              <a:rPr lang="en-US" altLang="ko-KR" sz="900" kern="0" spc="-20">
                <a:ln>
                  <a:solidFill>
                    <a:srgbClr val="D9D9D9">
                      <a:alpha val="0"/>
                    </a:srgbClr>
                  </a:solidFill>
                </a:ln>
                <a:solidFill>
                  <a:srgbClr val="000000">
                    <a:lumMod val="85000"/>
                    <a:lumOff val="15000"/>
                  </a:srgbClr>
                </a:solidFill>
                <a:latin typeface="+mn-ea"/>
              </a:rPr>
              <a:t>, </a:t>
            </a:r>
            <a:r>
              <a:rPr lang="ko-KR" altLang="en-US" sz="900" kern="0" spc="-20">
                <a:ln>
                  <a:solidFill>
                    <a:srgbClr val="D9D9D9">
                      <a:alpha val="0"/>
                    </a:srgbClr>
                  </a:solidFill>
                </a:ln>
                <a:solidFill>
                  <a:srgbClr val="000000">
                    <a:lumMod val="85000"/>
                    <a:lumOff val="15000"/>
                  </a:srgbClr>
                </a:solidFill>
                <a:latin typeface="+mn-ea"/>
              </a:rPr>
              <a:t>고금리</a:t>
            </a:r>
            <a:r>
              <a:rPr lang="en-US" altLang="ko-KR" sz="900" kern="0" spc="-20">
                <a:ln>
                  <a:solidFill>
                    <a:srgbClr val="D9D9D9">
                      <a:alpha val="0"/>
                    </a:srgbClr>
                  </a:solidFill>
                </a:ln>
                <a:solidFill>
                  <a:srgbClr val="000000">
                    <a:lumMod val="85000"/>
                    <a:lumOff val="15000"/>
                  </a:srgbClr>
                </a:solidFill>
                <a:latin typeface="+mn-ea"/>
              </a:rPr>
              <a:t>, </a:t>
            </a:r>
            <a:r>
              <a:rPr lang="ko-KR" altLang="en-US" sz="900" kern="0" spc="-20">
                <a:ln>
                  <a:solidFill>
                    <a:srgbClr val="D9D9D9">
                      <a:alpha val="0"/>
                    </a:srgbClr>
                  </a:solidFill>
                </a:ln>
                <a:solidFill>
                  <a:srgbClr val="000000">
                    <a:lumMod val="85000"/>
                    <a:lumOff val="15000"/>
                  </a:srgbClr>
                </a:solidFill>
                <a:latin typeface="+mn-ea"/>
              </a:rPr>
              <a:t>안전자산 선호 등으로 달러는 강세를 지속 </a:t>
            </a:r>
            <a:endParaRPr lang="en-US" altLang="ko-KR" sz="900" kern="0" spc="-20">
              <a:ln>
                <a:solidFill>
                  <a:srgbClr val="D9D9D9">
                    <a:alpha val="0"/>
                  </a:srgbClr>
                </a:solidFill>
              </a:ln>
              <a:solidFill>
                <a:srgbClr val="000000">
                  <a:lumMod val="85000"/>
                  <a:lumOff val="15000"/>
                </a:srgbClr>
              </a:solidFill>
              <a:latin typeface="+mn-ea"/>
            </a:endParaRPr>
          </a:p>
          <a:p>
            <a:pPr marL="92075" indent="-92075">
              <a:lnSpc>
                <a:spcPct val="110000"/>
              </a:lnSpc>
              <a:buFont typeface="Wingdings" panose="05000000000000000000" pitchFamily="2" charset="2"/>
              <a:buChar char="§"/>
              <a:defRPr/>
            </a:pPr>
            <a:r>
              <a:rPr lang="en-US" altLang="ko-KR" sz="900" kern="0" spc="-20">
                <a:ln>
                  <a:solidFill>
                    <a:srgbClr val="D9D9D9">
                      <a:alpha val="0"/>
                    </a:srgbClr>
                  </a:solidFill>
                </a:ln>
                <a:solidFill>
                  <a:srgbClr val="000000">
                    <a:lumMod val="85000"/>
                    <a:lumOff val="15000"/>
                  </a:srgbClr>
                </a:solidFill>
                <a:latin typeface="+mn-ea"/>
              </a:rPr>
              <a:t>’24</a:t>
            </a:r>
            <a:r>
              <a:rPr lang="ko-KR" altLang="en-US" sz="900" kern="0" spc="-20">
                <a:ln>
                  <a:solidFill>
                    <a:srgbClr val="D9D9D9">
                      <a:alpha val="0"/>
                    </a:srgbClr>
                  </a:solidFill>
                </a:ln>
                <a:solidFill>
                  <a:srgbClr val="000000">
                    <a:lumMod val="85000"/>
                    <a:lumOff val="15000"/>
                  </a:srgbClr>
                </a:solidFill>
                <a:latin typeface="+mn-ea"/>
              </a:rPr>
              <a:t>년 미 연준의 정책금리 인상 종결</a:t>
            </a:r>
            <a:r>
              <a:rPr lang="en-US" altLang="ko-KR" sz="900" kern="0" spc="-20">
                <a:ln>
                  <a:solidFill>
                    <a:srgbClr val="D9D9D9">
                      <a:alpha val="0"/>
                    </a:srgbClr>
                  </a:solidFill>
                </a:ln>
                <a:solidFill>
                  <a:srgbClr val="000000">
                    <a:lumMod val="85000"/>
                    <a:lumOff val="15000"/>
                  </a:srgbClr>
                </a:solidFill>
                <a:latin typeface="+mn-ea"/>
              </a:rPr>
              <a:t>, </a:t>
            </a:r>
            <a:r>
              <a:rPr lang="ko-KR" altLang="en-US" sz="900" kern="0" spc="-20">
                <a:ln>
                  <a:solidFill>
                    <a:srgbClr val="D9D9D9">
                      <a:alpha val="0"/>
                    </a:srgbClr>
                  </a:solidFill>
                </a:ln>
                <a:solidFill>
                  <a:srgbClr val="000000">
                    <a:lumMod val="85000"/>
                    <a:lumOff val="15000"/>
                  </a:srgbClr>
                </a:solidFill>
                <a:latin typeface="+mn-ea"/>
              </a:rPr>
              <a:t>금리 인하 가능성으로 달러화의 점진적 약세 흐름이 전망됨</a:t>
            </a:r>
            <a:endParaRPr lang="en-US" altLang="ko-KR" sz="900" kern="0" spc="-20">
              <a:ln>
                <a:solidFill>
                  <a:srgbClr val="D9D9D9">
                    <a:alpha val="0"/>
                  </a:srgbClr>
                </a:solidFill>
              </a:ln>
              <a:solidFill>
                <a:srgbClr val="000000">
                  <a:lumMod val="85000"/>
                  <a:lumOff val="15000"/>
                </a:srgbClr>
              </a:solidFill>
              <a:latin typeface="+mn-ea"/>
            </a:endParaRPr>
          </a:p>
        </p:txBody>
      </p:sp>
      <p:sp>
        <p:nvSpPr>
          <p:cNvPr id="37" name="직사각형 36">
            <a:extLst>
              <a:ext uri="{FF2B5EF4-FFF2-40B4-BE49-F238E27FC236}">
                <a16:creationId xmlns:a16="http://schemas.microsoft.com/office/drawing/2014/main" id="{6234420D-1892-EB59-708A-BF3D2EBA7227}"/>
              </a:ext>
            </a:extLst>
          </p:cNvPr>
          <p:cNvSpPr/>
          <p:nvPr/>
        </p:nvSpPr>
        <p:spPr>
          <a:xfrm>
            <a:off x="720343" y="2498659"/>
            <a:ext cx="2592000" cy="176400"/>
          </a:xfrm>
          <a:prstGeom prst="rect">
            <a:avLst/>
          </a:prstGeom>
          <a:solidFill>
            <a:schemeClr val="accent4">
              <a:lumMod val="20000"/>
              <a:lumOff val="80000"/>
            </a:schemeClr>
          </a:solidFill>
          <a:ln w="3175">
            <a:noFill/>
          </a:ln>
          <a:effectLst/>
        </p:spPr>
        <p:txBody>
          <a:bodyPr wrap="square" lIns="0" tIns="0" rIns="0" bIns="0" anchor="ctr">
            <a:noAutofit/>
          </a:bodyPr>
          <a:lstStyle/>
          <a:p>
            <a:pPr algn="ctr" defTabSz="762000">
              <a:spcBef>
                <a:spcPct val="0"/>
              </a:spcBef>
            </a:pPr>
            <a:r>
              <a:rPr lang="ko-KR" altLang="en-US" sz="900" kern="0">
                <a:ln>
                  <a:solidFill>
                    <a:srgbClr val="000000">
                      <a:lumMod val="50000"/>
                      <a:lumOff val="50000"/>
                      <a:alpha val="0"/>
                    </a:srgbClr>
                  </a:solidFill>
                </a:ln>
                <a:latin typeface="+mj-ea"/>
                <a:ea typeface="+mj-ea"/>
              </a:rPr>
              <a:t>미국 달러 인덱스 추이</a:t>
            </a:r>
            <a:endParaRPr lang="en-US" altLang="ko-KR" sz="900" kern="0">
              <a:ln>
                <a:solidFill>
                  <a:srgbClr val="000000">
                    <a:lumMod val="50000"/>
                    <a:lumOff val="50000"/>
                    <a:alpha val="0"/>
                  </a:srgbClr>
                </a:solidFill>
              </a:ln>
              <a:latin typeface="+mj-ea"/>
              <a:ea typeface="+mj-ea"/>
            </a:endParaRPr>
          </a:p>
        </p:txBody>
      </p:sp>
      <p:graphicFrame>
        <p:nvGraphicFramePr>
          <p:cNvPr id="41" name="차트 40">
            <a:extLst>
              <a:ext uri="{FF2B5EF4-FFF2-40B4-BE49-F238E27FC236}">
                <a16:creationId xmlns:a16="http://schemas.microsoft.com/office/drawing/2014/main" id="{1D801ED1-56EA-2686-E20D-08E930FD0803}"/>
              </a:ext>
            </a:extLst>
          </p:cNvPr>
          <p:cNvGraphicFramePr/>
          <p:nvPr/>
        </p:nvGraphicFramePr>
        <p:xfrm>
          <a:off x="699444" y="3933951"/>
          <a:ext cx="2609813" cy="1161832"/>
        </p:xfrm>
        <a:graphic>
          <a:graphicData uri="http://schemas.openxmlformats.org/drawingml/2006/chart">
            <c:chart xmlns:c="http://schemas.openxmlformats.org/drawingml/2006/chart" xmlns:r="http://schemas.openxmlformats.org/officeDocument/2006/relationships" r:id="rId4"/>
          </a:graphicData>
        </a:graphic>
      </p:graphicFrame>
      <p:sp>
        <p:nvSpPr>
          <p:cNvPr id="42" name="직사각형 41">
            <a:extLst>
              <a:ext uri="{FF2B5EF4-FFF2-40B4-BE49-F238E27FC236}">
                <a16:creationId xmlns:a16="http://schemas.microsoft.com/office/drawing/2014/main" id="{590E6DB4-9D27-9E01-531E-9DAA0F6CE68E}"/>
              </a:ext>
            </a:extLst>
          </p:cNvPr>
          <p:cNvSpPr/>
          <p:nvPr/>
        </p:nvSpPr>
        <p:spPr>
          <a:xfrm>
            <a:off x="720343" y="3809559"/>
            <a:ext cx="2592000" cy="176400"/>
          </a:xfrm>
          <a:prstGeom prst="rect">
            <a:avLst/>
          </a:prstGeom>
          <a:solidFill>
            <a:schemeClr val="accent4">
              <a:lumMod val="20000"/>
              <a:lumOff val="80000"/>
            </a:schemeClr>
          </a:solidFill>
          <a:ln w="3175">
            <a:noFill/>
          </a:ln>
          <a:effectLst/>
        </p:spPr>
        <p:txBody>
          <a:bodyPr wrap="square" lIns="0" tIns="0" rIns="0" bIns="0" anchor="ctr">
            <a:noAutofit/>
          </a:bodyPr>
          <a:lstStyle/>
          <a:p>
            <a:pPr algn="ctr" defTabSz="762000">
              <a:spcBef>
                <a:spcPct val="0"/>
              </a:spcBef>
            </a:pPr>
            <a:r>
              <a:rPr lang="ko-KR" altLang="en-US" sz="900" kern="0">
                <a:ln>
                  <a:solidFill>
                    <a:srgbClr val="000000">
                      <a:lumMod val="50000"/>
                      <a:lumOff val="50000"/>
                      <a:alpha val="0"/>
                    </a:srgbClr>
                  </a:solidFill>
                </a:ln>
                <a:latin typeface="+mj-ea"/>
                <a:ea typeface="+mj-ea"/>
              </a:rPr>
              <a:t>미국 달러 인덱스 전망</a:t>
            </a:r>
            <a:endParaRPr lang="en-US" altLang="ko-KR" sz="900" kern="0" baseline="30000">
              <a:ln>
                <a:solidFill>
                  <a:srgbClr val="000000">
                    <a:lumMod val="50000"/>
                    <a:lumOff val="50000"/>
                    <a:alpha val="0"/>
                  </a:srgbClr>
                </a:solidFill>
              </a:ln>
              <a:latin typeface="+mj-ea"/>
              <a:ea typeface="+mj-ea"/>
            </a:endParaRPr>
          </a:p>
        </p:txBody>
      </p:sp>
      <p:sp>
        <p:nvSpPr>
          <p:cNvPr id="43" name="TextBox 42">
            <a:extLst>
              <a:ext uri="{FF2B5EF4-FFF2-40B4-BE49-F238E27FC236}">
                <a16:creationId xmlns:a16="http://schemas.microsoft.com/office/drawing/2014/main" id="{0E7B2880-FD31-8A25-EF8E-1C7B7A3B3F37}"/>
              </a:ext>
            </a:extLst>
          </p:cNvPr>
          <p:cNvSpPr txBox="1"/>
          <p:nvPr/>
        </p:nvSpPr>
        <p:spPr>
          <a:xfrm>
            <a:off x="982585" y="3583013"/>
            <a:ext cx="206788" cy="107722"/>
          </a:xfrm>
          <a:prstGeom prst="rect">
            <a:avLst/>
          </a:prstGeom>
          <a:solidFill>
            <a:schemeClr val="bg1"/>
          </a:solidFill>
        </p:spPr>
        <p:txBody>
          <a:bodyPr wrap="none" lIns="0" tIns="0" rIns="0" bIns="0" rtlCol="0">
            <a:spAutoFit/>
          </a:bodyPr>
          <a:lstStyle/>
          <a:p>
            <a:pPr algn="l"/>
            <a:r>
              <a:rPr lang="en-US" altLang="ko-KR" sz="70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’21.1</a:t>
            </a:r>
            <a:endParaRPr lang="ko-KR" altLang="en-US" sz="70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endParaRPr>
          </a:p>
        </p:txBody>
      </p:sp>
      <p:sp>
        <p:nvSpPr>
          <p:cNvPr id="44" name="TextBox 43">
            <a:extLst>
              <a:ext uri="{FF2B5EF4-FFF2-40B4-BE49-F238E27FC236}">
                <a16:creationId xmlns:a16="http://schemas.microsoft.com/office/drawing/2014/main" id="{F88E5235-7BBF-BAAA-5884-01585855E388}"/>
              </a:ext>
            </a:extLst>
          </p:cNvPr>
          <p:cNvSpPr txBox="1"/>
          <p:nvPr/>
        </p:nvSpPr>
        <p:spPr>
          <a:xfrm>
            <a:off x="1628444" y="3583013"/>
            <a:ext cx="206788" cy="107722"/>
          </a:xfrm>
          <a:prstGeom prst="rect">
            <a:avLst/>
          </a:prstGeom>
          <a:solidFill>
            <a:schemeClr val="bg1"/>
          </a:solidFill>
        </p:spPr>
        <p:txBody>
          <a:bodyPr wrap="none" lIns="0" tIns="0" rIns="0" bIns="0" rtlCol="0">
            <a:spAutoFit/>
          </a:bodyPr>
          <a:lstStyle/>
          <a:p>
            <a:pPr algn="l"/>
            <a:r>
              <a:rPr lang="en-US" altLang="ko-KR" sz="70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’22.1</a:t>
            </a:r>
            <a:endParaRPr lang="ko-KR" altLang="en-US" sz="70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endParaRPr>
          </a:p>
        </p:txBody>
      </p:sp>
      <p:sp>
        <p:nvSpPr>
          <p:cNvPr id="45" name="TextBox 44">
            <a:extLst>
              <a:ext uri="{FF2B5EF4-FFF2-40B4-BE49-F238E27FC236}">
                <a16:creationId xmlns:a16="http://schemas.microsoft.com/office/drawing/2014/main" id="{A2D9C090-5BC6-3D7F-4FC8-29DD62FF202D}"/>
              </a:ext>
            </a:extLst>
          </p:cNvPr>
          <p:cNvSpPr txBox="1"/>
          <p:nvPr/>
        </p:nvSpPr>
        <p:spPr>
          <a:xfrm>
            <a:off x="2371037" y="3583013"/>
            <a:ext cx="206788" cy="107722"/>
          </a:xfrm>
          <a:prstGeom prst="rect">
            <a:avLst/>
          </a:prstGeom>
          <a:solidFill>
            <a:schemeClr val="bg1"/>
          </a:solidFill>
        </p:spPr>
        <p:txBody>
          <a:bodyPr wrap="none" lIns="0" tIns="0" rIns="0" bIns="0" rtlCol="0">
            <a:spAutoFit/>
          </a:bodyPr>
          <a:lstStyle/>
          <a:p>
            <a:pPr algn="l"/>
            <a:r>
              <a:rPr lang="en-US" altLang="ko-KR" sz="70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’23.1</a:t>
            </a:r>
            <a:endParaRPr lang="ko-KR" altLang="en-US" sz="70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endParaRPr>
          </a:p>
        </p:txBody>
      </p:sp>
      <p:sp>
        <p:nvSpPr>
          <p:cNvPr id="46" name="TextBox 45">
            <a:extLst>
              <a:ext uri="{FF2B5EF4-FFF2-40B4-BE49-F238E27FC236}">
                <a16:creationId xmlns:a16="http://schemas.microsoft.com/office/drawing/2014/main" id="{A6ED3DBA-28D1-807A-F066-EAC81E0C1C5C}"/>
              </a:ext>
            </a:extLst>
          </p:cNvPr>
          <p:cNvSpPr txBox="1"/>
          <p:nvPr/>
        </p:nvSpPr>
        <p:spPr>
          <a:xfrm>
            <a:off x="2946203" y="3583013"/>
            <a:ext cx="258084" cy="107722"/>
          </a:xfrm>
          <a:prstGeom prst="rect">
            <a:avLst/>
          </a:prstGeom>
          <a:solidFill>
            <a:schemeClr val="bg1"/>
          </a:solidFill>
        </p:spPr>
        <p:txBody>
          <a:bodyPr wrap="none" lIns="0" tIns="0" rIns="0" bIns="0" rtlCol="0">
            <a:spAutoFit/>
          </a:bodyPr>
          <a:lstStyle/>
          <a:p>
            <a:pPr algn="l"/>
            <a:r>
              <a:rPr lang="en-US" altLang="ko-KR" sz="70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rPr>
              <a:t>’23.11</a:t>
            </a:r>
            <a:endParaRPr lang="ko-KR" altLang="en-US" sz="70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endParaRPr>
          </a:p>
        </p:txBody>
      </p:sp>
      <p:sp>
        <p:nvSpPr>
          <p:cNvPr id="48" name="직사각형 47">
            <a:extLst>
              <a:ext uri="{FF2B5EF4-FFF2-40B4-BE49-F238E27FC236}">
                <a16:creationId xmlns:a16="http://schemas.microsoft.com/office/drawing/2014/main" id="{5A7B6E5B-67FC-C284-967C-5C328AA29865}"/>
              </a:ext>
            </a:extLst>
          </p:cNvPr>
          <p:cNvSpPr/>
          <p:nvPr/>
        </p:nvSpPr>
        <p:spPr>
          <a:xfrm>
            <a:off x="3658543" y="2498659"/>
            <a:ext cx="2592000" cy="176400"/>
          </a:xfrm>
          <a:prstGeom prst="rect">
            <a:avLst/>
          </a:prstGeom>
          <a:solidFill>
            <a:schemeClr val="accent4">
              <a:lumMod val="20000"/>
              <a:lumOff val="80000"/>
            </a:schemeClr>
          </a:solidFill>
          <a:ln w="3175">
            <a:noFill/>
          </a:ln>
          <a:effectLst/>
        </p:spPr>
        <p:txBody>
          <a:bodyPr wrap="square" lIns="0" tIns="0" rIns="0" bIns="0" anchor="ctr">
            <a:noAutofit/>
          </a:bodyPr>
          <a:lstStyle/>
          <a:p>
            <a:pPr algn="ctr" defTabSz="762000">
              <a:spcBef>
                <a:spcPct val="0"/>
              </a:spcBef>
            </a:pPr>
            <a:r>
              <a:rPr lang="ko-KR" altLang="en-US" sz="900" kern="0">
                <a:ln>
                  <a:solidFill>
                    <a:srgbClr val="000000">
                      <a:lumMod val="50000"/>
                      <a:lumOff val="50000"/>
                      <a:alpha val="0"/>
                    </a:srgbClr>
                  </a:solidFill>
                </a:ln>
                <a:latin typeface="+mj-ea"/>
                <a:ea typeface="+mj-ea"/>
              </a:rPr>
              <a:t>유로</a:t>
            </a:r>
            <a:r>
              <a:rPr lang="en-US" altLang="ko-KR" sz="900" kern="0">
                <a:ln>
                  <a:solidFill>
                    <a:srgbClr val="000000">
                      <a:lumMod val="50000"/>
                      <a:lumOff val="50000"/>
                      <a:alpha val="0"/>
                    </a:srgbClr>
                  </a:solidFill>
                </a:ln>
                <a:latin typeface="+mj-ea"/>
                <a:ea typeface="+mj-ea"/>
              </a:rPr>
              <a:t>/</a:t>
            </a:r>
            <a:r>
              <a:rPr lang="ko-KR" altLang="en-US" sz="900" kern="0">
                <a:ln>
                  <a:solidFill>
                    <a:srgbClr val="000000">
                      <a:lumMod val="50000"/>
                      <a:lumOff val="50000"/>
                      <a:alpha val="0"/>
                    </a:srgbClr>
                  </a:solidFill>
                </a:ln>
                <a:latin typeface="+mj-ea"/>
                <a:ea typeface="+mj-ea"/>
              </a:rPr>
              <a:t>달러 추이 및 전망</a:t>
            </a:r>
            <a:endParaRPr lang="en-US" altLang="ko-KR" sz="900" kern="0">
              <a:ln>
                <a:solidFill>
                  <a:srgbClr val="000000">
                    <a:lumMod val="50000"/>
                    <a:lumOff val="50000"/>
                    <a:alpha val="0"/>
                  </a:srgbClr>
                </a:solidFill>
              </a:ln>
              <a:latin typeface="+mj-ea"/>
              <a:ea typeface="+mj-ea"/>
            </a:endParaRPr>
          </a:p>
        </p:txBody>
      </p:sp>
      <p:graphicFrame>
        <p:nvGraphicFramePr>
          <p:cNvPr id="50" name="차트 49">
            <a:extLst>
              <a:ext uri="{FF2B5EF4-FFF2-40B4-BE49-F238E27FC236}">
                <a16:creationId xmlns:a16="http://schemas.microsoft.com/office/drawing/2014/main" id="{C8F1CF00-1BDA-AF33-150B-D6808BB759D9}"/>
              </a:ext>
            </a:extLst>
          </p:cNvPr>
          <p:cNvGraphicFramePr/>
          <p:nvPr/>
        </p:nvGraphicFramePr>
        <p:xfrm>
          <a:off x="3656736" y="2670578"/>
          <a:ext cx="2609813" cy="1126405"/>
        </p:xfrm>
        <a:graphic>
          <a:graphicData uri="http://schemas.openxmlformats.org/drawingml/2006/chart">
            <c:chart xmlns:c="http://schemas.openxmlformats.org/drawingml/2006/chart" xmlns:r="http://schemas.openxmlformats.org/officeDocument/2006/relationships" r:id="rId5"/>
          </a:graphicData>
        </a:graphic>
      </p:graphicFrame>
      <p:sp>
        <p:nvSpPr>
          <p:cNvPr id="53" name="직사각형 52">
            <a:extLst>
              <a:ext uri="{FF2B5EF4-FFF2-40B4-BE49-F238E27FC236}">
                <a16:creationId xmlns:a16="http://schemas.microsoft.com/office/drawing/2014/main" id="{0596FBB0-893E-10DA-E114-19D27BBA517B}"/>
              </a:ext>
            </a:extLst>
          </p:cNvPr>
          <p:cNvSpPr/>
          <p:nvPr/>
        </p:nvSpPr>
        <p:spPr>
          <a:xfrm>
            <a:off x="6610738" y="2498659"/>
            <a:ext cx="2592000" cy="176400"/>
          </a:xfrm>
          <a:prstGeom prst="rect">
            <a:avLst/>
          </a:prstGeom>
          <a:solidFill>
            <a:schemeClr val="accent4">
              <a:lumMod val="20000"/>
              <a:lumOff val="80000"/>
            </a:schemeClr>
          </a:solidFill>
          <a:ln w="3175">
            <a:noFill/>
          </a:ln>
          <a:effectLst/>
        </p:spPr>
        <p:txBody>
          <a:bodyPr wrap="square" lIns="0" tIns="0" rIns="0" bIns="0" anchor="ctr">
            <a:noAutofit/>
          </a:bodyPr>
          <a:lstStyle/>
          <a:p>
            <a:pPr algn="ctr" defTabSz="762000">
              <a:spcBef>
                <a:spcPct val="0"/>
              </a:spcBef>
            </a:pPr>
            <a:r>
              <a:rPr lang="ko-KR" altLang="en-US" sz="900" kern="0">
                <a:ln>
                  <a:solidFill>
                    <a:srgbClr val="000000">
                      <a:lumMod val="50000"/>
                      <a:lumOff val="50000"/>
                      <a:alpha val="0"/>
                    </a:srgbClr>
                  </a:solidFill>
                </a:ln>
                <a:latin typeface="+mj-ea"/>
                <a:ea typeface="+mj-ea"/>
              </a:rPr>
              <a:t>달러</a:t>
            </a:r>
            <a:r>
              <a:rPr lang="en-US" altLang="ko-KR" sz="900" kern="0">
                <a:ln>
                  <a:solidFill>
                    <a:srgbClr val="000000">
                      <a:lumMod val="50000"/>
                      <a:lumOff val="50000"/>
                      <a:alpha val="0"/>
                    </a:srgbClr>
                  </a:solidFill>
                </a:ln>
                <a:latin typeface="+mj-ea"/>
                <a:ea typeface="+mj-ea"/>
              </a:rPr>
              <a:t>/</a:t>
            </a:r>
            <a:r>
              <a:rPr lang="ko-KR" altLang="en-US" sz="900" kern="0">
                <a:ln>
                  <a:solidFill>
                    <a:srgbClr val="000000">
                      <a:lumMod val="50000"/>
                      <a:lumOff val="50000"/>
                      <a:alpha val="0"/>
                    </a:srgbClr>
                  </a:solidFill>
                </a:ln>
                <a:latin typeface="+mj-ea"/>
                <a:ea typeface="+mj-ea"/>
              </a:rPr>
              <a:t>엔 추이 및 전망</a:t>
            </a:r>
            <a:endParaRPr lang="en-US" altLang="ko-KR" sz="900" kern="0">
              <a:ln>
                <a:solidFill>
                  <a:srgbClr val="000000">
                    <a:lumMod val="50000"/>
                    <a:lumOff val="50000"/>
                    <a:alpha val="0"/>
                  </a:srgbClr>
                </a:solidFill>
              </a:ln>
              <a:latin typeface="+mj-ea"/>
              <a:ea typeface="+mj-ea"/>
            </a:endParaRPr>
          </a:p>
        </p:txBody>
      </p:sp>
      <p:graphicFrame>
        <p:nvGraphicFramePr>
          <p:cNvPr id="54" name="차트 53">
            <a:extLst>
              <a:ext uri="{FF2B5EF4-FFF2-40B4-BE49-F238E27FC236}">
                <a16:creationId xmlns:a16="http://schemas.microsoft.com/office/drawing/2014/main" id="{4DAFB1E9-D7F4-FFC5-D18E-51E9EBA47A0C}"/>
              </a:ext>
            </a:extLst>
          </p:cNvPr>
          <p:cNvGraphicFramePr/>
          <p:nvPr/>
        </p:nvGraphicFramePr>
        <p:xfrm>
          <a:off x="6608931" y="2670578"/>
          <a:ext cx="2609813" cy="1126405"/>
        </p:xfrm>
        <a:graphic>
          <a:graphicData uri="http://schemas.openxmlformats.org/drawingml/2006/chart">
            <c:chart xmlns:c="http://schemas.openxmlformats.org/drawingml/2006/chart" xmlns:r="http://schemas.openxmlformats.org/officeDocument/2006/relationships" r:id="rId6"/>
          </a:graphicData>
        </a:graphic>
      </p:graphicFrame>
      <p:sp>
        <p:nvSpPr>
          <p:cNvPr id="55" name="직사각형 54">
            <a:extLst>
              <a:ext uri="{FF2B5EF4-FFF2-40B4-BE49-F238E27FC236}">
                <a16:creationId xmlns:a16="http://schemas.microsoft.com/office/drawing/2014/main" id="{6E5C42DB-D026-8F6B-103B-E57FD70894D0}"/>
              </a:ext>
            </a:extLst>
          </p:cNvPr>
          <p:cNvSpPr/>
          <p:nvPr/>
        </p:nvSpPr>
        <p:spPr>
          <a:xfrm>
            <a:off x="6612749" y="3809559"/>
            <a:ext cx="2592000" cy="176400"/>
          </a:xfrm>
          <a:prstGeom prst="rect">
            <a:avLst/>
          </a:prstGeom>
          <a:solidFill>
            <a:schemeClr val="accent4">
              <a:lumMod val="20000"/>
              <a:lumOff val="80000"/>
            </a:schemeClr>
          </a:solidFill>
          <a:ln w="3175">
            <a:noFill/>
          </a:ln>
          <a:effectLst/>
        </p:spPr>
        <p:txBody>
          <a:bodyPr wrap="square" lIns="0" tIns="0" rIns="0" bIns="0" anchor="ctr">
            <a:noAutofit/>
          </a:bodyPr>
          <a:lstStyle/>
          <a:p>
            <a:pPr algn="ctr" defTabSz="762000">
              <a:spcBef>
                <a:spcPct val="0"/>
              </a:spcBef>
            </a:pPr>
            <a:r>
              <a:rPr lang="ko-KR" altLang="en-US" sz="900" kern="0">
                <a:ln>
                  <a:solidFill>
                    <a:srgbClr val="000000">
                      <a:lumMod val="50000"/>
                      <a:lumOff val="50000"/>
                      <a:alpha val="0"/>
                    </a:srgbClr>
                  </a:solidFill>
                </a:ln>
                <a:latin typeface="+mj-ea"/>
                <a:ea typeface="+mj-ea"/>
              </a:rPr>
              <a:t>달러</a:t>
            </a:r>
            <a:r>
              <a:rPr lang="en-US" altLang="ko-KR" sz="900" kern="0">
                <a:ln>
                  <a:solidFill>
                    <a:srgbClr val="000000">
                      <a:lumMod val="50000"/>
                      <a:lumOff val="50000"/>
                      <a:alpha val="0"/>
                    </a:srgbClr>
                  </a:solidFill>
                </a:ln>
                <a:latin typeface="+mj-ea"/>
                <a:ea typeface="+mj-ea"/>
              </a:rPr>
              <a:t>/</a:t>
            </a:r>
            <a:r>
              <a:rPr lang="ko-KR" altLang="en-US" sz="900" kern="0">
                <a:ln>
                  <a:solidFill>
                    <a:srgbClr val="000000">
                      <a:lumMod val="50000"/>
                      <a:lumOff val="50000"/>
                      <a:alpha val="0"/>
                    </a:srgbClr>
                  </a:solidFill>
                </a:ln>
                <a:latin typeface="+mj-ea"/>
                <a:ea typeface="+mj-ea"/>
              </a:rPr>
              <a:t>위안 추이 및 전망</a:t>
            </a:r>
            <a:endParaRPr lang="en-US" altLang="ko-KR" sz="900" kern="0">
              <a:ln>
                <a:solidFill>
                  <a:srgbClr val="000000">
                    <a:lumMod val="50000"/>
                    <a:lumOff val="50000"/>
                    <a:alpha val="0"/>
                  </a:srgbClr>
                </a:solidFill>
              </a:ln>
              <a:latin typeface="+mj-ea"/>
              <a:ea typeface="+mj-ea"/>
            </a:endParaRPr>
          </a:p>
        </p:txBody>
      </p:sp>
      <p:graphicFrame>
        <p:nvGraphicFramePr>
          <p:cNvPr id="56" name="차트 55">
            <a:extLst>
              <a:ext uri="{FF2B5EF4-FFF2-40B4-BE49-F238E27FC236}">
                <a16:creationId xmlns:a16="http://schemas.microsoft.com/office/drawing/2014/main" id="{0BC04D65-2A41-DF6E-7867-81B69989E29A}"/>
              </a:ext>
            </a:extLst>
          </p:cNvPr>
          <p:cNvGraphicFramePr/>
          <p:nvPr/>
        </p:nvGraphicFramePr>
        <p:xfrm>
          <a:off x="6610942" y="3981478"/>
          <a:ext cx="2609813" cy="1126405"/>
        </p:xfrm>
        <a:graphic>
          <a:graphicData uri="http://schemas.openxmlformats.org/drawingml/2006/chart">
            <c:chart xmlns:c="http://schemas.openxmlformats.org/drawingml/2006/chart" xmlns:r="http://schemas.openxmlformats.org/officeDocument/2006/relationships" r:id="rId7"/>
          </a:graphicData>
        </a:graphic>
      </p:graphicFrame>
      <p:sp>
        <p:nvSpPr>
          <p:cNvPr id="57" name="직사각형 56">
            <a:extLst>
              <a:ext uri="{FF2B5EF4-FFF2-40B4-BE49-F238E27FC236}">
                <a16:creationId xmlns:a16="http://schemas.microsoft.com/office/drawing/2014/main" id="{EA862A6B-AC36-A4D5-ED76-ED0D396FD391}"/>
              </a:ext>
            </a:extLst>
          </p:cNvPr>
          <p:cNvSpPr/>
          <p:nvPr/>
        </p:nvSpPr>
        <p:spPr>
          <a:xfrm>
            <a:off x="3682528" y="5117118"/>
            <a:ext cx="5503129" cy="748857"/>
          </a:xfrm>
          <a:prstGeom prst="rect">
            <a:avLst/>
          </a:prstGeom>
          <a:solidFill>
            <a:sysClr val="window" lastClr="FFFFFF">
              <a:lumMod val="95000"/>
            </a:sysClr>
          </a:solidFill>
        </p:spPr>
        <p:txBody>
          <a:bodyPr wrap="square" lIns="72000" tIns="36000" rIns="72000" bIns="36000" anchor="ctr">
            <a:noAutofit/>
          </a:bodyPr>
          <a:lstStyle/>
          <a:p>
            <a:pPr marL="92075" indent="-92075">
              <a:lnSpc>
                <a:spcPct val="110000"/>
              </a:lnSpc>
              <a:buFont typeface="Wingdings" panose="05000000000000000000" pitchFamily="2" charset="2"/>
              <a:buChar char="§"/>
              <a:defRPr/>
            </a:pPr>
            <a:r>
              <a:rPr lang="ko-KR" altLang="en-US" sz="900" kern="0" spc="-20">
                <a:ln>
                  <a:solidFill>
                    <a:srgbClr val="D9D9D9">
                      <a:alpha val="0"/>
                    </a:srgbClr>
                  </a:solidFill>
                </a:ln>
                <a:solidFill>
                  <a:srgbClr val="000000">
                    <a:lumMod val="85000"/>
                    <a:lumOff val="15000"/>
                  </a:srgbClr>
                </a:solidFill>
                <a:latin typeface="+mn-ea"/>
              </a:rPr>
              <a:t>유로화</a:t>
            </a:r>
            <a:r>
              <a:rPr lang="en-US" altLang="ko-KR" sz="900" kern="0" spc="-20">
                <a:ln>
                  <a:solidFill>
                    <a:srgbClr val="D9D9D9">
                      <a:alpha val="0"/>
                    </a:srgbClr>
                  </a:solidFill>
                </a:ln>
                <a:solidFill>
                  <a:srgbClr val="000000">
                    <a:lumMod val="85000"/>
                    <a:lumOff val="15000"/>
                  </a:srgbClr>
                </a:solidFill>
                <a:latin typeface="+mn-ea"/>
              </a:rPr>
              <a:t>: </a:t>
            </a:r>
            <a:r>
              <a:rPr lang="ko-KR" altLang="en-US" sz="900" kern="0" spc="-20">
                <a:ln>
                  <a:solidFill>
                    <a:srgbClr val="D9D9D9">
                      <a:alpha val="0"/>
                    </a:srgbClr>
                  </a:solidFill>
                </a:ln>
                <a:solidFill>
                  <a:srgbClr val="000000">
                    <a:lumMod val="85000"/>
                    <a:lumOff val="15000"/>
                  </a:srgbClr>
                </a:solidFill>
                <a:latin typeface="+mn-ea"/>
              </a:rPr>
              <a:t>성장률</a:t>
            </a:r>
            <a:r>
              <a:rPr lang="en-US" altLang="ko-KR" sz="900" kern="0" spc="-20">
                <a:ln>
                  <a:solidFill>
                    <a:srgbClr val="D9D9D9">
                      <a:alpha val="0"/>
                    </a:srgbClr>
                  </a:solidFill>
                </a:ln>
                <a:solidFill>
                  <a:srgbClr val="000000">
                    <a:lumMod val="85000"/>
                    <a:lumOff val="15000"/>
                  </a:srgbClr>
                </a:solidFill>
                <a:latin typeface="+mn-ea"/>
              </a:rPr>
              <a:t>·</a:t>
            </a:r>
            <a:r>
              <a:rPr lang="ko-KR" altLang="en-US" sz="900" kern="0" spc="-20">
                <a:ln>
                  <a:solidFill>
                    <a:srgbClr val="D9D9D9">
                      <a:alpha val="0"/>
                    </a:srgbClr>
                  </a:solidFill>
                </a:ln>
                <a:solidFill>
                  <a:srgbClr val="000000">
                    <a:lumMod val="85000"/>
                    <a:lumOff val="15000"/>
                  </a:srgbClr>
                </a:solidFill>
                <a:latin typeface="+mn-ea"/>
              </a:rPr>
              <a:t>물가지수 하락으로 유럽중앙은행</a:t>
            </a:r>
            <a:r>
              <a:rPr lang="en-US" altLang="ko-KR" sz="900" kern="0" spc="-20">
                <a:ln>
                  <a:solidFill>
                    <a:srgbClr val="D9D9D9">
                      <a:alpha val="0"/>
                    </a:srgbClr>
                  </a:solidFill>
                </a:ln>
                <a:solidFill>
                  <a:srgbClr val="000000">
                    <a:lumMod val="85000"/>
                    <a:lumOff val="15000"/>
                  </a:srgbClr>
                </a:solidFill>
                <a:latin typeface="+mn-ea"/>
              </a:rPr>
              <a:t>(ECB)</a:t>
            </a:r>
            <a:r>
              <a:rPr lang="ko-KR" altLang="en-US" sz="900" kern="0" spc="-20">
                <a:ln>
                  <a:solidFill>
                    <a:srgbClr val="D9D9D9">
                      <a:alpha val="0"/>
                    </a:srgbClr>
                  </a:solidFill>
                </a:ln>
                <a:solidFill>
                  <a:srgbClr val="000000">
                    <a:lumMod val="85000"/>
                    <a:lumOff val="15000"/>
                  </a:srgbClr>
                </a:solidFill>
                <a:latin typeface="+mn-ea"/>
              </a:rPr>
              <a:t>의 </a:t>
            </a:r>
            <a:r>
              <a:rPr lang="en-US" altLang="ko-KR" sz="900" kern="0" spc="-20">
                <a:ln>
                  <a:solidFill>
                    <a:srgbClr val="D9D9D9">
                      <a:alpha val="0"/>
                    </a:srgbClr>
                  </a:solidFill>
                </a:ln>
                <a:solidFill>
                  <a:srgbClr val="000000">
                    <a:lumMod val="85000"/>
                    <a:lumOff val="15000"/>
                  </a:srgbClr>
                </a:solidFill>
                <a:latin typeface="+mn-ea"/>
              </a:rPr>
              <a:t>’24</a:t>
            </a:r>
            <a:r>
              <a:rPr lang="ko-KR" altLang="en-US" sz="900" kern="0" spc="-20">
                <a:ln>
                  <a:solidFill>
                    <a:srgbClr val="D9D9D9">
                      <a:alpha val="0"/>
                    </a:srgbClr>
                  </a:solidFill>
                </a:ln>
                <a:solidFill>
                  <a:srgbClr val="000000">
                    <a:lumMod val="85000"/>
                    <a:lumOff val="15000"/>
                  </a:srgbClr>
                </a:solidFill>
                <a:latin typeface="+mn-ea"/>
              </a:rPr>
              <a:t>년 </a:t>
            </a:r>
            <a:r>
              <a:rPr lang="en-US" altLang="ko-KR" sz="900" kern="0" spc="-20">
                <a:ln>
                  <a:solidFill>
                    <a:srgbClr val="D9D9D9">
                      <a:alpha val="0"/>
                    </a:srgbClr>
                  </a:solidFill>
                </a:ln>
                <a:solidFill>
                  <a:srgbClr val="000000">
                    <a:lumMod val="85000"/>
                    <a:lumOff val="15000"/>
                  </a:srgbClr>
                </a:solidFill>
                <a:latin typeface="+mn-ea"/>
              </a:rPr>
              <a:t>4</a:t>
            </a:r>
            <a:r>
              <a:rPr lang="ko-KR" altLang="en-US" sz="900" kern="0" spc="-20">
                <a:ln>
                  <a:solidFill>
                    <a:srgbClr val="D9D9D9">
                      <a:alpha val="0"/>
                    </a:srgbClr>
                  </a:solidFill>
                </a:ln>
                <a:solidFill>
                  <a:srgbClr val="000000">
                    <a:lumMod val="85000"/>
                    <a:lumOff val="15000"/>
                  </a:srgbClr>
                </a:solidFill>
                <a:latin typeface="+mn-ea"/>
              </a:rPr>
              <a:t>월 금리 인하 기대감이 확산되며 유로화 약세가 예상</a:t>
            </a:r>
            <a:endParaRPr lang="en-US" altLang="ko-KR" sz="900" kern="0" spc="-20">
              <a:ln>
                <a:solidFill>
                  <a:srgbClr val="D9D9D9">
                    <a:alpha val="0"/>
                  </a:srgbClr>
                </a:solidFill>
              </a:ln>
              <a:solidFill>
                <a:srgbClr val="000000">
                  <a:lumMod val="85000"/>
                  <a:lumOff val="15000"/>
                </a:srgbClr>
              </a:solidFill>
              <a:latin typeface="+mn-ea"/>
            </a:endParaRPr>
          </a:p>
          <a:p>
            <a:pPr marL="92075" indent="-92075">
              <a:lnSpc>
                <a:spcPct val="110000"/>
              </a:lnSpc>
              <a:buFont typeface="Wingdings" panose="05000000000000000000" pitchFamily="2" charset="2"/>
              <a:buChar char="§"/>
              <a:defRPr/>
            </a:pPr>
            <a:r>
              <a:rPr lang="ko-KR" altLang="en-US" sz="900" kern="0" spc="-20">
                <a:ln>
                  <a:solidFill>
                    <a:srgbClr val="D9D9D9">
                      <a:alpha val="0"/>
                    </a:srgbClr>
                  </a:solidFill>
                </a:ln>
                <a:solidFill>
                  <a:srgbClr val="000000">
                    <a:lumMod val="85000"/>
                    <a:lumOff val="15000"/>
                  </a:srgbClr>
                </a:solidFill>
                <a:latin typeface="+mn-ea"/>
              </a:rPr>
              <a:t>엔화</a:t>
            </a:r>
            <a:r>
              <a:rPr lang="en-US" altLang="ko-KR" sz="900" kern="0" spc="-20">
                <a:ln>
                  <a:solidFill>
                    <a:srgbClr val="D9D9D9">
                      <a:alpha val="0"/>
                    </a:srgbClr>
                  </a:solidFill>
                </a:ln>
                <a:solidFill>
                  <a:srgbClr val="000000">
                    <a:lumMod val="85000"/>
                    <a:lumOff val="15000"/>
                  </a:srgbClr>
                </a:solidFill>
                <a:latin typeface="+mn-ea"/>
              </a:rPr>
              <a:t>: </a:t>
            </a:r>
            <a:r>
              <a:rPr lang="ko-KR" altLang="en-US" sz="900" kern="0" spc="-20">
                <a:ln>
                  <a:solidFill>
                    <a:srgbClr val="D9D9D9">
                      <a:alpha val="0"/>
                    </a:srgbClr>
                  </a:solidFill>
                </a:ln>
                <a:solidFill>
                  <a:srgbClr val="000000">
                    <a:lumMod val="85000"/>
                    <a:lumOff val="15000"/>
                  </a:srgbClr>
                </a:solidFill>
                <a:latin typeface="+mn-ea"/>
              </a:rPr>
              <a:t>물가상승률 상승으로 일본중앙은행</a:t>
            </a:r>
            <a:r>
              <a:rPr lang="en-US" altLang="ko-KR" sz="900" kern="0" spc="-20">
                <a:ln>
                  <a:solidFill>
                    <a:srgbClr val="D9D9D9">
                      <a:alpha val="0"/>
                    </a:srgbClr>
                  </a:solidFill>
                </a:ln>
                <a:solidFill>
                  <a:srgbClr val="000000">
                    <a:lumMod val="85000"/>
                    <a:lumOff val="15000"/>
                  </a:srgbClr>
                </a:solidFill>
                <a:latin typeface="+mn-ea"/>
              </a:rPr>
              <a:t>(BOJ)</a:t>
            </a:r>
            <a:r>
              <a:rPr lang="ko-KR" altLang="en-US" sz="900" kern="0" spc="-20">
                <a:ln>
                  <a:solidFill>
                    <a:srgbClr val="D9D9D9">
                      <a:alpha val="0"/>
                    </a:srgbClr>
                  </a:solidFill>
                </a:ln>
                <a:solidFill>
                  <a:srgbClr val="000000">
                    <a:lumMod val="85000"/>
                    <a:lumOff val="15000"/>
                  </a:srgbClr>
                </a:solidFill>
                <a:latin typeface="+mn-ea"/>
              </a:rPr>
              <a:t>의 통화정책 정상화 가능성이 제기되며 엔화는 강세를 보일 것으로 전망</a:t>
            </a:r>
            <a:r>
              <a:rPr lang="en-US" altLang="ko-KR" sz="900" kern="0" spc="-20">
                <a:ln>
                  <a:solidFill>
                    <a:srgbClr val="D9D9D9">
                      <a:alpha val="0"/>
                    </a:srgbClr>
                  </a:solidFill>
                </a:ln>
                <a:solidFill>
                  <a:srgbClr val="000000">
                    <a:lumMod val="85000"/>
                    <a:lumOff val="15000"/>
                  </a:srgbClr>
                </a:solidFill>
                <a:latin typeface="+mn-ea"/>
              </a:rPr>
              <a:t> </a:t>
            </a:r>
          </a:p>
          <a:p>
            <a:pPr marL="92075" indent="-92075">
              <a:lnSpc>
                <a:spcPct val="110000"/>
              </a:lnSpc>
              <a:buFont typeface="Wingdings" panose="05000000000000000000" pitchFamily="2" charset="2"/>
              <a:buChar char="§"/>
              <a:defRPr/>
            </a:pPr>
            <a:r>
              <a:rPr lang="ko-KR" altLang="en-US" sz="900" kern="0" spc="-20">
                <a:ln>
                  <a:solidFill>
                    <a:srgbClr val="D9D9D9">
                      <a:alpha val="0"/>
                    </a:srgbClr>
                  </a:solidFill>
                </a:ln>
                <a:solidFill>
                  <a:srgbClr val="000000">
                    <a:lumMod val="85000"/>
                    <a:lumOff val="15000"/>
                  </a:srgbClr>
                </a:solidFill>
                <a:latin typeface="+mn-ea"/>
              </a:rPr>
              <a:t>원화</a:t>
            </a:r>
            <a:r>
              <a:rPr lang="en-US" altLang="ko-KR" sz="900" kern="0" spc="-20">
                <a:ln>
                  <a:solidFill>
                    <a:srgbClr val="D9D9D9">
                      <a:alpha val="0"/>
                    </a:srgbClr>
                  </a:solidFill>
                </a:ln>
                <a:solidFill>
                  <a:srgbClr val="000000">
                    <a:lumMod val="85000"/>
                    <a:lumOff val="15000"/>
                  </a:srgbClr>
                </a:solidFill>
                <a:latin typeface="+mn-ea"/>
              </a:rPr>
              <a:t>: </a:t>
            </a:r>
            <a:r>
              <a:rPr lang="ko-KR" altLang="en-US" sz="900" kern="0" spc="-20">
                <a:ln>
                  <a:solidFill>
                    <a:srgbClr val="D9D9D9">
                      <a:alpha val="0"/>
                    </a:srgbClr>
                  </a:solidFill>
                </a:ln>
                <a:solidFill>
                  <a:srgbClr val="000000">
                    <a:lumMod val="85000"/>
                    <a:lumOff val="15000"/>
                  </a:srgbClr>
                </a:solidFill>
                <a:latin typeface="+mn-ea"/>
              </a:rPr>
              <a:t>미 연준의 금리 인상 종결</a:t>
            </a:r>
            <a:r>
              <a:rPr lang="en-US" altLang="ko-KR" sz="900" kern="0" spc="-20">
                <a:ln>
                  <a:solidFill>
                    <a:srgbClr val="D9D9D9">
                      <a:alpha val="0"/>
                    </a:srgbClr>
                  </a:solidFill>
                </a:ln>
                <a:solidFill>
                  <a:srgbClr val="000000">
                    <a:lumMod val="85000"/>
                    <a:lumOff val="15000"/>
                  </a:srgbClr>
                </a:solidFill>
                <a:latin typeface="+mn-ea"/>
              </a:rPr>
              <a:t> </a:t>
            </a:r>
            <a:r>
              <a:rPr lang="ko-KR" altLang="en-US" sz="900" kern="0" spc="-20">
                <a:ln>
                  <a:solidFill>
                    <a:srgbClr val="D9D9D9">
                      <a:alpha val="0"/>
                    </a:srgbClr>
                  </a:solidFill>
                </a:ln>
                <a:solidFill>
                  <a:srgbClr val="000000">
                    <a:lumMod val="85000"/>
                    <a:lumOff val="15000"/>
                  </a:srgbClr>
                </a:solidFill>
                <a:latin typeface="+mn-ea"/>
              </a:rPr>
              <a:t>기대</a:t>
            </a:r>
            <a:r>
              <a:rPr lang="en-US" altLang="ko-KR" sz="900" kern="0" spc="-20">
                <a:ln>
                  <a:solidFill>
                    <a:srgbClr val="D9D9D9">
                      <a:alpha val="0"/>
                    </a:srgbClr>
                  </a:solidFill>
                </a:ln>
                <a:solidFill>
                  <a:srgbClr val="000000">
                    <a:lumMod val="85000"/>
                    <a:lumOff val="15000"/>
                  </a:srgbClr>
                </a:solidFill>
                <a:latin typeface="+mn-ea"/>
              </a:rPr>
              <a:t>, </a:t>
            </a:r>
            <a:r>
              <a:rPr lang="ko-KR" altLang="en-US" sz="900" kern="0" spc="-20">
                <a:ln>
                  <a:solidFill>
                    <a:srgbClr val="D9D9D9">
                      <a:alpha val="0"/>
                    </a:srgbClr>
                  </a:solidFill>
                </a:ln>
                <a:solidFill>
                  <a:srgbClr val="000000">
                    <a:lumMod val="85000"/>
                    <a:lumOff val="15000"/>
                  </a:srgbClr>
                </a:solidFill>
                <a:latin typeface="+mn-ea"/>
              </a:rPr>
              <a:t>수출 개선</a:t>
            </a:r>
            <a:r>
              <a:rPr lang="en-US" altLang="ko-KR" sz="900" kern="0" spc="-20">
                <a:ln>
                  <a:solidFill>
                    <a:srgbClr val="D9D9D9">
                      <a:alpha val="0"/>
                    </a:srgbClr>
                  </a:solidFill>
                </a:ln>
                <a:solidFill>
                  <a:srgbClr val="000000">
                    <a:lumMod val="85000"/>
                    <a:lumOff val="15000"/>
                  </a:srgbClr>
                </a:solidFill>
                <a:latin typeface="+mn-ea"/>
              </a:rPr>
              <a:t> </a:t>
            </a:r>
            <a:r>
              <a:rPr lang="ko-KR" altLang="en-US" sz="900" kern="0" spc="-20">
                <a:ln>
                  <a:solidFill>
                    <a:srgbClr val="D9D9D9">
                      <a:alpha val="0"/>
                    </a:srgbClr>
                  </a:solidFill>
                </a:ln>
                <a:solidFill>
                  <a:srgbClr val="000000">
                    <a:lumMod val="85000"/>
                    <a:lumOff val="15000"/>
                  </a:srgbClr>
                </a:solidFill>
                <a:latin typeface="+mn-ea"/>
              </a:rPr>
              <a:t>등에 따라 원화 강세가 예상되나</a:t>
            </a:r>
            <a:r>
              <a:rPr lang="en-US" altLang="ko-KR" sz="900" kern="0" spc="-20">
                <a:ln>
                  <a:solidFill>
                    <a:srgbClr val="D9D9D9">
                      <a:alpha val="0"/>
                    </a:srgbClr>
                  </a:solidFill>
                </a:ln>
                <a:solidFill>
                  <a:srgbClr val="000000">
                    <a:lumMod val="85000"/>
                    <a:lumOff val="15000"/>
                  </a:srgbClr>
                </a:solidFill>
                <a:latin typeface="+mn-ea"/>
              </a:rPr>
              <a:t>, </a:t>
            </a:r>
            <a:r>
              <a:rPr lang="ko-KR" altLang="en-US" sz="900" kern="0" spc="-20">
                <a:ln>
                  <a:solidFill>
                    <a:srgbClr val="D9D9D9">
                      <a:alpha val="0"/>
                    </a:srgbClr>
                  </a:solidFill>
                </a:ln>
                <a:solidFill>
                  <a:srgbClr val="000000">
                    <a:lumMod val="85000"/>
                    <a:lumOff val="15000"/>
                  </a:srgbClr>
                </a:solidFill>
                <a:latin typeface="+mn-ea"/>
              </a:rPr>
              <a:t>중국 경제 둔화 등으로 제한적일 가능성 </a:t>
            </a:r>
            <a:endParaRPr lang="en-US" altLang="ko-KR" sz="900" kern="0" spc="-20">
              <a:ln>
                <a:solidFill>
                  <a:srgbClr val="D9D9D9">
                    <a:alpha val="0"/>
                  </a:srgbClr>
                </a:solidFill>
              </a:ln>
              <a:solidFill>
                <a:srgbClr val="000000">
                  <a:lumMod val="85000"/>
                  <a:lumOff val="15000"/>
                </a:srgbClr>
              </a:solidFill>
              <a:latin typeface="+mn-ea"/>
            </a:endParaRPr>
          </a:p>
          <a:p>
            <a:pPr marL="92075" indent="-92075">
              <a:lnSpc>
                <a:spcPct val="110000"/>
              </a:lnSpc>
              <a:buFont typeface="Wingdings" panose="05000000000000000000" pitchFamily="2" charset="2"/>
              <a:buChar char="§"/>
              <a:defRPr/>
            </a:pPr>
            <a:r>
              <a:rPr lang="ko-KR" altLang="en-US" sz="900" kern="0" spc="-20">
                <a:ln>
                  <a:solidFill>
                    <a:srgbClr val="D9D9D9">
                      <a:alpha val="0"/>
                    </a:srgbClr>
                  </a:solidFill>
                </a:ln>
                <a:solidFill>
                  <a:srgbClr val="000000">
                    <a:lumMod val="85000"/>
                    <a:lumOff val="15000"/>
                  </a:srgbClr>
                </a:solidFill>
                <a:latin typeface="+mn-ea"/>
              </a:rPr>
              <a:t>위안화</a:t>
            </a:r>
            <a:r>
              <a:rPr lang="en-US" altLang="ko-KR" sz="900" kern="0" spc="-20">
                <a:ln>
                  <a:solidFill>
                    <a:srgbClr val="D9D9D9">
                      <a:alpha val="0"/>
                    </a:srgbClr>
                  </a:solidFill>
                </a:ln>
                <a:solidFill>
                  <a:srgbClr val="000000">
                    <a:lumMod val="85000"/>
                    <a:lumOff val="15000"/>
                  </a:srgbClr>
                </a:solidFill>
                <a:latin typeface="+mn-ea"/>
              </a:rPr>
              <a:t>: </a:t>
            </a:r>
            <a:r>
              <a:rPr lang="ko-KR" altLang="en-US" sz="900" kern="0" spc="-20">
                <a:ln>
                  <a:solidFill>
                    <a:srgbClr val="D9D9D9">
                      <a:alpha val="0"/>
                    </a:srgbClr>
                  </a:solidFill>
                </a:ln>
                <a:solidFill>
                  <a:srgbClr val="000000">
                    <a:lumMod val="85000"/>
                    <a:lumOff val="15000"/>
                  </a:srgbClr>
                </a:solidFill>
                <a:latin typeface="+mn-ea"/>
              </a:rPr>
              <a:t>부동산 침체</a:t>
            </a:r>
            <a:r>
              <a:rPr lang="en-US" altLang="ko-KR" sz="900" kern="0" spc="-20">
                <a:ln>
                  <a:solidFill>
                    <a:srgbClr val="D9D9D9">
                      <a:alpha val="0"/>
                    </a:srgbClr>
                  </a:solidFill>
                </a:ln>
                <a:solidFill>
                  <a:srgbClr val="000000">
                    <a:lumMod val="85000"/>
                    <a:lumOff val="15000"/>
                  </a:srgbClr>
                </a:solidFill>
                <a:latin typeface="+mn-ea"/>
              </a:rPr>
              <a:t>, </a:t>
            </a:r>
            <a:r>
              <a:rPr lang="ko-KR" altLang="en-US" sz="900" kern="0" spc="-20">
                <a:ln>
                  <a:solidFill>
                    <a:srgbClr val="D9D9D9">
                      <a:alpha val="0"/>
                    </a:srgbClr>
                  </a:solidFill>
                </a:ln>
                <a:solidFill>
                  <a:srgbClr val="000000">
                    <a:lumMod val="85000"/>
                    <a:lumOff val="15000"/>
                  </a:srgbClr>
                </a:solidFill>
                <a:latin typeface="+mn-ea"/>
              </a:rPr>
              <a:t>저성장 국면으로의 전환 등으로 위안화는 약세를 보이나</a:t>
            </a:r>
            <a:r>
              <a:rPr lang="en-US" altLang="ko-KR" sz="900" kern="0" spc="-20">
                <a:ln>
                  <a:solidFill>
                    <a:srgbClr val="D9D9D9">
                      <a:alpha val="0"/>
                    </a:srgbClr>
                  </a:solidFill>
                </a:ln>
                <a:solidFill>
                  <a:srgbClr val="000000">
                    <a:lumMod val="85000"/>
                    <a:lumOff val="15000"/>
                  </a:srgbClr>
                </a:solidFill>
                <a:latin typeface="+mn-ea"/>
              </a:rPr>
              <a:t>, </a:t>
            </a:r>
            <a:r>
              <a:rPr lang="ko-KR" altLang="en-US" sz="900" kern="0" spc="-20">
                <a:ln>
                  <a:solidFill>
                    <a:srgbClr val="D9D9D9">
                      <a:alpha val="0"/>
                    </a:srgbClr>
                  </a:solidFill>
                </a:ln>
                <a:solidFill>
                  <a:srgbClr val="000000">
                    <a:lumMod val="85000"/>
                    <a:lumOff val="15000"/>
                  </a:srgbClr>
                </a:solidFill>
                <a:latin typeface="+mn-ea"/>
              </a:rPr>
              <a:t>정부의 환율 방어</a:t>
            </a:r>
            <a:r>
              <a:rPr lang="en-US" altLang="ko-KR" sz="900" kern="0" spc="-20">
                <a:ln>
                  <a:solidFill>
                    <a:srgbClr val="D9D9D9">
                      <a:alpha val="0"/>
                    </a:srgbClr>
                  </a:solidFill>
                </a:ln>
                <a:solidFill>
                  <a:srgbClr val="000000">
                    <a:lumMod val="85000"/>
                    <a:lumOff val="15000"/>
                  </a:srgbClr>
                </a:solidFill>
                <a:latin typeface="+mn-ea"/>
              </a:rPr>
              <a:t>, </a:t>
            </a:r>
            <a:r>
              <a:rPr lang="ko-KR" altLang="en-US" sz="900" kern="0" spc="-20">
                <a:ln>
                  <a:solidFill>
                    <a:srgbClr val="D9D9D9">
                      <a:alpha val="0"/>
                    </a:srgbClr>
                  </a:solidFill>
                </a:ln>
                <a:solidFill>
                  <a:srgbClr val="000000">
                    <a:lumMod val="85000"/>
                    <a:lumOff val="15000"/>
                  </a:srgbClr>
                </a:solidFill>
                <a:latin typeface="+mn-ea"/>
              </a:rPr>
              <a:t>수출 반등 기대 등 상존 </a:t>
            </a:r>
          </a:p>
        </p:txBody>
      </p:sp>
      <p:sp>
        <p:nvSpPr>
          <p:cNvPr id="58" name="TextBox 57">
            <a:extLst>
              <a:ext uri="{FF2B5EF4-FFF2-40B4-BE49-F238E27FC236}">
                <a16:creationId xmlns:a16="http://schemas.microsoft.com/office/drawing/2014/main" id="{3A432E9D-AE7F-E0BB-5BE5-6BB2C36DA41A}"/>
              </a:ext>
            </a:extLst>
          </p:cNvPr>
          <p:cNvSpPr txBox="1"/>
          <p:nvPr/>
        </p:nvSpPr>
        <p:spPr>
          <a:xfrm>
            <a:off x="3705473" y="2695245"/>
            <a:ext cx="211596" cy="107722"/>
          </a:xfrm>
          <a:prstGeom prst="rect">
            <a:avLst/>
          </a:prstGeom>
          <a:noFill/>
        </p:spPr>
        <p:txBody>
          <a:bodyPr wrap="none" lIns="0" tIns="0" rIns="0" bIns="0" rtlCol="0">
            <a:spAutoFit/>
          </a:bodyPr>
          <a:lstStyle/>
          <a:p>
            <a:pPr algn="ctr">
              <a:defRPr kumimoji="0" lang="en-US" altLang="ko-KR" sz="7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r>
              <a:rPr lang="en-US" altLang="ko-KR" sz="700">
                <a:ln>
                  <a:solidFill>
                    <a:prstClr val="white">
                      <a:lumMod val="75000"/>
                      <a:alpha val="0"/>
                    </a:prst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Arial" panose="020B0604020202020204" pitchFamily="34" charset="0"/>
              </a:rPr>
              <a:t>(</a:t>
            </a:r>
            <a:r>
              <a:rPr lang="ko-KR" altLang="en-US" sz="700">
                <a:ln>
                  <a:solidFill>
                    <a:prstClr val="white">
                      <a:lumMod val="75000"/>
                      <a:alpha val="0"/>
                    </a:prst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Arial" panose="020B0604020202020204" pitchFamily="34" charset="0"/>
              </a:rPr>
              <a:t>달러</a:t>
            </a:r>
            <a:r>
              <a:rPr lang="en-US" altLang="ko-KR" sz="700">
                <a:ln>
                  <a:solidFill>
                    <a:prstClr val="white">
                      <a:lumMod val="75000"/>
                      <a:alpha val="0"/>
                    </a:prst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Arial" panose="020B0604020202020204" pitchFamily="34" charset="0"/>
              </a:rPr>
              <a:t>)</a:t>
            </a:r>
          </a:p>
        </p:txBody>
      </p:sp>
      <p:sp>
        <p:nvSpPr>
          <p:cNvPr id="60" name="TextBox 59">
            <a:extLst>
              <a:ext uri="{FF2B5EF4-FFF2-40B4-BE49-F238E27FC236}">
                <a16:creationId xmlns:a16="http://schemas.microsoft.com/office/drawing/2014/main" id="{9E00E4F0-D3BE-B4F5-D154-2BC1F9E15662}"/>
              </a:ext>
            </a:extLst>
          </p:cNvPr>
          <p:cNvSpPr txBox="1"/>
          <p:nvPr/>
        </p:nvSpPr>
        <p:spPr>
          <a:xfrm>
            <a:off x="6674081" y="2695245"/>
            <a:ext cx="133049" cy="107722"/>
          </a:xfrm>
          <a:prstGeom prst="rect">
            <a:avLst/>
          </a:prstGeom>
          <a:noFill/>
        </p:spPr>
        <p:txBody>
          <a:bodyPr wrap="none" lIns="0" tIns="0" rIns="0" bIns="0" rtlCol="0">
            <a:spAutoFit/>
          </a:bodyPr>
          <a:lstStyle/>
          <a:p>
            <a:pPr algn="ctr">
              <a:defRPr kumimoji="0" lang="en-US" altLang="ko-KR" sz="7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r>
              <a:rPr lang="en-US" altLang="ko-KR" sz="700">
                <a:ln>
                  <a:solidFill>
                    <a:prstClr val="white">
                      <a:lumMod val="75000"/>
                      <a:alpha val="0"/>
                    </a:prst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Arial" panose="020B0604020202020204" pitchFamily="34" charset="0"/>
              </a:rPr>
              <a:t>(</a:t>
            </a:r>
            <a:r>
              <a:rPr lang="ko-KR" altLang="en-US" sz="700">
                <a:ln>
                  <a:solidFill>
                    <a:prstClr val="white">
                      <a:lumMod val="75000"/>
                      <a:alpha val="0"/>
                    </a:prst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Arial" panose="020B0604020202020204" pitchFamily="34" charset="0"/>
              </a:rPr>
              <a:t>엔</a:t>
            </a:r>
            <a:r>
              <a:rPr lang="en-US" altLang="ko-KR" sz="700">
                <a:ln>
                  <a:solidFill>
                    <a:prstClr val="white">
                      <a:lumMod val="75000"/>
                      <a:alpha val="0"/>
                    </a:prst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Arial" panose="020B0604020202020204" pitchFamily="34" charset="0"/>
              </a:rPr>
              <a:t>)</a:t>
            </a:r>
          </a:p>
        </p:txBody>
      </p:sp>
      <p:sp>
        <p:nvSpPr>
          <p:cNvPr id="61" name="TextBox 60">
            <a:extLst>
              <a:ext uri="{FF2B5EF4-FFF2-40B4-BE49-F238E27FC236}">
                <a16:creationId xmlns:a16="http://schemas.microsoft.com/office/drawing/2014/main" id="{FD6149F9-F967-5D72-7FF6-8BD0409C64BE}"/>
              </a:ext>
            </a:extLst>
          </p:cNvPr>
          <p:cNvSpPr txBox="1"/>
          <p:nvPr/>
        </p:nvSpPr>
        <p:spPr>
          <a:xfrm>
            <a:off x="6634926" y="4006145"/>
            <a:ext cx="211596" cy="107722"/>
          </a:xfrm>
          <a:prstGeom prst="rect">
            <a:avLst/>
          </a:prstGeom>
          <a:noFill/>
        </p:spPr>
        <p:txBody>
          <a:bodyPr wrap="none" lIns="0" tIns="0" rIns="0" bIns="0" rtlCol="0">
            <a:spAutoFit/>
          </a:bodyPr>
          <a:lstStyle/>
          <a:p>
            <a:pPr algn="ctr">
              <a:defRPr kumimoji="0" lang="en-US" altLang="ko-KR" sz="7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r>
              <a:rPr lang="en-US" altLang="ko-KR" sz="700">
                <a:ln>
                  <a:solidFill>
                    <a:prstClr val="white">
                      <a:lumMod val="75000"/>
                      <a:alpha val="0"/>
                    </a:prst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Arial" panose="020B0604020202020204" pitchFamily="34" charset="0"/>
              </a:rPr>
              <a:t>(</a:t>
            </a:r>
            <a:r>
              <a:rPr lang="ko-KR" altLang="en-US" sz="700">
                <a:ln>
                  <a:solidFill>
                    <a:prstClr val="white">
                      <a:lumMod val="75000"/>
                      <a:alpha val="0"/>
                    </a:prst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Arial" panose="020B0604020202020204" pitchFamily="34" charset="0"/>
              </a:rPr>
              <a:t>위안</a:t>
            </a:r>
            <a:r>
              <a:rPr lang="en-US" altLang="ko-KR" sz="700">
                <a:ln>
                  <a:solidFill>
                    <a:prstClr val="white">
                      <a:lumMod val="75000"/>
                      <a:alpha val="0"/>
                    </a:prst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Arial" panose="020B0604020202020204" pitchFamily="34" charset="0"/>
              </a:rPr>
              <a:t>)</a:t>
            </a:r>
          </a:p>
        </p:txBody>
      </p:sp>
      <p:sp>
        <p:nvSpPr>
          <p:cNvPr id="62" name="직사각형 61">
            <a:extLst>
              <a:ext uri="{FF2B5EF4-FFF2-40B4-BE49-F238E27FC236}">
                <a16:creationId xmlns:a16="http://schemas.microsoft.com/office/drawing/2014/main" id="{7D592899-1F00-7B26-7999-E6D1A6086313}"/>
              </a:ext>
            </a:extLst>
          </p:cNvPr>
          <p:cNvSpPr/>
          <p:nvPr/>
        </p:nvSpPr>
        <p:spPr>
          <a:xfrm>
            <a:off x="3658543" y="3809559"/>
            <a:ext cx="2592000" cy="176400"/>
          </a:xfrm>
          <a:prstGeom prst="rect">
            <a:avLst/>
          </a:prstGeom>
          <a:solidFill>
            <a:schemeClr val="accent4">
              <a:lumMod val="20000"/>
              <a:lumOff val="80000"/>
            </a:schemeClr>
          </a:solidFill>
          <a:ln w="3175">
            <a:noFill/>
          </a:ln>
          <a:effectLst/>
        </p:spPr>
        <p:txBody>
          <a:bodyPr wrap="square" lIns="0" tIns="0" rIns="0" bIns="0" anchor="ctr">
            <a:noAutofit/>
          </a:bodyPr>
          <a:lstStyle/>
          <a:p>
            <a:pPr algn="ctr" defTabSz="762000">
              <a:spcBef>
                <a:spcPct val="0"/>
              </a:spcBef>
            </a:pPr>
            <a:r>
              <a:rPr lang="ko-KR" altLang="en-US" sz="900" kern="0">
                <a:ln>
                  <a:solidFill>
                    <a:srgbClr val="000000">
                      <a:lumMod val="50000"/>
                      <a:lumOff val="50000"/>
                      <a:alpha val="0"/>
                    </a:srgbClr>
                  </a:solidFill>
                </a:ln>
                <a:latin typeface="+mj-ea"/>
                <a:ea typeface="+mj-ea"/>
              </a:rPr>
              <a:t>달러</a:t>
            </a:r>
            <a:r>
              <a:rPr lang="en-US" altLang="ko-KR" sz="900" kern="0">
                <a:ln>
                  <a:solidFill>
                    <a:srgbClr val="000000">
                      <a:lumMod val="50000"/>
                      <a:lumOff val="50000"/>
                      <a:alpha val="0"/>
                    </a:srgbClr>
                  </a:solidFill>
                </a:ln>
                <a:latin typeface="+mj-ea"/>
                <a:ea typeface="+mj-ea"/>
              </a:rPr>
              <a:t>/</a:t>
            </a:r>
            <a:r>
              <a:rPr lang="ko-KR" altLang="en-US" sz="900" kern="0">
                <a:ln>
                  <a:solidFill>
                    <a:srgbClr val="000000">
                      <a:lumMod val="50000"/>
                      <a:lumOff val="50000"/>
                      <a:alpha val="0"/>
                    </a:srgbClr>
                  </a:solidFill>
                </a:ln>
                <a:latin typeface="+mj-ea"/>
                <a:ea typeface="+mj-ea"/>
              </a:rPr>
              <a:t>원 추이 및 전망</a:t>
            </a:r>
            <a:endParaRPr lang="en-US" altLang="ko-KR" sz="900" kern="0">
              <a:ln>
                <a:solidFill>
                  <a:srgbClr val="000000">
                    <a:lumMod val="50000"/>
                    <a:lumOff val="50000"/>
                    <a:alpha val="0"/>
                  </a:srgbClr>
                </a:solidFill>
              </a:ln>
              <a:latin typeface="+mj-ea"/>
              <a:ea typeface="+mj-ea"/>
            </a:endParaRPr>
          </a:p>
        </p:txBody>
      </p:sp>
      <p:graphicFrame>
        <p:nvGraphicFramePr>
          <p:cNvPr id="63" name="차트 62">
            <a:extLst>
              <a:ext uri="{FF2B5EF4-FFF2-40B4-BE49-F238E27FC236}">
                <a16:creationId xmlns:a16="http://schemas.microsoft.com/office/drawing/2014/main" id="{954CD2C6-F97C-432B-BC1B-0D74B7FBD0D0}"/>
              </a:ext>
            </a:extLst>
          </p:cNvPr>
          <p:cNvGraphicFramePr/>
          <p:nvPr/>
        </p:nvGraphicFramePr>
        <p:xfrm>
          <a:off x="3656736" y="3981478"/>
          <a:ext cx="2609813" cy="1126405"/>
        </p:xfrm>
        <a:graphic>
          <a:graphicData uri="http://schemas.openxmlformats.org/drawingml/2006/chart">
            <c:chart xmlns:c="http://schemas.openxmlformats.org/drawingml/2006/chart" xmlns:r="http://schemas.openxmlformats.org/officeDocument/2006/relationships" r:id="rId8"/>
          </a:graphicData>
        </a:graphic>
      </p:graphicFrame>
      <p:sp>
        <p:nvSpPr>
          <p:cNvPr id="64" name="TextBox 63">
            <a:extLst>
              <a:ext uri="{FF2B5EF4-FFF2-40B4-BE49-F238E27FC236}">
                <a16:creationId xmlns:a16="http://schemas.microsoft.com/office/drawing/2014/main" id="{F6EFBD51-DE9D-7641-EBD0-E56EA075B5A0}"/>
              </a:ext>
            </a:extLst>
          </p:cNvPr>
          <p:cNvSpPr txBox="1"/>
          <p:nvPr/>
        </p:nvSpPr>
        <p:spPr>
          <a:xfrm>
            <a:off x="3719994" y="4006145"/>
            <a:ext cx="133049" cy="107722"/>
          </a:xfrm>
          <a:prstGeom prst="rect">
            <a:avLst/>
          </a:prstGeom>
          <a:noFill/>
        </p:spPr>
        <p:txBody>
          <a:bodyPr wrap="none" lIns="0" tIns="0" rIns="0" bIns="0" rtlCol="0">
            <a:spAutoFit/>
          </a:bodyPr>
          <a:lstStyle/>
          <a:p>
            <a:pPr algn="ctr">
              <a:defRPr kumimoji="0" lang="en-US" altLang="ko-KR" sz="7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r>
              <a:rPr lang="en-US" altLang="ko-KR" sz="700">
                <a:ln>
                  <a:solidFill>
                    <a:prstClr val="white">
                      <a:lumMod val="75000"/>
                      <a:alpha val="0"/>
                    </a:prst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Arial" panose="020B0604020202020204" pitchFamily="34" charset="0"/>
              </a:rPr>
              <a:t>(</a:t>
            </a:r>
            <a:r>
              <a:rPr lang="ko-KR" altLang="en-US" sz="700">
                <a:ln>
                  <a:solidFill>
                    <a:prstClr val="white">
                      <a:lumMod val="75000"/>
                      <a:alpha val="0"/>
                    </a:prst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Arial" panose="020B0604020202020204" pitchFamily="34" charset="0"/>
              </a:rPr>
              <a:t>원</a:t>
            </a:r>
            <a:r>
              <a:rPr lang="en-US" altLang="ko-KR" sz="700">
                <a:ln>
                  <a:solidFill>
                    <a:prstClr val="white">
                      <a:lumMod val="75000"/>
                      <a:alpha val="0"/>
                    </a:prst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Arial" panose="020B0604020202020204" pitchFamily="34" charset="0"/>
              </a:rPr>
              <a:t>)</a:t>
            </a:r>
          </a:p>
        </p:txBody>
      </p:sp>
    </p:spTree>
    <p:extLst>
      <p:ext uri="{BB962C8B-B14F-4D97-AF65-F5344CB8AC3E}">
        <p14:creationId xmlns:p14="http://schemas.microsoft.com/office/powerpoint/2010/main" val="3821699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그림 7" descr="기계, 플라스틱, 장난감, 실내이(가) 표시된 사진&#10;&#10;자동 생성된 설명">
            <a:extLst>
              <a:ext uri="{FF2B5EF4-FFF2-40B4-BE49-F238E27FC236}">
                <a16:creationId xmlns:a16="http://schemas.microsoft.com/office/drawing/2014/main" id="{5079A282-30B6-A10F-B895-01EA9ECD7306}"/>
              </a:ext>
            </a:extLst>
          </p:cNvPr>
          <p:cNvPicPr>
            <a:picLocks noChangeAspect="1"/>
          </p:cNvPicPr>
          <p:nvPr/>
        </p:nvPicPr>
        <p:blipFill rotWithShape="1">
          <a:blip r:embed="rId2"/>
          <a:srcRect l="2499" r="5314"/>
          <a:stretch/>
        </p:blipFill>
        <p:spPr>
          <a:xfrm>
            <a:off x="1" y="0"/>
            <a:ext cx="9906000" cy="6858000"/>
          </a:xfrm>
          <a:prstGeom prst="rect">
            <a:avLst/>
          </a:prstGeom>
        </p:spPr>
      </p:pic>
      <p:sp>
        <p:nvSpPr>
          <p:cNvPr id="17" name="Rectangle 5">
            <a:extLst>
              <a:ext uri="{FF2B5EF4-FFF2-40B4-BE49-F238E27FC236}">
                <a16:creationId xmlns:a16="http://schemas.microsoft.com/office/drawing/2014/main" id="{01E17AD2-4DB4-574A-120B-A50F986B05D9}"/>
              </a:ext>
            </a:extLst>
          </p:cNvPr>
          <p:cNvSpPr>
            <a:spLocks/>
          </p:cNvSpPr>
          <p:nvPr/>
        </p:nvSpPr>
        <p:spPr>
          <a:xfrm>
            <a:off x="704850" y="1268413"/>
            <a:ext cx="5013562" cy="3699372"/>
          </a:xfrm>
          <a:prstGeom prst="rect">
            <a:avLst/>
          </a:prstGeom>
          <a:solidFill>
            <a:schemeClr val="bg1">
              <a:alpha val="90000"/>
            </a:schemeClr>
          </a:soli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9" name="Text Placeholder 3">
            <a:extLst>
              <a:ext uri="{FF2B5EF4-FFF2-40B4-BE49-F238E27FC236}">
                <a16:creationId xmlns:a16="http://schemas.microsoft.com/office/drawing/2014/main" id="{8500166B-9672-8B3F-F58B-6C4AF103460E}"/>
              </a:ext>
            </a:extLst>
          </p:cNvPr>
          <p:cNvSpPr txBox="1">
            <a:spLocks/>
          </p:cNvSpPr>
          <p:nvPr/>
        </p:nvSpPr>
        <p:spPr>
          <a:xfrm>
            <a:off x="930661" y="1644509"/>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altLang="ko-KR" sz="5400" b="0" i="0" u="none" strike="noStrike" kern="1200" cap="none" spc="0" normalizeH="0" baseline="0" noProof="0">
                <a:ln>
                  <a:solidFill>
                    <a:srgbClr val="1E49E2">
                      <a:alpha val="0"/>
                    </a:srgbClr>
                  </a:solidFill>
                </a:ln>
                <a:solidFill>
                  <a:srgbClr val="00338D"/>
                </a:solidFill>
                <a:effectLst/>
                <a:uLnTx/>
                <a:uFillTx/>
                <a:latin typeface="KoPub돋움체 Bold"/>
                <a:ea typeface="KoPub돋움체 Bold"/>
                <a:cs typeface="+mn-cs"/>
              </a:rPr>
              <a:t>III</a:t>
            </a:r>
          </a:p>
        </p:txBody>
      </p:sp>
      <p:sp>
        <p:nvSpPr>
          <p:cNvPr id="10" name="TextBox 9">
            <a:extLst>
              <a:ext uri="{FF2B5EF4-FFF2-40B4-BE49-F238E27FC236}">
                <a16:creationId xmlns:a16="http://schemas.microsoft.com/office/drawing/2014/main" id="{9ADFC008-E37F-3876-0A2D-B6B9E8D74CBF}"/>
              </a:ext>
            </a:extLst>
          </p:cNvPr>
          <p:cNvSpPr txBox="1"/>
          <p:nvPr/>
        </p:nvSpPr>
        <p:spPr>
          <a:xfrm>
            <a:off x="958515" y="2460017"/>
            <a:ext cx="5849657"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3600" b="1" spc="-100">
                <a:ln>
                  <a:solidFill>
                    <a:srgbClr val="1E49E2">
                      <a:alpha val="0"/>
                    </a:srgbClr>
                  </a:solidFill>
                </a:ln>
                <a:solidFill>
                  <a:srgbClr val="00338D"/>
                </a:solidFill>
                <a:latin typeface="KoPub돋움체 Medium"/>
                <a:ea typeface="KoPub돋움체 Medium"/>
              </a:rPr>
              <a:t>20</a:t>
            </a:r>
            <a:r>
              <a:rPr kumimoji="0" lang="en-US" altLang="ko-KR" sz="3600" b="1" i="0" u="none" strike="noStrike" kern="1200" cap="none" spc="-100" normalizeH="0" baseline="0" noProof="0">
                <a:ln>
                  <a:solidFill>
                    <a:srgbClr val="1E49E2">
                      <a:alpha val="0"/>
                    </a:srgbClr>
                  </a:solidFill>
                </a:ln>
                <a:solidFill>
                  <a:srgbClr val="00338D"/>
                </a:solidFill>
                <a:effectLst/>
                <a:uLnTx/>
                <a:uFillTx/>
                <a:latin typeface="KoPub돋움체 Medium"/>
                <a:ea typeface="KoPub돋움체 Medium"/>
                <a:cs typeface="+mn-cs"/>
              </a:rPr>
              <a:t>24</a:t>
            </a:r>
            <a:r>
              <a:rPr kumimoji="0" lang="ko-KR" altLang="en-US" sz="3600" b="1" i="0" u="none" strike="noStrike" kern="1200" cap="none" spc="-100" normalizeH="0" baseline="0" noProof="0">
                <a:ln>
                  <a:solidFill>
                    <a:srgbClr val="1E49E2">
                      <a:alpha val="0"/>
                    </a:srgbClr>
                  </a:solidFill>
                </a:ln>
                <a:solidFill>
                  <a:srgbClr val="00338D"/>
                </a:solidFill>
                <a:effectLst/>
                <a:uLnTx/>
                <a:uFillTx/>
                <a:latin typeface="KoPub돋움체 Medium"/>
                <a:ea typeface="KoPub돋움체 Medium"/>
                <a:cs typeface="+mn-cs"/>
              </a:rPr>
              <a:t>년 산업별 전망</a:t>
            </a:r>
          </a:p>
        </p:txBody>
      </p:sp>
    </p:spTree>
    <p:extLst>
      <p:ext uri="{BB962C8B-B14F-4D97-AF65-F5344CB8AC3E}">
        <p14:creationId xmlns:p14="http://schemas.microsoft.com/office/powerpoint/2010/main" val="613356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EFDA037-7676-4832-A3C1-A9717A792C43}"/>
              </a:ext>
            </a:extLst>
          </p:cNvPr>
          <p:cNvSpPr/>
          <p:nvPr/>
        </p:nvSpPr>
        <p:spPr>
          <a:xfrm>
            <a:off x="5132387" y="2542269"/>
            <a:ext cx="4076899" cy="210455"/>
          </a:xfrm>
          <a:prstGeom prst="rect">
            <a:avLst/>
          </a:prstGeom>
          <a:solidFill>
            <a:schemeClr val="accent4">
              <a:lumMod val="20000"/>
              <a:lumOff val="80000"/>
            </a:schemeClr>
          </a:solidFill>
          <a:ln w="3175">
            <a:noFill/>
          </a:ln>
          <a:effectLst/>
        </p:spPr>
        <p:txBody>
          <a:bodyPr wrap="square" lIns="0" tIns="0" rIns="0" bIns="0" anchor="ctr">
            <a:noAutofit/>
          </a:bodyPr>
          <a:lstStyle/>
          <a:p>
            <a:pPr algn="ctr" defTabSz="762000">
              <a:spcBef>
                <a:spcPct val="0"/>
              </a:spcBef>
            </a:pPr>
            <a:r>
              <a:rPr lang="ko-KR" altLang="en-US" sz="900" kern="0">
                <a:ln>
                  <a:solidFill>
                    <a:srgbClr val="000000">
                      <a:lumMod val="50000"/>
                      <a:lumOff val="50000"/>
                      <a:alpha val="0"/>
                    </a:srgbClr>
                  </a:solidFill>
                </a:ln>
                <a:latin typeface="+mj-ea"/>
                <a:ea typeface="+mj-ea"/>
              </a:rPr>
              <a:t>글로벌 </a:t>
            </a:r>
            <a:r>
              <a:rPr lang="en-US" altLang="ko-KR" sz="900" kern="0">
                <a:ln>
                  <a:solidFill>
                    <a:srgbClr val="000000">
                      <a:lumMod val="50000"/>
                      <a:lumOff val="50000"/>
                      <a:alpha val="0"/>
                    </a:srgbClr>
                  </a:solidFill>
                </a:ln>
                <a:latin typeface="+mj-ea"/>
                <a:ea typeface="+mj-ea"/>
              </a:rPr>
              <a:t>AI </a:t>
            </a:r>
            <a:r>
              <a:rPr lang="ko-KR" altLang="en-US" sz="900" kern="0">
                <a:ln>
                  <a:solidFill>
                    <a:srgbClr val="000000">
                      <a:lumMod val="50000"/>
                      <a:lumOff val="50000"/>
                      <a:alpha val="0"/>
                    </a:srgbClr>
                  </a:solidFill>
                </a:ln>
                <a:latin typeface="+mj-ea"/>
                <a:ea typeface="+mj-ea"/>
              </a:rPr>
              <a:t>반도체 시장 규모 전망</a:t>
            </a:r>
          </a:p>
        </p:txBody>
      </p:sp>
      <p:sp>
        <p:nvSpPr>
          <p:cNvPr id="6" name="제목 2">
            <a:extLst>
              <a:ext uri="{FF2B5EF4-FFF2-40B4-BE49-F238E27FC236}">
                <a16:creationId xmlns:a16="http://schemas.microsoft.com/office/drawing/2014/main" id="{ADF24034-393B-4B79-A499-390AC09CD0B3}"/>
              </a:ext>
            </a:extLst>
          </p:cNvPr>
          <p:cNvSpPr>
            <a:spLocks noGrp="1"/>
          </p:cNvSpPr>
          <p:nvPr>
            <p:ph type="title"/>
          </p:nvPr>
        </p:nvSpPr>
        <p:spPr>
          <a:xfrm>
            <a:off x="713993" y="472786"/>
            <a:ext cx="8488800" cy="504825"/>
          </a:xfrm>
        </p:spPr>
        <p:txBody>
          <a:bodyPr/>
          <a:lstStyle/>
          <a:p>
            <a:pPr indent="540000"/>
            <a:r>
              <a:rPr lang="ko-KR" altLang="en-US"/>
              <a:t>반도체</a:t>
            </a:r>
            <a:r>
              <a:rPr lang="en-US" altLang="ko-KR"/>
              <a:t> 》 </a:t>
            </a:r>
            <a:r>
              <a:rPr lang="ko-KR" altLang="en-US" b="1">
                <a:latin typeface="KoPub돋움체 Medium" panose="02020603020101020101" pitchFamily="18" charset="-127"/>
                <a:ea typeface="KoPub돋움체 Medium" panose="02020603020101020101" pitchFamily="18" charset="-127"/>
              </a:rPr>
              <a:t>글로벌 반도체 시장 회복할 것</a:t>
            </a:r>
            <a:r>
              <a:rPr lang="en-US" altLang="ko-KR" b="1">
                <a:latin typeface="KoPub돋움체 Medium" panose="02020603020101020101" pitchFamily="18" charset="-127"/>
                <a:ea typeface="KoPub돋움체 Medium" panose="02020603020101020101" pitchFamily="18" charset="-127"/>
              </a:rPr>
              <a:t>, AI </a:t>
            </a:r>
            <a:r>
              <a:rPr lang="ko-KR" altLang="en-US" b="1">
                <a:latin typeface="KoPub돋움체 Medium" panose="02020603020101020101" pitchFamily="18" charset="-127"/>
                <a:ea typeface="KoPub돋움체 Medium" panose="02020603020101020101" pitchFamily="18" charset="-127"/>
              </a:rPr>
              <a:t>반도체 시장 확대 주목</a:t>
            </a:r>
          </a:p>
        </p:txBody>
      </p:sp>
      <p:sp>
        <p:nvSpPr>
          <p:cNvPr id="4" name="텍스트 개체 틀 3">
            <a:extLst>
              <a:ext uri="{FF2B5EF4-FFF2-40B4-BE49-F238E27FC236}">
                <a16:creationId xmlns:a16="http://schemas.microsoft.com/office/drawing/2014/main" id="{5ACA4A45-7EF8-4EB1-893D-E45B8276F4DE}"/>
              </a:ext>
            </a:extLst>
          </p:cNvPr>
          <p:cNvSpPr>
            <a:spLocks noGrp="1"/>
          </p:cNvSpPr>
          <p:nvPr>
            <p:ph type="body" sz="quarter" idx="11"/>
          </p:nvPr>
        </p:nvSpPr>
        <p:spPr>
          <a:xfrm>
            <a:off x="714375" y="1171575"/>
            <a:ext cx="8488363" cy="720725"/>
          </a:xfrm>
        </p:spPr>
        <p:txBody>
          <a:bodyPr lIns="0" tIns="0" rIns="0" bIns="0" anchor="t"/>
          <a:lstStyle/>
          <a:p>
            <a:r>
              <a:rPr lang="ko-KR" altLang="en-US">
                <a:ea typeface="KoPub돋움체 Medium"/>
              </a:rPr>
              <a:t>2024년 글로벌 반도체 시장 규모는 전년대비 </a:t>
            </a:r>
            <a:r>
              <a:rPr lang="en-US" altLang="ko-KR">
                <a:ea typeface="KoPub돋움체 Medium"/>
              </a:rPr>
              <a:t>13.1% </a:t>
            </a:r>
            <a:r>
              <a:rPr lang="ko-KR" altLang="en-US">
                <a:ea typeface="KoPub돋움체 Medium"/>
              </a:rPr>
              <a:t>성장한 5,884억 달러로 예상되며</a:t>
            </a:r>
            <a:r>
              <a:rPr lang="en-US" altLang="ko-KR">
                <a:ea typeface="KoPub돋움체 Medium"/>
              </a:rPr>
              <a:t>, 2023</a:t>
            </a:r>
            <a:r>
              <a:rPr lang="ko-KR" altLang="en-US">
                <a:ea typeface="KoPub돋움체 Medium"/>
              </a:rPr>
              <a:t>년 감소폭을 만회할 것으로 전망됨</a:t>
            </a:r>
            <a:r>
              <a:rPr lang="en-US" altLang="ko-KR">
                <a:ea typeface="KoPub돋움체 Medium"/>
              </a:rPr>
              <a:t>. </a:t>
            </a:r>
            <a:r>
              <a:rPr lang="ko-KR" altLang="en-US">
                <a:ea typeface="KoPub돋움체 Medium"/>
              </a:rPr>
              <a:t>특히</a:t>
            </a:r>
            <a:r>
              <a:rPr lang="en-US" altLang="ko-KR">
                <a:ea typeface="KoPub돋움체 Medium"/>
              </a:rPr>
              <a:t> </a:t>
            </a:r>
            <a:r>
              <a:rPr lang="ko-KR" altLang="en-US">
                <a:ea typeface="KoPub돋움체 Medium"/>
              </a:rPr>
              <a:t>메모리 반도체 시장은 </a:t>
            </a:r>
            <a:r>
              <a:rPr lang="en-US" altLang="ko-KR">
                <a:ea typeface="KoPub돋움체 Medium"/>
              </a:rPr>
              <a:t>2024</a:t>
            </a:r>
            <a:r>
              <a:rPr lang="ko-KR" altLang="en-US">
                <a:ea typeface="KoPub돋움체 Medium"/>
              </a:rPr>
              <a:t>년 </a:t>
            </a:r>
            <a:r>
              <a:rPr lang="en-US" altLang="ko-KR">
                <a:ea typeface="KoPub돋움체 Medium"/>
              </a:rPr>
              <a:t>44.8%</a:t>
            </a:r>
            <a:r>
              <a:rPr lang="ko-KR" altLang="en-US">
                <a:ea typeface="KoPub돋움체 Medium"/>
              </a:rPr>
              <a:t>의 높은 신장폭을 보일 것으로 보여 전망이 긍정적임</a:t>
            </a:r>
            <a:r>
              <a:rPr lang="en-US" altLang="ko-KR">
                <a:ea typeface="KoPub돋움체 Medium"/>
              </a:rPr>
              <a:t>. 2024</a:t>
            </a:r>
            <a:r>
              <a:rPr lang="ko-KR" altLang="en-US">
                <a:ea typeface="KoPub돋움체 Medium"/>
              </a:rPr>
              <a:t>년 반도체 시장에서는 </a:t>
            </a:r>
            <a:r>
              <a:rPr lang="en-US" altLang="ko-KR">
                <a:ea typeface="KoPub돋움체 Medium"/>
              </a:rPr>
              <a:t>AI(</a:t>
            </a:r>
            <a:r>
              <a:rPr lang="ko-KR" altLang="en-US">
                <a:ea typeface="KoPub돋움체 Medium"/>
              </a:rPr>
              <a:t>인공지능</a:t>
            </a:r>
            <a:r>
              <a:rPr lang="en-US" altLang="ko-KR">
                <a:ea typeface="KoPub돋움체 Medium"/>
              </a:rPr>
              <a:t>) </a:t>
            </a:r>
            <a:r>
              <a:rPr lang="ko-KR" altLang="en-US">
                <a:ea typeface="KoPub돋움체 Medium"/>
              </a:rPr>
              <a:t>반도체 시장의 확대에 주목해야 함</a:t>
            </a:r>
          </a:p>
        </p:txBody>
      </p:sp>
      <p:sp>
        <p:nvSpPr>
          <p:cNvPr id="19" name="텍스트 개체 틀 18">
            <a:extLst>
              <a:ext uri="{FF2B5EF4-FFF2-40B4-BE49-F238E27FC236}">
                <a16:creationId xmlns:a16="http://schemas.microsoft.com/office/drawing/2014/main" id="{14C70C14-1DE8-4105-90D6-78A4F2A2AC57}"/>
              </a:ext>
            </a:extLst>
          </p:cNvPr>
          <p:cNvSpPr>
            <a:spLocks noGrp="1"/>
          </p:cNvSpPr>
          <p:nvPr>
            <p:ph type="body" sz="quarter" idx="10"/>
          </p:nvPr>
        </p:nvSpPr>
        <p:spPr>
          <a:xfrm>
            <a:off x="713993" y="333149"/>
            <a:ext cx="8488800" cy="184666"/>
          </a:xfrm>
        </p:spPr>
        <p:txBody>
          <a:bodyPr/>
          <a:lstStyle/>
          <a:p>
            <a:r>
              <a:rPr lang="en-US" altLang="ko-KR"/>
              <a:t>III. 2024</a:t>
            </a:r>
            <a:r>
              <a:rPr lang="ko-KR" altLang="en-US"/>
              <a:t>년 산업별 전망</a:t>
            </a:r>
            <a:endParaRPr lang="en-US" altLang="ko-KR"/>
          </a:p>
        </p:txBody>
      </p:sp>
      <p:grpSp>
        <p:nvGrpSpPr>
          <p:cNvPr id="20" name="그룹 19">
            <a:extLst>
              <a:ext uri="{FF2B5EF4-FFF2-40B4-BE49-F238E27FC236}">
                <a16:creationId xmlns:a16="http://schemas.microsoft.com/office/drawing/2014/main" id="{FE5FCBD9-CC22-4705-AB68-72AD2D252D33}"/>
              </a:ext>
            </a:extLst>
          </p:cNvPr>
          <p:cNvGrpSpPr/>
          <p:nvPr/>
        </p:nvGrpSpPr>
        <p:grpSpPr>
          <a:xfrm>
            <a:off x="720343" y="2168525"/>
            <a:ext cx="4049694" cy="276837"/>
            <a:chOff x="704850" y="2013298"/>
            <a:chExt cx="4140200" cy="276837"/>
          </a:xfrm>
        </p:grpSpPr>
        <p:sp>
          <p:nvSpPr>
            <p:cNvPr id="24" name="TextBox 23">
              <a:extLst>
                <a:ext uri="{FF2B5EF4-FFF2-40B4-BE49-F238E27FC236}">
                  <a16:creationId xmlns:a16="http://schemas.microsoft.com/office/drawing/2014/main" id="{49720C06-CD07-464D-9CF6-A8CCEEDF65C6}"/>
                </a:ext>
              </a:extLst>
            </p:cNvPr>
            <p:cNvSpPr txBox="1"/>
            <p:nvPr/>
          </p:nvSpPr>
          <p:spPr>
            <a:xfrm>
              <a:off x="704850" y="2046854"/>
              <a:ext cx="2088814" cy="200055"/>
            </a:xfrm>
            <a:prstGeom prst="rect">
              <a:avLst/>
            </a:prstGeom>
            <a:noFill/>
          </p:spPr>
          <p:txBody>
            <a:bodyPr wrap="none" lIns="0" tIns="0" rIns="0" bIns="0" rtlCol="0">
              <a:spAutoFit/>
            </a:bodyPr>
            <a:lstStyle/>
            <a:p>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글로벌 반도체 시장 성장률 전망</a:t>
              </a:r>
            </a:p>
          </p:txBody>
        </p:sp>
        <p:cxnSp>
          <p:nvCxnSpPr>
            <p:cNvPr id="25" name="직선 연결선 24">
              <a:extLst>
                <a:ext uri="{FF2B5EF4-FFF2-40B4-BE49-F238E27FC236}">
                  <a16:creationId xmlns:a16="http://schemas.microsoft.com/office/drawing/2014/main" id="{9D636A9F-6C9E-450D-AE74-05CAB3754D8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CFE6F9F8-FD9B-4024-B77E-0CD94C1F028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5DA4050E-85BD-47F1-9C23-5DE63C9DA8D0}"/>
              </a:ext>
            </a:extLst>
          </p:cNvPr>
          <p:cNvSpPr txBox="1"/>
          <p:nvPr/>
        </p:nvSpPr>
        <p:spPr>
          <a:xfrm>
            <a:off x="5135964" y="6036592"/>
            <a:ext cx="4233600" cy="123111"/>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a:t>
            </a:r>
          </a:p>
        </p:txBody>
      </p:sp>
      <p:grpSp>
        <p:nvGrpSpPr>
          <p:cNvPr id="9" name="그룹 8">
            <a:extLst>
              <a:ext uri="{FF2B5EF4-FFF2-40B4-BE49-F238E27FC236}">
                <a16:creationId xmlns:a16="http://schemas.microsoft.com/office/drawing/2014/main" id="{3E50DA7E-9FD1-9E56-3706-99F2382B591E}"/>
              </a:ext>
            </a:extLst>
          </p:cNvPr>
          <p:cNvGrpSpPr/>
          <p:nvPr/>
        </p:nvGrpSpPr>
        <p:grpSpPr>
          <a:xfrm>
            <a:off x="5135964" y="2168525"/>
            <a:ext cx="4066774" cy="276837"/>
            <a:chOff x="704850" y="2013298"/>
            <a:chExt cx="4140200" cy="276837"/>
          </a:xfrm>
        </p:grpSpPr>
        <p:sp>
          <p:nvSpPr>
            <p:cNvPr id="10" name="TextBox 9">
              <a:extLst>
                <a:ext uri="{FF2B5EF4-FFF2-40B4-BE49-F238E27FC236}">
                  <a16:creationId xmlns:a16="http://schemas.microsoft.com/office/drawing/2014/main" id="{55F9A029-BB80-D49D-9DA9-13D91D34B5B4}"/>
                </a:ext>
              </a:extLst>
            </p:cNvPr>
            <p:cNvSpPr txBox="1"/>
            <p:nvPr/>
          </p:nvSpPr>
          <p:spPr>
            <a:xfrm>
              <a:off x="704850" y="2046854"/>
              <a:ext cx="2510424" cy="200055"/>
            </a:xfrm>
            <a:prstGeom prst="rect">
              <a:avLst/>
            </a:prstGeom>
            <a:noFill/>
          </p:spPr>
          <p:txBody>
            <a:bodyPr wrap="none" lIns="0" tIns="0" rIns="0" bIns="0" rtlCol="0">
              <a:spAutoFit/>
            </a:bodyPr>
            <a:lstStyle/>
            <a:p>
              <a:r>
                <a:rPr lang="en-US" altLang="ko-KR"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2024</a:t>
              </a:r>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년 주목해야 할 분야 </a:t>
              </a:r>
              <a:r>
                <a:rPr lang="en-US" altLang="ko-KR"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 AI </a:t>
              </a:r>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반도체</a:t>
              </a:r>
            </a:p>
          </p:txBody>
        </p:sp>
        <p:cxnSp>
          <p:nvCxnSpPr>
            <p:cNvPr id="11" name="직선 연결선 10">
              <a:extLst>
                <a:ext uri="{FF2B5EF4-FFF2-40B4-BE49-F238E27FC236}">
                  <a16:creationId xmlns:a16="http://schemas.microsoft.com/office/drawing/2014/main" id="{9E63C3B4-FE55-8413-F924-B411991C3D3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3200D60D-A406-68EC-DD85-7F9022945B8D}"/>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8" name="직사각형 17">
            <a:extLst>
              <a:ext uri="{FF2B5EF4-FFF2-40B4-BE49-F238E27FC236}">
                <a16:creationId xmlns:a16="http://schemas.microsoft.com/office/drawing/2014/main" id="{314681DE-F3DA-194D-23E9-24C77F101552}"/>
              </a:ext>
            </a:extLst>
          </p:cNvPr>
          <p:cNvSpPr/>
          <p:nvPr/>
        </p:nvSpPr>
        <p:spPr>
          <a:xfrm>
            <a:off x="1112293" y="3811949"/>
            <a:ext cx="3527946" cy="4367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graphicFrame>
        <p:nvGraphicFramePr>
          <p:cNvPr id="22" name="ChartObject">
            <a:extLst>
              <a:ext uri="{FF2B5EF4-FFF2-40B4-BE49-F238E27FC236}">
                <a16:creationId xmlns:a16="http://schemas.microsoft.com/office/drawing/2014/main" id="{68D6B6A8-949B-B2CC-7D4F-2D062C3D96EA}"/>
              </a:ext>
            </a:extLst>
          </p:cNvPr>
          <p:cNvGraphicFramePr/>
          <p:nvPr/>
        </p:nvGraphicFramePr>
        <p:xfrm>
          <a:off x="679269" y="2814105"/>
          <a:ext cx="4101737" cy="1897230"/>
        </p:xfrm>
        <a:graphic>
          <a:graphicData uri="http://schemas.openxmlformats.org/drawingml/2006/chart">
            <c:chart xmlns:c="http://schemas.openxmlformats.org/drawingml/2006/chart" xmlns:r="http://schemas.openxmlformats.org/officeDocument/2006/relationships" r:id="rId3"/>
          </a:graphicData>
        </a:graphic>
      </p:graphicFrame>
      <p:sp>
        <p:nvSpPr>
          <p:cNvPr id="37" name="직사각형 36">
            <a:extLst>
              <a:ext uri="{FF2B5EF4-FFF2-40B4-BE49-F238E27FC236}">
                <a16:creationId xmlns:a16="http://schemas.microsoft.com/office/drawing/2014/main" id="{0BB7D0F8-8AD8-EC62-AF90-1E2038E54B41}"/>
              </a:ext>
            </a:extLst>
          </p:cNvPr>
          <p:cNvSpPr/>
          <p:nvPr/>
        </p:nvSpPr>
        <p:spPr>
          <a:xfrm>
            <a:off x="5132388" y="3608163"/>
            <a:ext cx="4068762" cy="709219"/>
          </a:xfrm>
          <a:prstGeom prst="rect">
            <a:avLst/>
          </a:prstGeom>
          <a:solidFill>
            <a:schemeClr val="bg1">
              <a:lumMod val="95000"/>
            </a:schemeClr>
          </a:solidFill>
        </p:spPr>
        <p:txBody>
          <a:bodyPr wrap="square" lIns="72000" tIns="36000" rIns="72000" bIns="72000" anchor="b">
            <a:spAutoFit/>
          </a:bodyPr>
          <a:lstStyle/>
          <a:p>
            <a:pPr marL="86995" marR="0" lvl="0" indent="-86995" algn="just"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ko-KR" altLang="en-US" sz="85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시장조사기관 </a:t>
            </a:r>
            <a:r>
              <a:rPr lang="en-US" altLang="ko-KR" sz="85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MarketsandMarkets</a:t>
            </a:r>
            <a:r>
              <a:rPr lang="ko-KR" altLang="en-US" sz="85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에 따르면</a:t>
            </a:r>
            <a:r>
              <a:rPr lang="en-US" altLang="ko-KR" sz="85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AI </a:t>
            </a:r>
            <a:r>
              <a:rPr lang="ko-KR" altLang="en-US" sz="85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반도체 시장은 높은 성장세를 기록하며 </a:t>
            </a:r>
            <a:r>
              <a:rPr lang="en-US" altLang="ko-KR" sz="85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2028</a:t>
            </a:r>
            <a:r>
              <a:rPr lang="ko-KR" altLang="en-US" sz="85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년까지 </a:t>
            </a:r>
            <a:r>
              <a:rPr lang="en-US" altLang="ko-KR" sz="85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646</a:t>
            </a:r>
            <a:r>
              <a:rPr lang="ko-KR" altLang="en-US" sz="85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억 달러 수준에 달할 것으로 전망됨</a:t>
            </a:r>
            <a:endParaRPr lang="en-US" altLang="ko-KR"/>
          </a:p>
          <a:p>
            <a:pPr marL="86995" indent="-86995" algn="just">
              <a:spcAft>
                <a:spcPts val="600"/>
              </a:spcAft>
              <a:buFont typeface="Arial" panose="020B0604020202020204" pitchFamily="34" charset="0"/>
              <a:buChar char="•"/>
              <a:defRPr/>
            </a:pPr>
            <a:r>
              <a:rPr lang="en-US" altLang="ko-KR" sz="85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2023년부터 2028</a:t>
            </a:r>
            <a:r>
              <a:rPr lang="ko-KR" altLang="en-US" sz="85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년까지 글로벌 </a:t>
            </a:r>
            <a:r>
              <a:rPr lang="en-US" altLang="ko-KR" sz="85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AI </a:t>
            </a:r>
            <a:r>
              <a:rPr lang="ko-KR" altLang="en-US" sz="85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반도체 시장은 </a:t>
            </a:r>
            <a:r>
              <a:rPr lang="en-US" altLang="ko-KR" sz="85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CAGR 28.1%</a:t>
            </a:r>
            <a:r>
              <a:rPr lang="ko-KR" altLang="en-US" sz="85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의 높은 성장세가 기록될 것으로 보이며</a:t>
            </a:r>
            <a:r>
              <a:rPr lang="en-US" altLang="ko-KR" sz="85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 </a:t>
            </a:r>
            <a:r>
              <a:rPr lang="ko-KR" altLang="en-US" sz="85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특히 한국은 </a:t>
            </a:r>
            <a:r>
              <a:rPr lang="en-US" altLang="ko-KR" sz="85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CAGR 32.4%</a:t>
            </a:r>
            <a:r>
              <a:rPr lang="ko-KR" altLang="en-US" sz="85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의 고성장이 이뤄질 것으로 보임 </a:t>
            </a:r>
            <a:endParaRPr lang="ko-KR" altLang="en-US" sz="85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sp>
        <p:nvSpPr>
          <p:cNvPr id="38" name="직사각형 37">
            <a:extLst>
              <a:ext uri="{FF2B5EF4-FFF2-40B4-BE49-F238E27FC236}">
                <a16:creationId xmlns:a16="http://schemas.microsoft.com/office/drawing/2014/main" id="{AB07E2C4-61A7-A2D7-6226-71EAAD5CA268}"/>
              </a:ext>
            </a:extLst>
          </p:cNvPr>
          <p:cNvSpPr/>
          <p:nvPr/>
        </p:nvSpPr>
        <p:spPr>
          <a:xfrm>
            <a:off x="704850" y="4711885"/>
            <a:ext cx="4068764" cy="1165040"/>
          </a:xfrm>
          <a:prstGeom prst="rect">
            <a:avLst/>
          </a:prstGeom>
          <a:solidFill>
            <a:schemeClr val="bg1">
              <a:lumMod val="95000"/>
            </a:schemeClr>
          </a:solidFill>
        </p:spPr>
        <p:txBody>
          <a:bodyPr wrap="square" lIns="108000" tIns="72000" rIns="72000" bIns="108000" anchor="b">
            <a:spAutoFit/>
          </a:bodyPr>
          <a:lstStyle/>
          <a:p>
            <a:pPr marL="107950" indent="-107950">
              <a:lnSpc>
                <a:spcPct val="110000"/>
              </a:lnSpc>
              <a:spcAft>
                <a:spcPts val="300"/>
              </a:spcAft>
              <a:buFont typeface="Wingdings" panose="05000000000000000000" pitchFamily="2" charset="2"/>
              <a:buChar char="§"/>
            </a:pPr>
            <a:r>
              <a:rPr lang="en-US" altLang="ko-KR" sz="9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WSTS(세계반도체시장통계기구)</a:t>
            </a:r>
            <a:r>
              <a:rPr lang="ko-KR" altLang="en-US" sz="9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에 따르면</a:t>
            </a:r>
            <a:r>
              <a:rPr lang="en-US" altLang="ko-KR" sz="9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 </a:t>
            </a:r>
            <a:r>
              <a:rPr lang="en-US" sz="900">
                <a:ln>
                  <a:solidFill>
                    <a:srgbClr val="D9D9D9">
                      <a:alpha val="0"/>
                    </a:srgbClr>
                  </a:solidFill>
                </a:ln>
                <a:solidFill>
                  <a:srgbClr val="000000"/>
                </a:solidFill>
                <a:latin typeface="KoPub돋움체 Medium" panose="00000600000000000000" pitchFamily="2" charset="-127"/>
                <a:ea typeface="KoPub돋움체 Medium"/>
              </a:rPr>
              <a:t>’2</a:t>
            </a:r>
            <a:r>
              <a:rPr lang="en-US" altLang="ko-KR" sz="9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3</a:t>
            </a:r>
            <a:r>
              <a:rPr lang="ko-KR" altLang="en-US" sz="9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년 글로벌 반도체 시장은 전년대비 </a:t>
            </a:r>
            <a:r>
              <a:rPr lang="en-US" altLang="ko-KR" sz="9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9.4% </a:t>
            </a:r>
            <a:r>
              <a:rPr lang="ko-KR" altLang="en-US" sz="9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감소할 것으로 전망됨</a:t>
            </a:r>
            <a:endParaRPr lang="en-US" altLang="ko-KR" sz="9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endParaRPr>
          </a:p>
          <a:p>
            <a:pPr marL="107950" indent="-107950">
              <a:lnSpc>
                <a:spcPct val="110000"/>
              </a:lnSpc>
              <a:spcAft>
                <a:spcPts val="300"/>
              </a:spcAft>
              <a:buFont typeface="Wingdings" panose="05000000000000000000" pitchFamily="2" charset="2"/>
              <a:buChar char="§"/>
            </a:pPr>
            <a:r>
              <a:rPr kumimoji="0" lang="en-US" altLang="ko-KR" sz="90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lang="en-US" altLang="ko-KR" sz="9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24</a:t>
            </a:r>
            <a:r>
              <a:rPr lang="ko-KR" altLang="en-US" sz="9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 글로벌 반도체 시장은 성장 전환하여 전년대비 </a:t>
            </a:r>
            <a:r>
              <a:rPr lang="en-US" altLang="ko-KR" sz="9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13.1%</a:t>
            </a:r>
            <a:r>
              <a:rPr lang="ko-KR" altLang="en-US" sz="9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상승하며 반등할 것으로 보임</a:t>
            </a:r>
            <a:endParaRPr lang="en-US" altLang="ko-KR" sz="9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marL="107950" indent="-107950">
              <a:lnSpc>
                <a:spcPct val="110000"/>
              </a:lnSpc>
              <a:spcAft>
                <a:spcPts val="300"/>
              </a:spcAft>
              <a:buFont typeface="Wingdings" panose="05000000000000000000" pitchFamily="2" charset="2"/>
              <a:buChar char="§"/>
            </a:pPr>
            <a:r>
              <a:rPr lang="en-US" altLang="ko-KR" sz="900">
                <a:ln>
                  <a:solidFill>
                    <a:srgbClr val="D9D9D9">
                      <a:alpha val="0"/>
                    </a:srgbClr>
                  </a:solidFill>
                </a:ln>
                <a:solidFill>
                  <a:srgbClr val="000000"/>
                </a:solidFill>
                <a:latin typeface="KoPub돋움체 Medium" panose="00000600000000000000" pitchFamily="2" charset="-127"/>
                <a:ea typeface="KoPub돋움체 Medium"/>
              </a:rPr>
              <a:t>’</a:t>
            </a:r>
            <a:r>
              <a:rPr lang="en-US" altLang="ko-KR" sz="9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23</a:t>
            </a:r>
            <a:r>
              <a:rPr lang="ko-KR" altLang="en-US" sz="9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년 가장 큰 타격을 받았던 메모리 반도체 시장은 특히 </a:t>
            </a:r>
            <a:r>
              <a:rPr lang="en-US" sz="900">
                <a:ln>
                  <a:solidFill>
                    <a:srgbClr val="D9D9D9">
                      <a:alpha val="0"/>
                    </a:srgbClr>
                  </a:solidFill>
                </a:ln>
                <a:solidFill>
                  <a:srgbClr val="000000"/>
                </a:solidFill>
                <a:latin typeface="KoPub돋움체 Medium" panose="00000600000000000000" pitchFamily="2" charset="-127"/>
                <a:ea typeface="+mn-lt"/>
              </a:rPr>
              <a:t>’</a:t>
            </a:r>
            <a:r>
              <a:rPr lang="en-US" altLang="ko-KR" sz="9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24</a:t>
            </a:r>
            <a:r>
              <a:rPr lang="ko-KR" altLang="en-US" sz="9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년에 전년대비 매출이 </a:t>
            </a:r>
            <a:r>
              <a:rPr lang="en-US" altLang="ko-KR" sz="9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44.8% </a:t>
            </a:r>
            <a:r>
              <a:rPr lang="ko-KR" altLang="en-US" sz="9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증가하며 </a:t>
            </a:r>
            <a:r>
              <a:rPr lang="en-US" sz="900">
                <a:ln>
                  <a:solidFill>
                    <a:srgbClr val="D9D9D9">
                      <a:alpha val="0"/>
                    </a:srgbClr>
                  </a:solidFill>
                </a:ln>
                <a:solidFill>
                  <a:srgbClr val="000000"/>
                </a:solidFill>
                <a:latin typeface="KoPub돋움체 Medium" panose="00000600000000000000" pitchFamily="2" charset="-127"/>
                <a:ea typeface="+mn-lt"/>
              </a:rPr>
              <a:t>’</a:t>
            </a:r>
            <a:r>
              <a:rPr lang="en-US" altLang="ko-KR" sz="9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22</a:t>
            </a:r>
            <a:r>
              <a:rPr lang="ko-KR" altLang="en-US" sz="9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년 시장 규모에 달하는 회복세를 보일 것으로 예상됨</a:t>
            </a:r>
            <a:r>
              <a:rPr lang="en-US" altLang="ko-KR" sz="9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 </a:t>
            </a:r>
            <a:endParaRPr lang="en-US" altLang="ko-KR" sz="9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p:txBody>
      </p:sp>
      <p:sp>
        <p:nvSpPr>
          <p:cNvPr id="29" name="TextBox 28">
            <a:extLst>
              <a:ext uri="{FF2B5EF4-FFF2-40B4-BE49-F238E27FC236}">
                <a16:creationId xmlns:a16="http://schemas.microsoft.com/office/drawing/2014/main" id="{A862A27E-C997-9CC2-9CB2-0816E209290E}"/>
              </a:ext>
            </a:extLst>
          </p:cNvPr>
          <p:cNvSpPr txBox="1"/>
          <p:nvPr/>
        </p:nvSpPr>
        <p:spPr>
          <a:xfrm>
            <a:off x="5068230" y="2736446"/>
            <a:ext cx="539960" cy="200055"/>
          </a:xfrm>
          <a:prstGeom prst="rect">
            <a:avLst/>
          </a:prstGeom>
          <a:noFill/>
        </p:spPr>
        <p:txBody>
          <a:bodyPr wrap="square" lIns="36000" rIns="3600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lang="en-US" altLang="ko-KR" sz="1000" b="0" i="0" u="none" strike="noStrike" kern="1200" baseline="0">
                <a:ln>
                  <a:solidFill>
                    <a:srgbClr val="FFFFFF">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defRPr>
            </a:pPr>
            <a:r>
              <a:rPr kumimoji="0" lang="en-US" altLang="ko-KR" sz="700" b="0" i="0" u="none" strike="noStrike" kern="1200" cap="none" spc="0" normalizeH="0" baseline="0" noProof="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700" b="0" i="0" u="none" strike="noStrike" kern="1200" cap="none" spc="0" normalizeH="0" baseline="0" noProof="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십억 달러</a:t>
            </a:r>
            <a:r>
              <a:rPr kumimoji="0" lang="en-US" altLang="ko-KR" sz="700" b="0" i="0" u="none" strike="noStrike" kern="1200" cap="none" spc="0" normalizeH="0" baseline="0" noProof="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700" b="0" i="0" u="none" strike="noStrike" kern="1200" cap="none" spc="0" normalizeH="0" baseline="0" noProof="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31" name="TextBox 30">
            <a:extLst>
              <a:ext uri="{FF2B5EF4-FFF2-40B4-BE49-F238E27FC236}">
                <a16:creationId xmlns:a16="http://schemas.microsoft.com/office/drawing/2014/main" id="{F0B72A22-3B3C-16CA-86B1-2B877C15FA41}"/>
              </a:ext>
            </a:extLst>
          </p:cNvPr>
          <p:cNvSpPr txBox="1"/>
          <p:nvPr/>
        </p:nvSpPr>
        <p:spPr>
          <a:xfrm>
            <a:off x="5135964" y="4365034"/>
            <a:ext cx="4233600" cy="246221"/>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ea typeface="KoPub돋움체 Medium"/>
              </a:rPr>
              <a:t>Source: </a:t>
            </a:r>
            <a:r>
              <a:rPr lang="en-US" altLang="ko-KR" sz="800" dirty="0" err="1">
                <a:ln>
                  <a:solidFill>
                    <a:prstClr val="white">
                      <a:lumMod val="75000"/>
                      <a:alpha val="0"/>
                    </a:prstClr>
                  </a:solidFill>
                </a:ln>
                <a:solidFill>
                  <a:prstClr val="white">
                    <a:lumMod val="50000"/>
                  </a:prstClr>
                </a:solidFill>
                <a:ea typeface="KoPub돋움체 Medium"/>
              </a:rPr>
              <a:t>MarketsandMarkets</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ea typeface="KoPub돋움체 Medium"/>
              </a:rPr>
              <a:t>,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ea typeface="KoPub돋움체 Medium"/>
              </a:rPr>
              <a:t>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ea typeface="KoPub돋움체 Medium"/>
              </a:rPr>
              <a:t>KPMG</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ea typeface="KoPub돋움체 Medium"/>
              </a:rPr>
              <a:t>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 재구성 </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Note: (E)</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는 추정치</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(F)</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는 전망치 </a:t>
            </a:r>
            <a:r>
              <a:rPr kumimoji="0" lang="ko-KR" altLang="en-US" sz="800" b="0" i="0" u="none" strike="noStrike" kern="1200" cap="none" spc="0" normalizeH="0" baseline="0" noProof="0" dirty="0">
                <a:ln>
                  <a:solidFill>
                    <a:prstClr val="white">
                      <a:lumMod val="75000"/>
                      <a:alpha val="0"/>
                    </a:prstClr>
                  </a:solidFill>
                </a:ln>
                <a:solidFill>
                  <a:srgbClr val="FFFFFF"/>
                </a:solidFill>
                <a:effectLst/>
                <a:uLnTx/>
                <a:uFillTx/>
                <a:ea typeface="KoPub돋움체 Medium"/>
              </a:rPr>
              <a:t>재구성</a:t>
            </a:r>
            <a:r>
              <a:rPr lang="en-US" altLang="ko-KR" sz="800" dirty="0">
                <a:ln>
                  <a:solidFill>
                    <a:prstClr val="white">
                      <a:lumMod val="75000"/>
                      <a:alpha val="0"/>
                    </a:prstClr>
                  </a:solidFill>
                </a:ln>
                <a:solidFill>
                  <a:srgbClr val="FFFFFF"/>
                </a:solidFill>
                <a:ea typeface="KoPub돋움체 Medium"/>
              </a:rPr>
              <a:t> /</a:t>
            </a:r>
            <a:r>
              <a:rPr kumimoji="0" lang="en-US" altLang="ko-KR" sz="800" b="0" i="0" u="none" strike="noStrike" kern="1200" cap="none" spc="0" normalizeH="0" baseline="0" noProof="0" dirty="0">
                <a:ln>
                  <a:solidFill>
                    <a:prstClr val="white">
                      <a:lumMod val="75000"/>
                      <a:alpha val="0"/>
                    </a:prstClr>
                  </a:solidFill>
                </a:ln>
                <a:solidFill>
                  <a:srgbClr val="FFFFFF"/>
                </a:solidFill>
                <a:effectLst/>
                <a:uLnTx/>
                <a:uFillTx/>
                <a:ea typeface="KoPub돋움체 Medium"/>
              </a:rPr>
              <a:t> Note: (E)</a:t>
            </a:r>
            <a:r>
              <a:rPr kumimoji="0" lang="ko-KR" altLang="en-US" sz="800" b="0" i="0" u="none" strike="noStrike" kern="1200" cap="none" spc="0" normalizeH="0" baseline="0" noProof="0" dirty="0">
                <a:ln>
                  <a:solidFill>
                    <a:prstClr val="white">
                      <a:lumMod val="75000"/>
                      <a:alpha val="0"/>
                    </a:prstClr>
                  </a:solidFill>
                </a:ln>
                <a:solidFill>
                  <a:srgbClr val="FFFFFF"/>
                </a:solidFill>
                <a:effectLst/>
                <a:uLnTx/>
                <a:uFillTx/>
                <a:ea typeface="KoPub돋움체 Medium"/>
              </a:rPr>
              <a:t>는 전망치</a:t>
            </a:r>
          </a:p>
        </p:txBody>
      </p:sp>
      <p:graphicFrame>
        <p:nvGraphicFramePr>
          <p:cNvPr id="42" name="표 3">
            <a:extLst>
              <a:ext uri="{FF2B5EF4-FFF2-40B4-BE49-F238E27FC236}">
                <a16:creationId xmlns:a16="http://schemas.microsoft.com/office/drawing/2014/main" id="{74968489-8BB4-668D-FEAD-E858952A83D2}"/>
              </a:ext>
            </a:extLst>
          </p:cNvPr>
          <p:cNvGraphicFramePr>
            <a:graphicFrameLocks noGrp="1"/>
          </p:cNvGraphicFramePr>
          <p:nvPr>
            <p:extLst>
              <p:ext uri="{D42A27DB-BD31-4B8C-83A1-F6EECF244321}">
                <p14:modId xmlns:p14="http://schemas.microsoft.com/office/powerpoint/2010/main" val="4128002675"/>
              </p:ext>
            </p:extLst>
          </p:nvPr>
        </p:nvGraphicFramePr>
        <p:xfrm>
          <a:off x="5132388" y="4580326"/>
          <a:ext cx="4068762" cy="1305095"/>
        </p:xfrm>
        <a:graphic>
          <a:graphicData uri="http://schemas.openxmlformats.org/drawingml/2006/table">
            <a:tbl>
              <a:tblPr>
                <a:tableStyleId>{073A0DAA-6AF3-43AB-8588-CEC1D06C72B9}</a:tableStyleId>
              </a:tblPr>
              <a:tblGrid>
                <a:gridCol w="648333">
                  <a:extLst>
                    <a:ext uri="{9D8B030D-6E8A-4147-A177-3AD203B41FA5}">
                      <a16:colId xmlns:a16="http://schemas.microsoft.com/office/drawing/2014/main" val="3458992661"/>
                    </a:ext>
                  </a:extLst>
                </a:gridCol>
                <a:gridCol w="3420429">
                  <a:extLst>
                    <a:ext uri="{9D8B030D-6E8A-4147-A177-3AD203B41FA5}">
                      <a16:colId xmlns:a16="http://schemas.microsoft.com/office/drawing/2014/main" val="3790168976"/>
                    </a:ext>
                  </a:extLst>
                </a:gridCol>
              </a:tblGrid>
              <a:tr h="169526">
                <a:tc>
                  <a:txBody>
                    <a:bodyPr/>
                    <a:lstStyle/>
                    <a:p>
                      <a:pPr algn="ctr" latinLnBrk="1">
                        <a:lnSpc>
                          <a:spcPct val="100000"/>
                        </a:lnSpc>
                      </a:pPr>
                      <a:r>
                        <a:rPr lang="ko-KR" altLang="en-US" sz="800" b="1" kern="1200" spc="0" baseline="0">
                          <a:ln>
                            <a:solidFill>
                              <a:schemeClr val="bg1">
                                <a:lumMod val="50000"/>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n-cs"/>
                        </a:rPr>
                        <a:t>기업명</a:t>
                      </a:r>
                    </a:p>
                  </a:txBody>
                  <a:tcPr marL="36000" marR="36000" marT="10800" marB="108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marR="0" lvl="0" indent="0" algn="ctr" defTabSz="914400" rtl="0" eaLnBrk="1" fontAlgn="auto" latinLnBrk="0" hangingPunct="1">
                        <a:lnSpc>
                          <a:spcPct val="100000"/>
                        </a:lnSpc>
                        <a:spcBef>
                          <a:spcPts val="0"/>
                        </a:spcBef>
                        <a:spcAft>
                          <a:spcPts val="100"/>
                        </a:spcAft>
                        <a:buClrTx/>
                        <a:buSzTx/>
                        <a:buFont typeface="Arial" panose="020B0604020202020204" pitchFamily="34" charset="0"/>
                        <a:buNone/>
                        <a:tabLst/>
                        <a:defRPr/>
                      </a:pPr>
                      <a:r>
                        <a:rPr lang="ko-KR" altLang="en-US" sz="800" b="1" kern="1200" spc="0" baseline="0">
                          <a:ln>
                            <a:solidFill>
                              <a:schemeClr val="bg1">
                                <a:lumMod val="50000"/>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n-cs"/>
                        </a:rPr>
                        <a:t>국내 주요 기업 동향</a:t>
                      </a:r>
                      <a:endParaRPr lang="en-US" altLang="ko-KR" sz="800" b="1" kern="1200" spc="0" baseline="0">
                        <a:ln>
                          <a:solidFill>
                            <a:schemeClr val="bg1">
                              <a:lumMod val="50000"/>
                              <a:alpha val="0"/>
                            </a:scheme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296399170"/>
                  </a:ext>
                </a:extLst>
              </a:tr>
              <a:tr h="463989">
                <a:tc>
                  <a:txBody>
                    <a:bodyPr/>
                    <a:lstStyle/>
                    <a:p>
                      <a:pPr algn="ctr" latinLnBrk="1">
                        <a:lnSpc>
                          <a:spcPct val="100000"/>
                        </a:lnSpc>
                      </a:pPr>
                      <a:r>
                        <a:rPr lang="ko-KR" altLang="en-US" sz="800" b="1" kern="1200" spc="0" baseline="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삼성전자</a:t>
                      </a:r>
                    </a:p>
                  </a:txBody>
                  <a:tcPr marL="36000" marR="36000" marT="10800" marB="108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EF7FF">
                        <a:alpha val="69804"/>
                      </a:srgbClr>
                    </a:solidFill>
                  </a:tcPr>
                </a:tc>
                <a:tc>
                  <a:txBody>
                    <a:bodyPr/>
                    <a:lstStyle/>
                    <a:p>
                      <a:pPr marL="92075" marR="0" lvl="0" indent="-92075" algn="l" rtl="0" eaLnBrk="1" fontAlgn="auto" latinLnBrk="0" hangingPunct="1">
                        <a:lnSpc>
                          <a:spcPct val="100000"/>
                        </a:lnSpc>
                        <a:spcBef>
                          <a:spcPts val="200"/>
                        </a:spcBef>
                        <a:spcAft>
                          <a:spcPts val="0"/>
                        </a:spcAft>
                        <a:buClrTx/>
                        <a:buSzTx/>
                        <a:buFont typeface="Arial" panose="020B0604020202020204" pitchFamily="34" charset="0"/>
                        <a:buChar char="•"/>
                      </a:pPr>
                      <a:r>
                        <a:rPr lang="ko-KR" altLang="en-US"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고대역폭메모리</a:t>
                      </a:r>
                      <a:r>
                        <a:rPr lang="en-US" altLang="ko-KR"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(HBM)</a:t>
                      </a:r>
                      <a:r>
                        <a:rPr lang="ko-KR" altLang="en-US"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 반도체에 </a:t>
                      </a:r>
                      <a:r>
                        <a:rPr lang="en-US" altLang="ko-KR"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PIM(Processing In Memory) </a:t>
                      </a:r>
                      <a:r>
                        <a:rPr lang="ko-KR" altLang="en-US"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기술을 적용한  </a:t>
                      </a:r>
                      <a:r>
                        <a:rPr lang="en-US" altLang="ko-KR"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AI</a:t>
                      </a:r>
                      <a:r>
                        <a:rPr lang="ko-KR" altLang="en-US"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용 메모리 반도체 제품 </a:t>
                      </a:r>
                      <a:r>
                        <a:rPr lang="en-US" altLang="ko-KR"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2</a:t>
                      </a:r>
                      <a:r>
                        <a:rPr lang="ko-KR" altLang="en-US"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종을 </a:t>
                      </a:r>
                      <a:r>
                        <a:rPr lang="en-US" altLang="ko-KR" sz="900" b="0" i="0" u="none" strike="noStrike" kern="1200" spc="0" baseline="0" noProof="0">
                          <a:ln>
                            <a:solidFill>
                              <a:schemeClr val="bg1">
                                <a:lumMod val="50000"/>
                                <a:alpha val="0"/>
                              </a:schemeClr>
                            </a:solidFill>
                          </a:ln>
                          <a:solidFill>
                            <a:srgbClr val="000000"/>
                          </a:solidFill>
                          <a:latin typeface="KoPub돋움체 Medium" panose="00000600000000000000" pitchFamily="2" charset="-127"/>
                        </a:rPr>
                        <a:t>’</a:t>
                      </a:r>
                      <a:r>
                        <a:rPr lang="en-US" altLang="ko-KR"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23</a:t>
                      </a:r>
                      <a:r>
                        <a:rPr lang="ko-KR" altLang="en-US"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년 </a:t>
                      </a:r>
                      <a:r>
                        <a:rPr lang="en-US" altLang="ko-KR"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8</a:t>
                      </a:r>
                      <a:r>
                        <a:rPr lang="ko-KR" altLang="en-US"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월 공개하며 </a:t>
                      </a:r>
                      <a:r>
                        <a:rPr lang="en-US" altLang="ko-KR"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AI </a:t>
                      </a:r>
                      <a:r>
                        <a:rPr lang="ko-KR" altLang="en-US"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반도체 시장에 진입하였음</a:t>
                      </a:r>
                      <a:endParaRPr lang="en-US" altLang="ko-KR"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endParaRPr>
                    </a:p>
                    <a:p>
                      <a:pPr marL="92075" marR="0" lvl="0" indent="-92075"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ko-KR" altLang="en-US"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글로벌 </a:t>
                      </a:r>
                      <a:r>
                        <a:rPr lang="en-US" altLang="ko-KR"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AI </a:t>
                      </a:r>
                      <a:r>
                        <a:rPr lang="ko-KR" altLang="en-US"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반도체 스타트업 </a:t>
                      </a:r>
                      <a:r>
                        <a:rPr lang="en-US" altLang="ko-KR"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Groq, Tenstorrent</a:t>
                      </a:r>
                      <a:r>
                        <a:rPr lang="ko-KR" altLang="en-US"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와의 공급 계약 체결</a:t>
                      </a:r>
                      <a:endParaRPr lang="en-US" altLang="ko-KR"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2451167877"/>
                  </a:ext>
                </a:extLst>
              </a:tr>
              <a:tr h="585649">
                <a:tc>
                  <a:txBody>
                    <a:bodyPr/>
                    <a:lstStyle/>
                    <a:p>
                      <a:pPr algn="ctr" latinLnBrk="1">
                        <a:lnSpc>
                          <a:spcPct val="100000"/>
                        </a:lnSpc>
                      </a:pPr>
                      <a:r>
                        <a:rPr lang="en-US" altLang="ko-KR" sz="800" b="1" kern="1200" spc="0" baseline="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SK</a:t>
                      </a:r>
                      <a:r>
                        <a:rPr lang="ko-KR" altLang="en-US" sz="800" b="1" kern="1200" spc="0" baseline="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하이닉스</a:t>
                      </a:r>
                    </a:p>
                  </a:txBody>
                  <a:tcPr marL="36000" marR="36000" marT="10800" marB="10800"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rgbClr val="DEF7FF">
                        <a:alpha val="69804"/>
                      </a:srgbClr>
                    </a:solidFill>
                  </a:tcPr>
                </a:tc>
                <a:tc>
                  <a:txBody>
                    <a:bodyPr/>
                    <a:lstStyle/>
                    <a:p>
                      <a:pPr marL="92075" marR="0" lvl="0" indent="-92075" algn="l" rtl="0" eaLnBrk="1" fontAlgn="auto" latinLnBrk="0" hangingPunct="1">
                        <a:lnSpc>
                          <a:spcPct val="100000"/>
                        </a:lnSpc>
                        <a:spcBef>
                          <a:spcPts val="200"/>
                        </a:spcBef>
                        <a:spcAft>
                          <a:spcPts val="0"/>
                        </a:spcAft>
                        <a:buClrTx/>
                        <a:buSzTx/>
                        <a:buFont typeface="Arial" panose="020B0604020202020204" pitchFamily="34" charset="0"/>
                        <a:buChar char="•"/>
                      </a:pPr>
                      <a:r>
                        <a:rPr lang="en-US" altLang="ko-KR"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SK</a:t>
                      </a:r>
                      <a:r>
                        <a:rPr lang="ko-KR" altLang="en-US"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하이닉스는 </a:t>
                      </a:r>
                      <a:r>
                        <a:rPr lang="en-US" altLang="ko-KR"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HBM3(4</a:t>
                      </a:r>
                      <a:r>
                        <a:rPr lang="ko-KR" altLang="en-US"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세대</a:t>
                      </a:r>
                      <a:r>
                        <a:rPr lang="en-US" altLang="ko-KR"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a:t>
                      </a:r>
                      <a:r>
                        <a:rPr lang="ko-KR" altLang="en-US"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를 ’</a:t>
                      </a:r>
                      <a:r>
                        <a:rPr lang="en-US" altLang="ko-KR"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21</a:t>
                      </a:r>
                      <a:r>
                        <a:rPr lang="ko-KR" altLang="en-US"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년 세계 최초 개발 및 ’</a:t>
                      </a:r>
                      <a:r>
                        <a:rPr lang="en-US" altLang="ko-KR"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22</a:t>
                      </a:r>
                      <a:r>
                        <a:rPr lang="ko-KR" altLang="en-US"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년 양산 성공하였으며</a:t>
                      </a:r>
                      <a:r>
                        <a:rPr lang="en-US" altLang="ko-KR"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 ’24</a:t>
                      </a:r>
                      <a:r>
                        <a:rPr lang="ko-KR" altLang="en-US"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년 </a:t>
                      </a:r>
                      <a:r>
                        <a:rPr lang="en-US" altLang="ko-KR"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HBM3E(5</a:t>
                      </a:r>
                      <a:r>
                        <a:rPr lang="ko-KR" altLang="en-US"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세대</a:t>
                      </a:r>
                      <a:r>
                        <a:rPr lang="en-US" altLang="ko-KR"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)·’26</a:t>
                      </a:r>
                      <a:r>
                        <a:rPr lang="ko-KR" altLang="en-US"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년 </a:t>
                      </a:r>
                      <a:r>
                        <a:rPr lang="en-US" altLang="ko-KR"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HBM4(6</a:t>
                      </a:r>
                      <a:r>
                        <a:rPr lang="ko-KR" altLang="en-US"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세대</a:t>
                      </a:r>
                      <a:r>
                        <a:rPr lang="en-US" altLang="ko-KR"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 </a:t>
                      </a:r>
                      <a:r>
                        <a:rPr lang="ko-KR" altLang="en-US"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rPr>
                        <a:t>개발 로드맵 발표</a:t>
                      </a:r>
                      <a:endParaRPr lang="en-US" altLang="ko-KR" sz="800" kern="1200" spc="0" baseline="0">
                        <a:ln>
                          <a:solidFill>
                            <a:schemeClr val="bg1">
                              <a:lumMod val="50000"/>
                              <a:alpha val="0"/>
                            </a:schemeClr>
                          </a:solidFill>
                        </a:ln>
                        <a:solidFill>
                          <a:srgbClr val="000000"/>
                        </a:solidFill>
                        <a:latin typeface="KoPub돋움체 Medium" panose="00000600000000000000" pitchFamily="2" charset="-127"/>
                        <a:ea typeface="KoPub돋움체 Medium"/>
                        <a:cs typeface="+mn-cs"/>
                      </a:endParaRPr>
                    </a:p>
                    <a:p>
                      <a:pPr marL="92075" marR="0" lvl="0" indent="-92075"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ko-KR" altLang="en-US" sz="800" kern="1200" spc="0" baseline="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미국 반도체 기업 엔비디아와 </a:t>
                      </a:r>
                      <a:r>
                        <a:rPr lang="en-US" altLang="ko-KR" sz="800" kern="1200" spc="0" baseline="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HBM3, HBM3E(</a:t>
                      </a:r>
                      <a:r>
                        <a:rPr lang="ko-KR" altLang="en-US" sz="800" kern="1200" spc="0" baseline="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예정</a:t>
                      </a:r>
                      <a:r>
                        <a:rPr lang="en-US" altLang="ko-KR" sz="800" kern="1200" spc="0" baseline="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 </a:t>
                      </a:r>
                      <a:r>
                        <a:rPr lang="ko-KR" altLang="en-US" sz="800" kern="1200" spc="0" baseline="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rPr>
                        <a:t>공급 계약 체결</a:t>
                      </a:r>
                      <a:endParaRPr lang="en-US" altLang="ko-KR" sz="800" kern="1200" spc="0" baseline="0">
                        <a:ln>
                          <a:solidFill>
                            <a:schemeClr val="bg1">
                              <a:lumMod val="50000"/>
                              <a:alpha val="0"/>
                            </a:schemeClr>
                          </a:solidFill>
                        </a:ln>
                        <a:gradFill>
                          <a:gsLst>
                            <a:gs pos="0">
                              <a:schemeClr val="tx1"/>
                            </a:gs>
                            <a:gs pos="100000">
                              <a:schemeClr val="tx1"/>
                            </a:gs>
                          </a:gsLst>
                          <a:lin ang="5400000" scaled="1"/>
                        </a:gradFill>
                        <a:latin typeface="KoPub돋움체 Medium" panose="00000600000000000000" pitchFamily="2" charset="-127"/>
                        <a:ea typeface="KoPub돋움체 Medium" panose="00000600000000000000" pitchFamily="2" charset="-127"/>
                        <a:cs typeface="+mn-cs"/>
                      </a:endParaRPr>
                    </a:p>
                  </a:txBody>
                  <a:tcPr marL="72000" marR="72000" marT="10800" marB="108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1858067614"/>
                  </a:ext>
                </a:extLst>
              </a:tr>
            </a:tbl>
          </a:graphicData>
        </a:graphic>
      </p:graphicFrame>
      <p:pic>
        <p:nvPicPr>
          <p:cNvPr id="3" name="그림 2">
            <a:extLst>
              <a:ext uri="{FF2B5EF4-FFF2-40B4-BE49-F238E27FC236}">
                <a16:creationId xmlns:a16="http://schemas.microsoft.com/office/drawing/2014/main" id="{1D265BC9-9D30-EB06-25DB-1CD58083C7E1}"/>
              </a:ext>
            </a:extLst>
          </p:cNvPr>
          <p:cNvPicPr>
            <a:picLocks noChangeAspect="1"/>
          </p:cNvPicPr>
          <p:nvPr/>
        </p:nvPicPr>
        <p:blipFill>
          <a:blip r:embed="rId4"/>
          <a:stretch>
            <a:fillRect/>
          </a:stretch>
        </p:blipFill>
        <p:spPr>
          <a:xfrm>
            <a:off x="714375" y="574411"/>
            <a:ext cx="463778" cy="415492"/>
          </a:xfrm>
          <a:prstGeom prst="rect">
            <a:avLst/>
          </a:prstGeom>
        </p:spPr>
      </p:pic>
      <p:sp>
        <p:nvSpPr>
          <p:cNvPr id="5" name="직사각형 4">
            <a:extLst>
              <a:ext uri="{FF2B5EF4-FFF2-40B4-BE49-F238E27FC236}">
                <a16:creationId xmlns:a16="http://schemas.microsoft.com/office/drawing/2014/main" id="{69510FBC-75F8-11FF-571E-F20C2530A7D3}"/>
              </a:ext>
            </a:extLst>
          </p:cNvPr>
          <p:cNvSpPr/>
          <p:nvPr/>
        </p:nvSpPr>
        <p:spPr>
          <a:xfrm>
            <a:off x="720343" y="2542269"/>
            <a:ext cx="4053270" cy="210455"/>
          </a:xfrm>
          <a:prstGeom prst="rect">
            <a:avLst/>
          </a:prstGeom>
          <a:solidFill>
            <a:schemeClr val="accent4">
              <a:lumMod val="20000"/>
              <a:lumOff val="80000"/>
            </a:schemeClr>
          </a:solidFill>
          <a:ln w="3175">
            <a:noFill/>
          </a:ln>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rgbClr val="000000"/>
                </a:solidFill>
                <a:latin typeface="+mn-lt"/>
                <a:ea typeface="+mn-ea"/>
                <a:cs typeface="+mn-cs"/>
              </a:defRPr>
            </a:pP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글로벌 반도체 시장 전년대비 성장률 추이 및 전망</a:t>
            </a:r>
            <a:endParaRPr kumimoji="0" lang="en-US" altLang="ko-KR"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endParaRPr>
          </a:p>
        </p:txBody>
      </p:sp>
      <p:graphicFrame>
        <p:nvGraphicFramePr>
          <p:cNvPr id="8" name="ChartObject">
            <a:extLst>
              <a:ext uri="{FF2B5EF4-FFF2-40B4-BE49-F238E27FC236}">
                <a16:creationId xmlns:a16="http://schemas.microsoft.com/office/drawing/2014/main" id="{A1FFF4A8-3F79-AC43-93EF-CBFBF61BA2BE}"/>
              </a:ext>
            </a:extLst>
          </p:cNvPr>
          <p:cNvGraphicFramePr/>
          <p:nvPr/>
        </p:nvGraphicFramePr>
        <p:xfrm>
          <a:off x="5098075" y="2851291"/>
          <a:ext cx="4101737" cy="840328"/>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Box 1">
            <a:extLst>
              <a:ext uri="{FF2B5EF4-FFF2-40B4-BE49-F238E27FC236}">
                <a16:creationId xmlns:a16="http://schemas.microsoft.com/office/drawing/2014/main" id="{2DB6DC45-8D19-01AB-5B0A-708082F9EB9F}"/>
              </a:ext>
            </a:extLst>
          </p:cNvPr>
          <p:cNvSpPr txBox="1"/>
          <p:nvPr/>
        </p:nvSpPr>
        <p:spPr>
          <a:xfrm>
            <a:off x="704850" y="6009176"/>
            <a:ext cx="4233600" cy="246221"/>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lang="en-US" altLang="ko-KR" sz="800" dirty="0">
                <a:ln>
                  <a:solidFill>
                    <a:prstClr val="white">
                      <a:lumMod val="75000"/>
                      <a:alpha val="0"/>
                    </a:prstClr>
                  </a:solidFill>
                </a:ln>
                <a:solidFill>
                  <a:prstClr val="white">
                    <a:lumMod val="50000"/>
                  </a:prstClr>
                </a:solidFill>
              </a:rPr>
              <a:t>WSTS</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 재구성</a:t>
            </a:r>
            <a:endPar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 (E)</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는 추정치</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(F)</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는 전망치 </a:t>
            </a:r>
          </a:p>
        </p:txBody>
      </p:sp>
    </p:spTree>
    <p:extLst>
      <p:ext uri="{BB962C8B-B14F-4D97-AF65-F5344CB8AC3E}">
        <p14:creationId xmlns:p14="http://schemas.microsoft.com/office/powerpoint/2010/main" val="3635241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158">
            <a:extLst>
              <a:ext uri="{FF2B5EF4-FFF2-40B4-BE49-F238E27FC236}">
                <a16:creationId xmlns:a16="http://schemas.microsoft.com/office/drawing/2014/main" id="{394AA25C-6C6B-4C38-B0BB-A3186E414B9F}"/>
              </a:ext>
            </a:extLst>
          </p:cNvPr>
          <p:cNvSpPr/>
          <p:nvPr/>
        </p:nvSpPr>
        <p:spPr>
          <a:xfrm>
            <a:off x="710035" y="2563759"/>
            <a:ext cx="2737280" cy="3602832"/>
          </a:xfrm>
          <a:prstGeom prst="rect">
            <a:avLst/>
          </a:prstGeom>
          <a:solidFill>
            <a:schemeClr val="bg1">
              <a:lumMod val="95000"/>
            </a:schemeClr>
          </a:solidFill>
        </p:spPr>
        <p:txBody>
          <a:bodyPr wrap="square" lIns="108000" tIns="324000" rIns="108000" bIns="0" anchor="t">
            <a:noAutofit/>
          </a:bodyPr>
          <a:lstStyle/>
          <a:p>
            <a:pPr fontAlgn="ctr">
              <a:lnSpc>
                <a:spcPct val="110000"/>
              </a:lnSpc>
              <a:spcAft>
                <a:spcPts val="200"/>
              </a:spcAft>
              <a:defRPr/>
            </a:pPr>
            <a:r>
              <a:rPr kumimoji="0" lang="en-US" altLang="ko-KR" sz="900" b="1" i="0" u="none" strike="noStrike" kern="0" cap="none" spc="0" normalizeH="0" baseline="0" noProof="0" dirty="0">
                <a:ln>
                  <a:solidFill>
                    <a:srgbClr val="1871C6">
                      <a:alpha val="0"/>
                    </a:srgbClr>
                  </a:solidFill>
                </a:ln>
                <a:solidFill>
                  <a:srgbClr val="000000"/>
                </a:solidFill>
                <a:effectLst/>
                <a:uLnTx/>
                <a:uFillTx/>
                <a:latin typeface="KoPub돋움체 Medium" panose="00000600000000000000" pitchFamily="2" charset="-127"/>
                <a:ea typeface="KoPub돋움체 Medium"/>
              </a:rPr>
              <a:t>’24</a:t>
            </a:r>
            <a:r>
              <a:rPr kumimoji="0" lang="ko-KR" altLang="en-US" sz="900" b="1" i="0" u="none" strike="noStrike" kern="0" cap="none" spc="0" normalizeH="0" baseline="0" noProof="0" dirty="0">
                <a:ln>
                  <a:solidFill>
                    <a:srgbClr val="1871C6">
                      <a:alpha val="0"/>
                    </a:srgbClr>
                  </a:solidFill>
                </a:ln>
                <a:solidFill>
                  <a:srgbClr val="000000"/>
                </a:solidFill>
                <a:effectLst/>
                <a:uLnTx/>
                <a:uFillTx/>
                <a:latin typeface="KoPub돋움체 Medium" panose="00000600000000000000" pitchFamily="2" charset="-127"/>
                <a:ea typeface="KoPub돋움체 Medium"/>
              </a:rPr>
              <a:t>년 세계 시장 </a:t>
            </a:r>
            <a:r>
              <a:rPr kumimoji="0" lang="en-US" altLang="ko-KR" sz="900" b="1" i="0" u="none" strike="noStrike" kern="0" cap="none" spc="0" normalizeH="0" baseline="0" noProof="0" dirty="0">
                <a:ln>
                  <a:solidFill>
                    <a:srgbClr val="1871C6">
                      <a:alpha val="0"/>
                    </a:srgbClr>
                  </a:solidFill>
                </a:ln>
                <a:solidFill>
                  <a:srgbClr val="000000"/>
                </a:solidFill>
                <a:effectLst/>
                <a:uLnTx/>
                <a:uFillTx/>
                <a:latin typeface="KoPub돋움체 Medium" panose="00000600000000000000" pitchFamily="2" charset="-127"/>
                <a:ea typeface="KoPub돋움체 Medium"/>
              </a:rPr>
              <a:t>1,237</a:t>
            </a:r>
            <a:r>
              <a:rPr kumimoji="0" lang="ko-KR" altLang="en-US" sz="900" b="1" i="0" u="none" strike="noStrike" kern="0" cap="none" spc="0" normalizeH="0" baseline="0" noProof="0" dirty="0">
                <a:ln>
                  <a:solidFill>
                    <a:srgbClr val="1871C6">
                      <a:alpha val="0"/>
                    </a:srgbClr>
                  </a:solidFill>
                </a:ln>
                <a:solidFill>
                  <a:srgbClr val="000000"/>
                </a:solidFill>
                <a:effectLst/>
                <a:uLnTx/>
                <a:uFillTx/>
                <a:latin typeface="KoPub돋움체 Medium" panose="00000600000000000000" pitchFamily="2" charset="-127"/>
                <a:ea typeface="KoPub돋움체 Medium"/>
              </a:rPr>
              <a:t>억 달러</a:t>
            </a:r>
            <a:r>
              <a:rPr kumimoji="0" lang="en-US" altLang="ko-KR" sz="900" b="1" i="0" u="none" strike="noStrike" kern="0" cap="none" spc="0" normalizeH="0" baseline="0" noProof="0" dirty="0">
                <a:ln>
                  <a:solidFill>
                    <a:srgbClr val="1871C6">
                      <a:alpha val="0"/>
                    </a:srgbClr>
                  </a:solidFill>
                </a:ln>
                <a:solidFill>
                  <a:srgbClr val="000000"/>
                </a:solidFill>
                <a:effectLst/>
                <a:uLnTx/>
                <a:uFillTx/>
                <a:latin typeface="KoPub돋움체 Medium" panose="00000600000000000000" pitchFamily="2" charset="-127"/>
                <a:ea typeface="KoPub돋움체 Medium"/>
              </a:rPr>
              <a:t>, YoY</a:t>
            </a:r>
            <a:r>
              <a:rPr kumimoji="0" lang="ko-KR" altLang="en-US" sz="900" b="1" i="0" u="none" strike="noStrike" kern="0" cap="none" spc="0" normalizeH="0" baseline="0" noProof="0" dirty="0">
                <a:ln>
                  <a:solidFill>
                    <a:srgbClr val="1871C6">
                      <a:alpha val="0"/>
                    </a:srgbClr>
                  </a:solidFill>
                </a:ln>
                <a:solidFill>
                  <a:srgbClr val="000000"/>
                </a:solidFill>
                <a:effectLst/>
                <a:uLnTx/>
                <a:uFillTx/>
                <a:latin typeface="KoPub돋움체 Medium" panose="00000600000000000000" pitchFamily="2" charset="-127"/>
                <a:ea typeface="KoPub돋움체 Medium"/>
              </a:rPr>
              <a:t> </a:t>
            </a:r>
            <a:r>
              <a:rPr kumimoji="0" lang="en-US" altLang="ko-KR" sz="900" b="1" i="0" u="none" strike="noStrike" kern="0" cap="none" spc="0" normalizeH="0" baseline="0" noProof="0" dirty="0">
                <a:ln>
                  <a:solidFill>
                    <a:srgbClr val="1871C6">
                      <a:alpha val="0"/>
                    </a:srgbClr>
                  </a:solidFill>
                </a:ln>
                <a:solidFill>
                  <a:srgbClr val="000000"/>
                </a:solidFill>
                <a:effectLst/>
                <a:uLnTx/>
                <a:uFillTx/>
                <a:latin typeface="KoPub돋움체 Medium" panose="00000600000000000000" pitchFamily="2" charset="-127"/>
                <a:ea typeface="KoPub돋움체 Medium"/>
              </a:rPr>
              <a:t>4</a:t>
            </a:r>
            <a:r>
              <a:rPr lang="en-US" altLang="ko-KR" sz="900" b="1" kern="0" dirty="0">
                <a:ln>
                  <a:solidFill>
                    <a:srgbClr val="1871C6">
                      <a:alpha val="0"/>
                    </a:srgbClr>
                  </a:solidFill>
                </a:ln>
                <a:solidFill>
                  <a:srgbClr val="000000"/>
                </a:solidFill>
                <a:latin typeface="KoPub돋움체 Medium" panose="00000600000000000000" pitchFamily="2" charset="-127"/>
                <a:ea typeface="KoPub돋움체 Medium"/>
              </a:rPr>
              <a:t>.7% </a:t>
            </a:r>
            <a:r>
              <a:rPr lang="ko-KR" altLang="en-US" sz="900" b="1" kern="0" dirty="0">
                <a:ln>
                  <a:solidFill>
                    <a:srgbClr val="1871C6">
                      <a:alpha val="0"/>
                    </a:srgbClr>
                  </a:solidFill>
                </a:ln>
                <a:solidFill>
                  <a:srgbClr val="000000"/>
                </a:solidFill>
                <a:latin typeface="KoPub돋움체 Medium" panose="00000600000000000000" pitchFamily="2" charset="-127"/>
                <a:ea typeface="KoPub돋움체 Medium"/>
              </a:rPr>
              <a:t>성장 </a:t>
            </a:r>
            <a:endParaRPr kumimoji="0" lang="ko-KR" altLang="en-US" sz="900" b="1" i="0" u="none" strike="noStrike" kern="0" cap="none" spc="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71755" indent="-71755" fontAlgn="ctr">
              <a:lnSpc>
                <a:spcPct val="110000"/>
              </a:lnSpc>
              <a:spcAft>
                <a:spcPts val="200"/>
              </a:spcAft>
              <a:buFont typeface="Arial" panose="020B0604020202020204" pitchFamily="34" charset="0"/>
              <a:buChar char="•"/>
              <a:defRPr/>
            </a:pP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엔데믹을 바라보던 </a:t>
            </a: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’22</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년부터 디스플레이산업은 다운사이클로 진입하여 </a:t>
            </a: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’23</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년 전년대비 시장 규모</a:t>
            </a: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금액 기준</a:t>
            </a: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가 축소될 전망</a:t>
            </a: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 </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세계 디스플레이 시장은 </a:t>
            </a: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’22</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년 </a:t>
            </a: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1,226</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억 달러에서</a:t>
            </a: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 ’23</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년 </a:t>
            </a: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1,181</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억 달러로 감소 예측 </a:t>
            </a:r>
            <a:endPar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marL="71755" lvl="0" indent="-71755" fontAlgn="ctr">
              <a:lnSpc>
                <a:spcPct val="110000"/>
              </a:lnSpc>
              <a:spcAft>
                <a:spcPts val="200"/>
              </a:spcAft>
              <a:buFont typeface="Arial" panose="020B0604020202020204" pitchFamily="34" charset="0"/>
              <a:buChar char="•"/>
              <a:defRPr/>
            </a:pP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’24</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년에는 전년대비 </a:t>
            </a: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4.7% </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성장한 </a:t>
            </a: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1,237</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억 달러의 시장 규모를 보이며</a:t>
            </a: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 LCD</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와 </a:t>
            </a: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OLED</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 모두 시장 성장 예상</a:t>
            </a:r>
          </a:p>
          <a:p>
            <a:pPr marL="71755" indent="-71755" fontAlgn="ctr">
              <a:lnSpc>
                <a:spcPct val="110000"/>
              </a:lnSpc>
              <a:spcAft>
                <a:spcPts val="200"/>
              </a:spcAft>
              <a:buFont typeface="Arial" panose="020B0604020202020204" pitchFamily="34" charset="0"/>
              <a:buChar char="•"/>
              <a:defRPr/>
            </a:pP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LCD: ’22</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년 </a:t>
            </a: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796</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억 달러</a:t>
            </a: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 ’23</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년 </a:t>
            </a: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743</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억 달러로 세계 시장 규모 축소에 이어</a:t>
            </a: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 ’24</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년 </a:t>
            </a: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775</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억 달러로 소폭 증가할 전망 </a:t>
            </a:r>
            <a:endPar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marL="71755" lvl="0" indent="-71755" fontAlgn="ctr">
              <a:lnSpc>
                <a:spcPct val="110000"/>
              </a:lnSpc>
              <a:spcAft>
                <a:spcPts val="200"/>
              </a:spcAft>
              <a:buFont typeface="Arial" panose="020B0604020202020204" pitchFamily="34" charset="0"/>
              <a:buChar char="•"/>
              <a:defRPr/>
            </a:pP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AMOLED: </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국내 디스플레이 세트 업체의 </a:t>
            </a: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OLED </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라인업 확대로 성장을 지속하며 </a:t>
            </a: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’22</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년 </a:t>
            </a: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421</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억 달러</a:t>
            </a: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 ’23</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년 </a:t>
            </a: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428</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억 달러로 증가한 데 이어 </a:t>
            </a: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’24</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년 </a:t>
            </a:r>
            <a:r>
              <a:rPr lang="en-US" altLang="ko-KR"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447</a:t>
            </a:r>
            <a:r>
              <a:rPr lang="ko-KR" altLang="en-US" sz="85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억 달러 시장 규모 예상</a:t>
            </a:r>
          </a:p>
        </p:txBody>
      </p:sp>
      <p:sp>
        <p:nvSpPr>
          <p:cNvPr id="6" name="제목 2">
            <a:extLst>
              <a:ext uri="{FF2B5EF4-FFF2-40B4-BE49-F238E27FC236}">
                <a16:creationId xmlns:a16="http://schemas.microsoft.com/office/drawing/2014/main" id="{ADF24034-393B-4B79-A499-390AC09CD0B3}"/>
              </a:ext>
            </a:extLst>
          </p:cNvPr>
          <p:cNvSpPr>
            <a:spLocks noGrp="1"/>
          </p:cNvSpPr>
          <p:nvPr>
            <p:ph type="title"/>
          </p:nvPr>
        </p:nvSpPr>
        <p:spPr>
          <a:xfrm>
            <a:off x="713993" y="472786"/>
            <a:ext cx="8488800" cy="504825"/>
          </a:xfrm>
        </p:spPr>
        <p:txBody>
          <a:bodyPr/>
          <a:lstStyle/>
          <a:p>
            <a:pPr indent="541338"/>
            <a:r>
              <a:rPr lang="ko-KR" altLang="en-US"/>
              <a:t>디스플레이</a:t>
            </a:r>
            <a:r>
              <a:rPr lang="en-US" altLang="ko-KR"/>
              <a:t> 》 </a:t>
            </a:r>
            <a:r>
              <a:rPr lang="ko-KR" altLang="en-US">
                <a:latin typeface="KoPub돋움체 Medium" panose="02020603020101020101" pitchFamily="18" charset="-127"/>
                <a:ea typeface="KoPub돋움체 Medium" panose="02020603020101020101" pitchFamily="18" charset="-127"/>
              </a:rPr>
              <a:t>시장 정체 속 차세대 디스플레이 전략 가속화   </a:t>
            </a:r>
          </a:p>
        </p:txBody>
      </p:sp>
      <p:sp>
        <p:nvSpPr>
          <p:cNvPr id="4" name="텍스트 개체 틀 3">
            <a:extLst>
              <a:ext uri="{FF2B5EF4-FFF2-40B4-BE49-F238E27FC236}">
                <a16:creationId xmlns:a16="http://schemas.microsoft.com/office/drawing/2014/main" id="{5ACA4A45-7EF8-4EB1-893D-E45B8276F4DE}"/>
              </a:ext>
            </a:extLst>
          </p:cNvPr>
          <p:cNvSpPr>
            <a:spLocks noGrp="1"/>
          </p:cNvSpPr>
          <p:nvPr>
            <p:ph type="body" sz="quarter" idx="11"/>
          </p:nvPr>
        </p:nvSpPr>
        <p:spPr>
          <a:xfrm>
            <a:off x="714375" y="1171575"/>
            <a:ext cx="8488363" cy="720725"/>
          </a:xfrm>
        </p:spPr>
        <p:txBody>
          <a:bodyPr lIns="0" tIns="0" rIns="0" bIns="0" anchor="t"/>
          <a:lstStyle/>
          <a:p>
            <a:r>
              <a:rPr lang="ko-KR" altLang="en-US">
                <a:ea typeface="KoPub돋움체 Medium"/>
              </a:rPr>
              <a:t>글로벌 </a:t>
            </a:r>
            <a:r>
              <a:rPr lang="en-US" altLang="ko-KR">
                <a:ea typeface="KoPub돋움체 Medium"/>
              </a:rPr>
              <a:t>디스플레이 시장은 </a:t>
            </a:r>
            <a:r>
              <a:rPr lang="ko-KR" altLang="en-US">
                <a:ea typeface="KoPub돋움체 Medium"/>
              </a:rPr>
              <a:t>팬데믹 기간 동안 </a:t>
            </a:r>
            <a:r>
              <a:rPr lang="en-US" altLang="ko-KR">
                <a:ea typeface="KoPub돋움체 Medium"/>
              </a:rPr>
              <a:t>IT </a:t>
            </a:r>
            <a:r>
              <a:rPr lang="ko-KR" altLang="en-US">
                <a:ea typeface="KoPub돋움체 Medium"/>
              </a:rPr>
              <a:t>기기 수요 증가로 </a:t>
            </a:r>
            <a:r>
              <a:rPr lang="en-US" altLang="ko-KR">
                <a:ea typeface="KoPub돋움체 Medium"/>
              </a:rPr>
              <a:t>LCD·OLED </a:t>
            </a:r>
            <a:r>
              <a:rPr lang="ko-KR" altLang="en-US">
                <a:ea typeface="KoPub돋움체 Medium"/>
              </a:rPr>
              <a:t>시장이 모두 성장했지만</a:t>
            </a:r>
            <a:r>
              <a:rPr lang="en-US" altLang="ko-KR">
                <a:ea typeface="KoPub돋움체 Medium"/>
              </a:rPr>
              <a:t> </a:t>
            </a:r>
            <a:r>
              <a:rPr lang="ko-KR" altLang="en-US">
                <a:ea typeface="KoPub돋움체 Medium"/>
              </a:rPr>
              <a:t>엔데믹 시대로 접어들어 정체기를 맞으며 </a:t>
            </a:r>
            <a:r>
              <a:rPr lang="en-US" altLang="ko-KR">
                <a:ea typeface="KoPub돋움체 Medium"/>
              </a:rPr>
              <a:t>2023</a:t>
            </a:r>
            <a:r>
              <a:rPr lang="ko-KR" altLang="en-US">
                <a:ea typeface="KoPub돋움체 Medium"/>
              </a:rPr>
              <a:t>년 전년대비 </a:t>
            </a:r>
            <a:r>
              <a:rPr lang="en-US" altLang="ko-KR">
                <a:ea typeface="KoPub돋움체 Medium"/>
              </a:rPr>
              <a:t>-3.7%</a:t>
            </a:r>
            <a:r>
              <a:rPr lang="ko-KR" altLang="en-US">
                <a:ea typeface="KoPub돋움체 Medium"/>
              </a:rPr>
              <a:t> 시장 규모</a:t>
            </a:r>
            <a:r>
              <a:rPr lang="en-US" altLang="ko-KR">
                <a:ea typeface="KoPub돋움체 Medium"/>
              </a:rPr>
              <a:t>(</a:t>
            </a:r>
            <a:r>
              <a:rPr lang="ko-KR" altLang="en-US">
                <a:ea typeface="KoPub돋움체 Medium"/>
              </a:rPr>
              <a:t>금액 기준</a:t>
            </a:r>
            <a:r>
              <a:rPr lang="en-US" altLang="ko-KR">
                <a:ea typeface="KoPub돋움체 Medium"/>
              </a:rPr>
              <a:t>)</a:t>
            </a:r>
            <a:r>
              <a:rPr lang="ko-KR" altLang="en-US">
                <a:ea typeface="KoPub돋움체 Medium"/>
              </a:rPr>
              <a:t> 축소를 겪을 것으로 예상됨</a:t>
            </a:r>
            <a:r>
              <a:rPr lang="en-US" altLang="ko-KR">
                <a:ea typeface="KoPub돋움체 Medium"/>
              </a:rPr>
              <a:t>. 2024</a:t>
            </a:r>
            <a:r>
              <a:rPr lang="ko-KR" altLang="en-US">
                <a:ea typeface="KoPub돋움체 Medium"/>
              </a:rPr>
              <a:t>년에는 역성장 국면에서는 벗어날 것으로 예측되며</a:t>
            </a:r>
            <a:r>
              <a:rPr lang="en-US" altLang="ko-KR">
                <a:ea typeface="KoPub돋움체 Medium"/>
              </a:rPr>
              <a:t>, </a:t>
            </a:r>
            <a:r>
              <a:rPr lang="ko-KR" altLang="en-US">
                <a:ea typeface="KoPub돋움체 Medium"/>
              </a:rPr>
              <a:t>차세대 디스플레이 기술 경쟁이 가속화될 전망</a:t>
            </a:r>
            <a:endParaRPr lang="ko-KR" altLang="en-US"/>
          </a:p>
        </p:txBody>
      </p:sp>
      <p:sp>
        <p:nvSpPr>
          <p:cNvPr id="19" name="텍스트 개체 틀 18">
            <a:extLst>
              <a:ext uri="{FF2B5EF4-FFF2-40B4-BE49-F238E27FC236}">
                <a16:creationId xmlns:a16="http://schemas.microsoft.com/office/drawing/2014/main" id="{14C70C14-1DE8-4105-90D6-78A4F2A2AC57}"/>
              </a:ext>
            </a:extLst>
          </p:cNvPr>
          <p:cNvSpPr>
            <a:spLocks noGrp="1"/>
          </p:cNvSpPr>
          <p:nvPr>
            <p:ph type="body" sz="quarter" idx="10"/>
          </p:nvPr>
        </p:nvSpPr>
        <p:spPr>
          <a:xfrm>
            <a:off x="713993" y="333149"/>
            <a:ext cx="8488800" cy="184666"/>
          </a:xfrm>
        </p:spPr>
        <p:txBody>
          <a:bodyPr/>
          <a:lstStyle/>
          <a:p>
            <a:r>
              <a:rPr lang="en-US" altLang="ko-KR"/>
              <a:t>III. 2024</a:t>
            </a:r>
            <a:r>
              <a:rPr lang="ko-KR" altLang="en-US"/>
              <a:t>년 산업별 전망 </a:t>
            </a:r>
            <a:endParaRPr lang="en-US" altLang="ko-KR"/>
          </a:p>
        </p:txBody>
      </p:sp>
      <p:grpSp>
        <p:nvGrpSpPr>
          <p:cNvPr id="28" name="그룹 27">
            <a:extLst>
              <a:ext uri="{FF2B5EF4-FFF2-40B4-BE49-F238E27FC236}">
                <a16:creationId xmlns:a16="http://schemas.microsoft.com/office/drawing/2014/main" id="{01DF9CD8-6580-43D4-97B5-6B057B4C8E1C}"/>
              </a:ext>
            </a:extLst>
          </p:cNvPr>
          <p:cNvGrpSpPr/>
          <p:nvPr/>
        </p:nvGrpSpPr>
        <p:grpSpPr>
          <a:xfrm>
            <a:off x="713993" y="2168525"/>
            <a:ext cx="8487157" cy="276837"/>
            <a:chOff x="704850" y="2013298"/>
            <a:chExt cx="4140200" cy="276837"/>
          </a:xfrm>
        </p:grpSpPr>
        <p:sp>
          <p:nvSpPr>
            <p:cNvPr id="29" name="TextBox 28">
              <a:extLst>
                <a:ext uri="{FF2B5EF4-FFF2-40B4-BE49-F238E27FC236}">
                  <a16:creationId xmlns:a16="http://schemas.microsoft.com/office/drawing/2014/main" id="{441801FE-4C50-4F65-B69B-DB665F825D1D}"/>
                </a:ext>
              </a:extLst>
            </p:cNvPr>
            <p:cNvSpPr txBox="1"/>
            <p:nvPr/>
          </p:nvSpPr>
          <p:spPr>
            <a:xfrm>
              <a:off x="704850" y="2046854"/>
              <a:ext cx="94306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300">
                  <a:ln>
                    <a:solidFill>
                      <a:prstClr val="white">
                        <a:lumMod val="75000"/>
                        <a:alpha val="0"/>
                      </a:prstClr>
                    </a:solidFill>
                  </a:ln>
                  <a:solidFill>
                    <a:schemeClr val="tx2"/>
                  </a:solidFill>
                  <a:latin typeface="KoPub돋움체 Bold" panose="00000800000000000000" pitchFamily="2" charset="-127"/>
                  <a:ea typeface="KoPub돋움체 Bold" panose="00000800000000000000" pitchFamily="2" charset="-127"/>
                  <a:cs typeface="Univers for KPMG"/>
                </a:rPr>
                <a:t>20</a:t>
              </a:r>
              <a:r>
                <a:rPr kumimoji="0" lang="en-US" altLang="ko-KR" sz="1300" b="0" i="0" u="none" strike="noStrike" kern="1200" cap="none" spc="0" normalizeH="0" baseline="0" noProof="0">
                  <a:ln>
                    <a:solidFill>
                      <a:prstClr val="white">
                        <a:lumMod val="75000"/>
                        <a:alpha val="0"/>
                      </a:prstClr>
                    </a:solidFill>
                  </a:ln>
                  <a:solidFill>
                    <a:schemeClr val="tx2"/>
                  </a:solidFill>
                  <a:effectLst/>
                  <a:uLnTx/>
                  <a:uFillTx/>
                  <a:latin typeface="KoPub돋움체 Bold" panose="00000800000000000000" pitchFamily="2" charset="-127"/>
                  <a:ea typeface="KoPub돋움체 Bold" panose="00000800000000000000" pitchFamily="2" charset="-127"/>
                  <a:cs typeface="Univers for KPMG"/>
                </a:rPr>
                <a:t>24</a:t>
              </a:r>
              <a:r>
                <a:rPr kumimoji="0" lang="ko-KR" altLang="en-US" sz="1300" b="0" i="0" u="none" strike="noStrike" kern="1200" cap="none" spc="0" normalizeH="0" baseline="0" noProof="0">
                  <a:ln>
                    <a:solidFill>
                      <a:prstClr val="white">
                        <a:lumMod val="75000"/>
                        <a:alpha val="0"/>
                      </a:prstClr>
                    </a:solidFill>
                  </a:ln>
                  <a:solidFill>
                    <a:schemeClr val="tx2"/>
                  </a:solidFill>
                  <a:effectLst/>
                  <a:uLnTx/>
                  <a:uFillTx/>
                  <a:latin typeface="KoPub돋움체 Bold" panose="00000800000000000000" pitchFamily="2" charset="-127"/>
                  <a:ea typeface="KoPub돋움체 Bold" panose="00000800000000000000" pitchFamily="2" charset="-127"/>
                  <a:cs typeface="Univers for KPMG"/>
                </a:rPr>
                <a:t>년 디스플레이산업 전망</a:t>
              </a:r>
            </a:p>
          </p:txBody>
        </p:sp>
        <p:cxnSp>
          <p:nvCxnSpPr>
            <p:cNvPr id="33" name="직선 연결선 32">
              <a:extLst>
                <a:ext uri="{FF2B5EF4-FFF2-40B4-BE49-F238E27FC236}">
                  <a16:creationId xmlns:a16="http://schemas.microsoft.com/office/drawing/2014/main" id="{56E2D512-0714-42B6-BD8A-11EBA0B6EE7B}"/>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8C5F51C9-56E9-4D9E-AC34-D79D7973B98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FBC2C4A7-B671-4B97-A251-0666DBA0AD79}"/>
              </a:ext>
            </a:extLst>
          </p:cNvPr>
          <p:cNvSpPr/>
          <p:nvPr/>
        </p:nvSpPr>
        <p:spPr>
          <a:xfrm>
            <a:off x="710035" y="2563759"/>
            <a:ext cx="2738533" cy="252000"/>
          </a:xfrm>
          <a:prstGeom prst="rect">
            <a:avLst/>
          </a:prstGeom>
          <a:solidFill>
            <a:schemeClr val="accent1"/>
          </a:solid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100" b="1" i="0" u="none" strike="noStrike" kern="1200" cap="none" spc="0" normalizeH="0" baseline="0" noProof="0">
                <a:ln>
                  <a:solidFill>
                    <a:srgbClr val="D9D9D9">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mn-cs"/>
              </a:rPr>
              <a:t>글로벌 디스플레이 시장 성장률 </a:t>
            </a:r>
            <a:r>
              <a:rPr lang="ko-KR" altLang="en-US" sz="1100" b="1">
                <a:ln>
                  <a:solidFill>
                    <a:srgbClr val="D9D9D9">
                      <a:alpha val="0"/>
                    </a:srgbClr>
                  </a:solidFill>
                </a:ln>
                <a:solidFill>
                  <a:prstClr val="white"/>
                </a:solidFill>
                <a:latin typeface="KoPub돋움체 Medium" panose="00000600000000000000" pitchFamily="2" charset="-127"/>
                <a:ea typeface="KoPub돋움체 Medium" panose="00000600000000000000" pitchFamily="2" charset="-127"/>
              </a:rPr>
              <a:t>플러스 전환</a:t>
            </a:r>
            <a:endParaRPr kumimoji="0" lang="ko-KR" altLang="en-US" sz="1100" b="1" i="0" u="none" strike="noStrike" kern="1200" cap="none" spc="0" normalizeH="0" baseline="0" noProof="0">
              <a:ln>
                <a:solidFill>
                  <a:srgbClr val="D9D9D9">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mn-cs"/>
            </a:endParaRPr>
          </a:p>
        </p:txBody>
      </p:sp>
      <p:sp>
        <p:nvSpPr>
          <p:cNvPr id="39" name="직사각형 158">
            <a:extLst>
              <a:ext uri="{FF2B5EF4-FFF2-40B4-BE49-F238E27FC236}">
                <a16:creationId xmlns:a16="http://schemas.microsoft.com/office/drawing/2014/main" id="{0ACA9772-6F09-49DA-BEDA-FC7D93B0D6C7}"/>
              </a:ext>
            </a:extLst>
          </p:cNvPr>
          <p:cNvSpPr/>
          <p:nvPr/>
        </p:nvSpPr>
        <p:spPr>
          <a:xfrm>
            <a:off x="6473151" y="2573095"/>
            <a:ext cx="2737280" cy="3602832"/>
          </a:xfrm>
          <a:prstGeom prst="rect">
            <a:avLst/>
          </a:prstGeom>
          <a:solidFill>
            <a:schemeClr val="bg1">
              <a:lumMod val="95000"/>
            </a:schemeClr>
          </a:solidFill>
        </p:spPr>
        <p:txBody>
          <a:bodyPr wrap="square" lIns="108000" tIns="324000" rIns="108000" bIns="0">
            <a:noAutofit/>
          </a:bodyPr>
          <a:lstStyle/>
          <a:p>
            <a:pPr marL="0" marR="0" lvl="0" indent="0" algn="l" defTabSz="914400" rtl="0" eaLnBrk="1" fontAlgn="ctr" latinLnBrk="0" hangingPunct="1">
              <a:lnSpc>
                <a:spcPct val="110000"/>
              </a:lnSpc>
              <a:spcBef>
                <a:spcPts val="0"/>
              </a:spcBef>
              <a:spcAft>
                <a:spcPts val="200"/>
              </a:spcAft>
              <a:buClrTx/>
              <a:buSzTx/>
              <a:buFontTx/>
              <a:buNone/>
              <a:tabLst/>
              <a:defRPr/>
            </a:pPr>
            <a:endParaRPr kumimoji="0" lang="ko-KR" altLang="en-US" sz="90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41" name="직사각형 40">
            <a:extLst>
              <a:ext uri="{FF2B5EF4-FFF2-40B4-BE49-F238E27FC236}">
                <a16:creationId xmlns:a16="http://schemas.microsoft.com/office/drawing/2014/main" id="{1C00BBC9-8427-4373-9124-6A664520F498}"/>
              </a:ext>
            </a:extLst>
          </p:cNvPr>
          <p:cNvSpPr/>
          <p:nvPr/>
        </p:nvSpPr>
        <p:spPr>
          <a:xfrm>
            <a:off x="6473152" y="2573095"/>
            <a:ext cx="2737280" cy="252000"/>
          </a:xfrm>
          <a:prstGeom prst="rect">
            <a:avLst/>
          </a:prstGeom>
          <a:solidFill>
            <a:schemeClr val="accent1"/>
          </a:solid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100" b="1" i="0" u="none" strike="noStrike" kern="1200" cap="none" spc="0" normalizeH="0" baseline="0" noProof="0">
                <a:ln>
                  <a:solidFill>
                    <a:srgbClr val="D9D9D9">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mn-cs"/>
              </a:rPr>
              <a:t>한국의 디스플레이 수출</a:t>
            </a:r>
            <a:r>
              <a:rPr kumimoji="0" lang="en-US" altLang="ko-KR" sz="1100" b="1" i="0" u="none" strike="noStrike" kern="1200" cap="none" spc="0" normalizeH="0" baseline="0" noProof="0">
                <a:ln>
                  <a:solidFill>
                    <a:srgbClr val="D9D9D9">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1" i="0" u="none" strike="noStrike" kern="1200" cap="none" spc="0" normalizeH="0" baseline="0" noProof="0">
                <a:ln>
                  <a:solidFill>
                    <a:srgbClr val="D9D9D9">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mn-cs"/>
              </a:rPr>
              <a:t>글로벌 경쟁 심화   </a:t>
            </a:r>
          </a:p>
        </p:txBody>
      </p:sp>
      <p:sp>
        <p:nvSpPr>
          <p:cNvPr id="42" name="직사각형 158">
            <a:extLst>
              <a:ext uri="{FF2B5EF4-FFF2-40B4-BE49-F238E27FC236}">
                <a16:creationId xmlns:a16="http://schemas.microsoft.com/office/drawing/2014/main" id="{0F63F240-3A2E-4614-B60B-0AFE5959C4B7}"/>
              </a:ext>
            </a:extLst>
          </p:cNvPr>
          <p:cNvSpPr/>
          <p:nvPr/>
        </p:nvSpPr>
        <p:spPr>
          <a:xfrm>
            <a:off x="3602353" y="2573095"/>
            <a:ext cx="2737280" cy="3602832"/>
          </a:xfrm>
          <a:prstGeom prst="rect">
            <a:avLst/>
          </a:prstGeom>
          <a:solidFill>
            <a:schemeClr val="bg1">
              <a:lumMod val="95000"/>
            </a:schemeClr>
          </a:solidFill>
        </p:spPr>
        <p:txBody>
          <a:bodyPr wrap="square" lIns="108000" tIns="324000" rIns="108000" bIns="0">
            <a:noAutofit/>
          </a:bodyPr>
          <a:lstStyle/>
          <a:p>
            <a:pPr marL="0" marR="0" lvl="0" indent="0" algn="l" defTabSz="914400" rtl="0" eaLnBrk="1" fontAlgn="ctr" latinLnBrk="0" hangingPunct="1">
              <a:lnSpc>
                <a:spcPct val="110000"/>
              </a:lnSpc>
              <a:spcBef>
                <a:spcPts val="0"/>
              </a:spcBef>
              <a:spcAft>
                <a:spcPts val="200"/>
              </a:spcAft>
              <a:buClrTx/>
              <a:buSzTx/>
              <a:buFontTx/>
              <a:buNone/>
              <a:tabLst/>
              <a:defRPr/>
            </a:pPr>
            <a:r>
              <a:rPr kumimoji="0" lang="en-US" altLang="ko-KR" sz="900" b="1"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’22</a:t>
            </a:r>
            <a:r>
              <a:rPr kumimoji="0" lang="ko-KR" altLang="en-US" sz="900" b="1"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글로벌 시장점유율 중국 </a:t>
            </a:r>
            <a:r>
              <a:rPr kumimoji="0" lang="en-US" altLang="ko-KR" sz="900" b="1"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42.5%, </a:t>
            </a:r>
            <a:r>
              <a:rPr kumimoji="0" lang="ko-KR" altLang="en-US" sz="900" b="1"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한국 </a:t>
            </a:r>
            <a:r>
              <a:rPr kumimoji="0" lang="en-US" altLang="ko-KR" sz="900" b="1"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36.9% </a:t>
            </a:r>
            <a:endParaRPr kumimoji="0" lang="ko-KR" altLang="en-US" sz="900" b="1"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72000" indent="-72000" fontAlgn="ctr">
              <a:lnSpc>
                <a:spcPct val="110000"/>
              </a:lnSpc>
              <a:spcAft>
                <a:spcPts val="200"/>
              </a:spcAft>
              <a:buFont typeface="Arial" panose="020B0604020202020204" pitchFamily="34" charset="0"/>
              <a:buChar char="•"/>
              <a:defRPr/>
            </a:pP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중국의 디스플레이 굴기로</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’21</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년부터 중국이 글로벌 디스플레이 시장점유율 </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위를 차지</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한국은 </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위로 내려옴  </a:t>
            </a:r>
          </a:p>
          <a:p>
            <a:pPr marL="72000" lvl="0" indent="-72000" fontAlgn="ctr">
              <a:lnSpc>
                <a:spcPct val="110000"/>
              </a:lnSpc>
              <a:spcAft>
                <a:spcPts val="200"/>
              </a:spcAft>
              <a:buFont typeface="Arial" panose="020B0604020202020204" pitchFamily="34" charset="0"/>
              <a:buChar char="•"/>
              <a:defRPr/>
            </a:pP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과거 </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LCD </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분야에 주력했던 중국은 최근 </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OLED</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에 이어</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마이크로</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LED, </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디스플레이 원재료</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부품</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설비 등 디스플레이 산업 밸류체인 전반의 고도화를 추구하고 있음</a:t>
            </a:r>
            <a:endPar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marL="72000" lvl="0" indent="-72000" fontAlgn="ctr">
              <a:lnSpc>
                <a:spcPct val="110000"/>
              </a:lnSpc>
              <a:spcAft>
                <a:spcPts val="200"/>
              </a:spcAft>
              <a:buFont typeface="Arial" panose="020B0604020202020204" pitchFamily="34" charset="0"/>
              <a:buChar char="•"/>
              <a:defRPr/>
            </a:pP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’05</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년까지 중국의 디스플레이 관련 투자는 주로 </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LCD </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후공정 분야에 초점이 맞춰져 있었음</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’06</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년부터 </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BOE</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를 필두로 한 중국 기업의 </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LCD</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전공정 투자가 공격적으로 진행됐으며</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중국 정부는 자국 기업이 해외 기업 대비 관세 우위를 점할 수 있도록 지원</a:t>
            </a:r>
          </a:p>
        </p:txBody>
      </p:sp>
      <p:sp>
        <p:nvSpPr>
          <p:cNvPr id="45" name="직사각형 44">
            <a:extLst>
              <a:ext uri="{FF2B5EF4-FFF2-40B4-BE49-F238E27FC236}">
                <a16:creationId xmlns:a16="http://schemas.microsoft.com/office/drawing/2014/main" id="{935907A1-E882-4A30-A0B7-A65F107430A7}"/>
              </a:ext>
            </a:extLst>
          </p:cNvPr>
          <p:cNvSpPr/>
          <p:nvPr/>
        </p:nvSpPr>
        <p:spPr>
          <a:xfrm>
            <a:off x="3591593" y="2573095"/>
            <a:ext cx="2738533" cy="252000"/>
          </a:xfrm>
          <a:prstGeom prst="rect">
            <a:avLst/>
          </a:prstGeom>
          <a:solidFill>
            <a:schemeClr val="accent1"/>
          </a:solid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100" b="1" i="0" u="none" strike="noStrike" kern="1200" cap="none" spc="0" normalizeH="0" baseline="0" noProof="0">
                <a:ln>
                  <a:solidFill>
                    <a:srgbClr val="D9D9D9">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mn-cs"/>
              </a:rPr>
              <a:t>글로벌 디스플레이 </a:t>
            </a:r>
            <a:r>
              <a:rPr kumimoji="0" lang="en-US" altLang="ko-KR" sz="1100" b="1" i="0" u="none" strike="noStrike" kern="1200" cap="none" spc="0" normalizeH="0" baseline="0" noProof="0">
                <a:ln>
                  <a:solidFill>
                    <a:srgbClr val="D9D9D9">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mn-cs"/>
              </a:rPr>
              <a:t>M/S 1</a:t>
            </a:r>
            <a:r>
              <a:rPr kumimoji="0" lang="ko-KR" altLang="en-US" sz="1100" b="1" i="0" u="none" strike="noStrike" kern="1200" cap="none" spc="0" normalizeH="0" baseline="0" noProof="0">
                <a:ln>
                  <a:solidFill>
                    <a:srgbClr val="D9D9D9">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mn-cs"/>
              </a:rPr>
              <a:t>위 중국</a:t>
            </a:r>
            <a:r>
              <a:rPr kumimoji="0" lang="en-US" altLang="ko-KR" sz="1100" b="1" i="0" u="none" strike="noStrike" kern="1200" cap="none" spc="0" normalizeH="0" baseline="0" noProof="0">
                <a:ln>
                  <a:solidFill>
                    <a:srgbClr val="D9D9D9">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mn-cs"/>
              </a:rPr>
              <a:t>, 2</a:t>
            </a:r>
            <a:r>
              <a:rPr kumimoji="0" lang="ko-KR" altLang="en-US" sz="1100" b="1" i="0" u="none" strike="noStrike" kern="1200" cap="none" spc="0" normalizeH="0" baseline="0" noProof="0">
                <a:ln>
                  <a:solidFill>
                    <a:srgbClr val="D9D9D9">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mn-cs"/>
              </a:rPr>
              <a:t>위 한국 </a:t>
            </a:r>
          </a:p>
        </p:txBody>
      </p:sp>
      <p:pic>
        <p:nvPicPr>
          <p:cNvPr id="77" name="그림 76">
            <a:extLst>
              <a:ext uri="{FF2B5EF4-FFF2-40B4-BE49-F238E27FC236}">
                <a16:creationId xmlns:a16="http://schemas.microsoft.com/office/drawing/2014/main" id="{8DC05FE0-6792-412B-96A8-503B13703C3F}"/>
              </a:ext>
            </a:extLst>
          </p:cNvPr>
          <p:cNvPicPr>
            <a:picLocks noChangeAspect="1"/>
          </p:cNvPicPr>
          <p:nvPr/>
        </p:nvPicPr>
        <p:blipFill>
          <a:blip r:embed="rId3"/>
          <a:stretch>
            <a:fillRect/>
          </a:stretch>
        </p:blipFill>
        <p:spPr>
          <a:xfrm>
            <a:off x="733746" y="649929"/>
            <a:ext cx="425036" cy="264455"/>
          </a:xfrm>
          <a:prstGeom prst="rect">
            <a:avLst/>
          </a:prstGeom>
        </p:spPr>
      </p:pic>
      <p:sp>
        <p:nvSpPr>
          <p:cNvPr id="3" name="TextBox 2">
            <a:extLst>
              <a:ext uri="{FF2B5EF4-FFF2-40B4-BE49-F238E27FC236}">
                <a16:creationId xmlns:a16="http://schemas.microsoft.com/office/drawing/2014/main" id="{65F857BC-2EA3-B0F8-A99A-C72E40353A51}"/>
              </a:ext>
            </a:extLst>
          </p:cNvPr>
          <p:cNvSpPr txBox="1"/>
          <p:nvPr/>
        </p:nvSpPr>
        <p:spPr>
          <a:xfrm>
            <a:off x="6504938" y="2858246"/>
            <a:ext cx="2699494" cy="1590948"/>
          </a:xfrm>
          <a:prstGeom prst="rect">
            <a:avLst/>
          </a:prstGeom>
          <a:noFill/>
        </p:spPr>
        <p:txBody>
          <a:bodyPr wrap="square" rIns="36000">
            <a:spAutoFit/>
          </a:bodyPr>
          <a:lstStyle/>
          <a:p>
            <a:pPr marR="0" lvl="0" indent="0" fontAlgn="ctr">
              <a:lnSpc>
                <a:spcPct val="110000"/>
              </a:lnSpc>
              <a:spcBef>
                <a:spcPts val="0"/>
              </a:spcBef>
              <a:spcAft>
                <a:spcPts val="200"/>
              </a:spcAft>
              <a:buClrTx/>
              <a:buSzTx/>
              <a:buFontTx/>
              <a:buNone/>
              <a:tabLst/>
              <a:defRPr/>
            </a:pPr>
            <a:r>
              <a:rPr lang="en-US" altLang="ko-KR" sz="9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OLED</a:t>
            </a:r>
            <a:r>
              <a:rPr lang="ko-KR" altLang="en-US" sz="9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수출 주력</a:t>
            </a:r>
            <a:r>
              <a:rPr lang="en-US" altLang="ko-KR" sz="9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9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en-US" altLang="ko-KR" sz="9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9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상반기 </a:t>
            </a:r>
            <a:r>
              <a:rPr lang="en-US" altLang="ko-KR" sz="9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OLED </a:t>
            </a:r>
            <a:r>
              <a:rPr lang="ko-KR" altLang="en-US" sz="9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점유율 </a:t>
            </a:r>
            <a:r>
              <a:rPr lang="en-US" altLang="ko-KR" sz="9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75%</a:t>
            </a:r>
            <a:r>
              <a:rPr lang="ko-KR" altLang="en-US" sz="9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en-US" altLang="ko-KR" sz="9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endParaRPr lang="ko-KR" altLang="en-US" sz="9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72000" marR="0" indent="-72000" fontAlgn="ctr">
              <a:lnSpc>
                <a:spcPct val="110000"/>
              </a:lnSpc>
              <a:spcBef>
                <a:spcPts val="0"/>
              </a:spcBef>
              <a:spcAft>
                <a:spcPts val="200"/>
              </a:spcAft>
              <a:buClrTx/>
              <a:buSzTx/>
              <a:buFont typeface="Arial" panose="020B0604020202020204" pitchFamily="34" charset="0"/>
              <a:buChar char="•"/>
              <a:tabLst/>
              <a:defRPr/>
            </a:pP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한국의 디스플레이 패널 수출액은 중국의 디스플레이 굴기 영향 등에 따라 </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’18</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년부터 </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’20</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년까지 역성장을 보임</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이후 </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’21</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 전년대비 </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19%</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의 수출 증가율을 보인 뒤 </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’22</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 </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의 수출 역성장을 나타내는 등 수출 정체 국면에 있음 </a:t>
            </a:r>
            <a:endPar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marL="72000" marR="0" indent="-72000" fontAlgn="ctr">
              <a:lnSpc>
                <a:spcPct val="110000"/>
              </a:lnSpc>
              <a:spcBef>
                <a:spcPts val="0"/>
              </a:spcBef>
              <a:spcAft>
                <a:spcPts val="200"/>
              </a:spcAft>
              <a:buClrTx/>
              <a:buSzTx/>
              <a:buFont typeface="Arial" panose="020B0604020202020204" pitchFamily="34" charset="0"/>
              <a:buChar char="•"/>
              <a:tabLst/>
              <a:defRPr/>
            </a:pP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한국 디스플레이의 수출은 </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OLED</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가 주도하며 </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’19</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 전체 디스플레이 수출 중 </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OLED</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가 </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50%</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를 차지한 후 </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’20</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 </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60.6%, ’21</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 </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67.9%, ’22</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 </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72.4%, ’23</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 상반기 </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75%</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에 달함</a:t>
            </a:r>
            <a:r>
              <a:rPr lang="en-US" altLang="ko-KR"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5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차량용 디스플레이 등 고부가가치 차세대 제품 중심으로의 전략 재편이 가속화될 전망 </a:t>
            </a:r>
          </a:p>
        </p:txBody>
      </p:sp>
      <p:sp>
        <p:nvSpPr>
          <p:cNvPr id="11" name="TextBox 10">
            <a:extLst>
              <a:ext uri="{FF2B5EF4-FFF2-40B4-BE49-F238E27FC236}">
                <a16:creationId xmlns:a16="http://schemas.microsoft.com/office/drawing/2014/main" id="{105FB2F6-3BF8-D553-4DF6-FE88C792F219}"/>
              </a:ext>
            </a:extLst>
          </p:cNvPr>
          <p:cNvSpPr txBox="1"/>
          <p:nvPr/>
        </p:nvSpPr>
        <p:spPr>
          <a:xfrm>
            <a:off x="6601582" y="5997653"/>
            <a:ext cx="1474763" cy="9233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Univers for KPMG"/>
              </a:rPr>
              <a:t>Source: </a:t>
            </a:r>
            <a:r>
              <a:rPr kumimoji="0" lang="ko-KR" altLang="en-US" sz="600" b="0" i="0" u="none" strike="noStrike" kern="1200" cap="none" spc="0" normalizeH="0" baseline="0" noProof="0">
                <a:ln>
                  <a:solidFill>
                    <a:srgbClr val="00338D">
                      <a:alpha val="0"/>
                    </a:srgb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Univers for KPMG"/>
              </a:rPr>
              <a:t>한국디스플레이산업협회</a:t>
            </a:r>
            <a:r>
              <a:rPr kumimoji="0" lang="en-US" altLang="ko-KR" sz="600" b="0" i="0" u="none" strike="noStrike" kern="1200" cap="none" spc="0" normalizeH="0" baseline="0" noProof="0">
                <a:ln>
                  <a:solidFill>
                    <a:srgbClr val="00338D">
                      <a:alpha val="0"/>
                    </a:srgb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Univers for KPMG"/>
              </a:rPr>
              <a:t>, </a:t>
            </a:r>
            <a:r>
              <a:rPr kumimoji="0" lang="ko-KR" altLang="en-US" sz="600" b="0" i="0" u="none" strike="noStrike" kern="1200" cap="none" spc="0" normalizeH="0" baseline="0" noProof="0">
                <a:ln>
                  <a:solidFill>
                    <a:srgbClr val="00338D">
                      <a:alpha val="0"/>
                    </a:srgb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Univers for KPMG"/>
              </a:rPr>
              <a:t>한국무역협회</a:t>
            </a:r>
          </a:p>
        </p:txBody>
      </p:sp>
      <p:cxnSp>
        <p:nvCxnSpPr>
          <p:cNvPr id="12" name="직선 연결선 11">
            <a:extLst>
              <a:ext uri="{FF2B5EF4-FFF2-40B4-BE49-F238E27FC236}">
                <a16:creationId xmlns:a16="http://schemas.microsoft.com/office/drawing/2014/main" id="{FDA7481F-D332-E271-E7D3-EC906D8FF8B0}"/>
              </a:ext>
            </a:extLst>
          </p:cNvPr>
          <p:cNvCxnSpPr>
            <a:cxnSpLocks/>
          </p:cNvCxnSpPr>
          <p:nvPr/>
        </p:nvCxnSpPr>
        <p:spPr>
          <a:xfrm flipH="1">
            <a:off x="8697113" y="5052598"/>
            <a:ext cx="1" cy="79200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203B1B79-BE6B-F36A-70D4-E62E03B83E39}"/>
              </a:ext>
            </a:extLst>
          </p:cNvPr>
          <p:cNvGrpSpPr/>
          <p:nvPr/>
        </p:nvGrpSpPr>
        <p:grpSpPr>
          <a:xfrm>
            <a:off x="6384920" y="4764822"/>
            <a:ext cx="2631086" cy="1263444"/>
            <a:chOff x="6399209" y="4764822"/>
            <a:chExt cx="2631086" cy="1263444"/>
          </a:xfrm>
        </p:grpSpPr>
        <p:sp>
          <p:nvSpPr>
            <p:cNvPr id="14" name="TextBox 13">
              <a:extLst>
                <a:ext uri="{FF2B5EF4-FFF2-40B4-BE49-F238E27FC236}">
                  <a16:creationId xmlns:a16="http://schemas.microsoft.com/office/drawing/2014/main" id="{CC687B6E-B9C7-DFB9-B873-C520CAFC00DE}"/>
                </a:ext>
              </a:extLst>
            </p:cNvPr>
            <p:cNvSpPr txBox="1"/>
            <p:nvPr/>
          </p:nvSpPr>
          <p:spPr>
            <a:xfrm>
              <a:off x="7004200" y="4764822"/>
              <a:ext cx="360273" cy="169277"/>
            </a:xfrm>
            <a:prstGeom prst="rect">
              <a:avLst/>
            </a:prstGeom>
            <a:noFill/>
          </p:spPr>
          <p:txBody>
            <a:bodyPr wrap="square" lIns="36000" rIns="36000" rtlCol="0">
              <a:spAutoFit/>
            </a:bodyPr>
            <a:lstStyle>
              <a:defPPr>
                <a:defRPr lang="en-US"/>
              </a:defPPr>
              <a:lvl1pPr marR="0" lvl="0" indent="0" algn="ctr" defTabSz="429814" fontAlgn="auto">
                <a:lnSpc>
                  <a:spcPct val="100000"/>
                </a:lnSpc>
                <a:spcBef>
                  <a:spcPts val="0"/>
                </a:spcBef>
                <a:spcAft>
                  <a:spcPts val="0"/>
                </a:spcAft>
                <a:buClrTx/>
                <a:buSzTx/>
                <a:buFontTx/>
                <a:buNone/>
                <a:tabLst/>
                <a:defRPr kumimoji="0" sz="5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a:t>27,378</a:t>
              </a:r>
              <a:endParaRPr lang="ko-KR" altLang="en-US"/>
            </a:p>
          </p:txBody>
        </p:sp>
        <p:graphicFrame>
          <p:nvGraphicFramePr>
            <p:cNvPr id="15" name="차트 14">
              <a:extLst>
                <a:ext uri="{FF2B5EF4-FFF2-40B4-BE49-F238E27FC236}">
                  <a16:creationId xmlns:a16="http://schemas.microsoft.com/office/drawing/2014/main" id="{0A45F1F8-DEEE-5D3B-9D93-93D381D77E00}"/>
                </a:ext>
              </a:extLst>
            </p:cNvPr>
            <p:cNvGraphicFramePr/>
            <p:nvPr>
              <p:extLst>
                <p:ext uri="{D42A27DB-BD31-4B8C-83A1-F6EECF244321}">
                  <p14:modId xmlns:p14="http://schemas.microsoft.com/office/powerpoint/2010/main" val="661112378"/>
                </p:ext>
              </p:extLst>
            </p:nvPr>
          </p:nvGraphicFramePr>
          <p:xfrm>
            <a:off x="6399209" y="4865866"/>
            <a:ext cx="2625196" cy="1162400"/>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Box 15">
              <a:extLst>
                <a:ext uri="{FF2B5EF4-FFF2-40B4-BE49-F238E27FC236}">
                  <a16:creationId xmlns:a16="http://schemas.microsoft.com/office/drawing/2014/main" id="{288F334C-E07E-7E48-6113-A75B39B2EAF5}"/>
                </a:ext>
              </a:extLst>
            </p:cNvPr>
            <p:cNvSpPr txBox="1"/>
            <p:nvPr/>
          </p:nvSpPr>
          <p:spPr>
            <a:xfrm>
              <a:off x="6727215" y="4828245"/>
              <a:ext cx="360273" cy="169277"/>
            </a:xfrm>
            <a:prstGeom prst="rect">
              <a:avLst/>
            </a:prstGeom>
            <a:noFill/>
          </p:spPr>
          <p:txBody>
            <a:bodyPr wrap="square" lIns="36000" rIns="36000" rtlCol="0">
              <a:spAutoFit/>
            </a:bodyPr>
            <a:lstStyle>
              <a:defPPr>
                <a:defRPr lang="en-US"/>
              </a:defPPr>
              <a:lvl1pPr marR="0" lvl="0" indent="0" algn="ctr" defTabSz="429814" fontAlgn="auto">
                <a:lnSpc>
                  <a:spcPct val="100000"/>
                </a:lnSpc>
                <a:spcBef>
                  <a:spcPts val="0"/>
                </a:spcBef>
                <a:spcAft>
                  <a:spcPts val="0"/>
                </a:spcAft>
                <a:buClrTx/>
                <a:buSzTx/>
                <a:buFontTx/>
                <a:buNone/>
                <a:tabLst/>
                <a:defRPr kumimoji="0" sz="5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a:t>25,106</a:t>
              </a:r>
              <a:endParaRPr lang="ko-KR" altLang="en-US"/>
            </a:p>
          </p:txBody>
        </p:sp>
        <p:sp>
          <p:nvSpPr>
            <p:cNvPr id="17" name="TextBox 16">
              <a:extLst>
                <a:ext uri="{FF2B5EF4-FFF2-40B4-BE49-F238E27FC236}">
                  <a16:creationId xmlns:a16="http://schemas.microsoft.com/office/drawing/2014/main" id="{E0474838-BA2A-412D-EB1D-0ABEFBDBB54C}"/>
                </a:ext>
              </a:extLst>
            </p:cNvPr>
            <p:cNvSpPr txBox="1"/>
            <p:nvPr/>
          </p:nvSpPr>
          <p:spPr>
            <a:xfrm>
              <a:off x="7281185" y="4860919"/>
              <a:ext cx="360273" cy="169277"/>
            </a:xfrm>
            <a:prstGeom prst="rect">
              <a:avLst/>
            </a:prstGeom>
            <a:noFill/>
          </p:spPr>
          <p:txBody>
            <a:bodyPr wrap="square" lIns="36000" rIns="36000" rtlCol="0">
              <a:spAutoFit/>
            </a:bodyPr>
            <a:lstStyle>
              <a:defPPr>
                <a:defRPr lang="en-US"/>
              </a:defPPr>
              <a:lvl1pPr marR="0" lvl="0" indent="0" algn="ctr" defTabSz="429814" fontAlgn="auto">
                <a:lnSpc>
                  <a:spcPct val="100000"/>
                </a:lnSpc>
                <a:spcBef>
                  <a:spcPts val="0"/>
                </a:spcBef>
                <a:spcAft>
                  <a:spcPts val="0"/>
                </a:spcAft>
                <a:buClrTx/>
                <a:buSzTx/>
                <a:buFontTx/>
                <a:buNone/>
                <a:tabLst/>
                <a:defRPr kumimoji="0" sz="5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a:t>24,679</a:t>
              </a:r>
              <a:endParaRPr lang="ko-KR" altLang="en-US"/>
            </a:p>
          </p:txBody>
        </p:sp>
        <p:sp>
          <p:nvSpPr>
            <p:cNvPr id="18" name="TextBox 17">
              <a:extLst>
                <a:ext uri="{FF2B5EF4-FFF2-40B4-BE49-F238E27FC236}">
                  <a16:creationId xmlns:a16="http://schemas.microsoft.com/office/drawing/2014/main" id="{3FEE4254-165F-F561-A96D-F6214DD9F2A2}"/>
                </a:ext>
              </a:extLst>
            </p:cNvPr>
            <p:cNvSpPr txBox="1"/>
            <p:nvPr/>
          </p:nvSpPr>
          <p:spPr>
            <a:xfrm>
              <a:off x="7558170" y="4984299"/>
              <a:ext cx="360273" cy="169277"/>
            </a:xfrm>
            <a:prstGeom prst="rect">
              <a:avLst/>
            </a:prstGeom>
            <a:noFill/>
          </p:spPr>
          <p:txBody>
            <a:bodyPr wrap="square" lIns="36000" rIns="36000" rtlCol="0">
              <a:spAutoFit/>
            </a:bodyPr>
            <a:lstStyle>
              <a:defPPr>
                <a:defRPr lang="en-US"/>
              </a:defPPr>
              <a:lvl1pPr marR="0" lvl="0" indent="0" algn="ctr" defTabSz="429814" fontAlgn="auto">
                <a:lnSpc>
                  <a:spcPct val="100000"/>
                </a:lnSpc>
                <a:spcBef>
                  <a:spcPts val="0"/>
                </a:spcBef>
                <a:spcAft>
                  <a:spcPts val="0"/>
                </a:spcAft>
                <a:buClrTx/>
                <a:buSzTx/>
                <a:buFontTx/>
                <a:buNone/>
                <a:tabLst/>
                <a:defRPr kumimoji="0" sz="5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a:t>20,493</a:t>
              </a:r>
              <a:endParaRPr lang="ko-KR" altLang="en-US"/>
            </a:p>
          </p:txBody>
        </p:sp>
        <p:sp>
          <p:nvSpPr>
            <p:cNvPr id="20" name="TextBox 19">
              <a:extLst>
                <a:ext uri="{FF2B5EF4-FFF2-40B4-BE49-F238E27FC236}">
                  <a16:creationId xmlns:a16="http://schemas.microsoft.com/office/drawing/2014/main" id="{9C2ED0A9-025F-162A-750B-87890E5B1B1A}"/>
                </a:ext>
              </a:extLst>
            </p:cNvPr>
            <p:cNvSpPr txBox="1"/>
            <p:nvPr/>
          </p:nvSpPr>
          <p:spPr>
            <a:xfrm>
              <a:off x="7835155" y="5074408"/>
              <a:ext cx="360273" cy="169277"/>
            </a:xfrm>
            <a:prstGeom prst="rect">
              <a:avLst/>
            </a:prstGeom>
            <a:noFill/>
          </p:spPr>
          <p:txBody>
            <a:bodyPr wrap="square" lIns="36000" rIns="36000" rtlCol="0">
              <a:spAutoFit/>
            </a:bodyPr>
            <a:lstStyle>
              <a:defPPr>
                <a:defRPr lang="en-US"/>
              </a:defPPr>
              <a:lvl1pPr marR="0" lvl="0" indent="0" algn="ctr" defTabSz="429814" fontAlgn="auto">
                <a:lnSpc>
                  <a:spcPct val="100000"/>
                </a:lnSpc>
                <a:spcBef>
                  <a:spcPts val="0"/>
                </a:spcBef>
                <a:spcAft>
                  <a:spcPts val="0"/>
                </a:spcAft>
                <a:buClrTx/>
                <a:buSzTx/>
                <a:buFontTx/>
                <a:buNone/>
                <a:tabLst/>
                <a:defRPr kumimoji="0" sz="5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a:t>17,982</a:t>
              </a:r>
              <a:endParaRPr lang="ko-KR" altLang="en-US"/>
            </a:p>
          </p:txBody>
        </p:sp>
        <p:sp>
          <p:nvSpPr>
            <p:cNvPr id="21" name="TextBox 20">
              <a:extLst>
                <a:ext uri="{FF2B5EF4-FFF2-40B4-BE49-F238E27FC236}">
                  <a16:creationId xmlns:a16="http://schemas.microsoft.com/office/drawing/2014/main" id="{C4FFA5CA-946C-F8AF-3F7D-E0F22FB56040}"/>
                </a:ext>
              </a:extLst>
            </p:cNvPr>
            <p:cNvSpPr txBox="1"/>
            <p:nvPr/>
          </p:nvSpPr>
          <p:spPr>
            <a:xfrm>
              <a:off x="8112140" y="4965820"/>
              <a:ext cx="361577" cy="169277"/>
            </a:xfrm>
            <a:prstGeom prst="rect">
              <a:avLst/>
            </a:prstGeom>
            <a:noFill/>
          </p:spPr>
          <p:txBody>
            <a:bodyPr wrap="square" lIns="36000" rIns="36000" rtlCol="0">
              <a:spAutoFit/>
            </a:bodyPr>
            <a:lstStyle>
              <a:defPPr>
                <a:defRPr lang="en-US"/>
              </a:defPPr>
              <a:lvl1pPr marR="0" lvl="0" indent="0" algn="ctr" defTabSz="429814" fontAlgn="auto">
                <a:lnSpc>
                  <a:spcPct val="100000"/>
                </a:lnSpc>
                <a:spcBef>
                  <a:spcPts val="0"/>
                </a:spcBef>
                <a:spcAft>
                  <a:spcPts val="0"/>
                </a:spcAft>
                <a:buClrTx/>
                <a:buSzTx/>
                <a:buFontTx/>
                <a:buNone/>
                <a:tabLst/>
                <a:defRPr kumimoji="0" sz="5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a:t>21,385</a:t>
              </a:r>
              <a:endParaRPr lang="ko-KR" altLang="en-US"/>
            </a:p>
          </p:txBody>
        </p:sp>
        <p:sp>
          <p:nvSpPr>
            <p:cNvPr id="22" name="TextBox 21">
              <a:extLst>
                <a:ext uri="{FF2B5EF4-FFF2-40B4-BE49-F238E27FC236}">
                  <a16:creationId xmlns:a16="http://schemas.microsoft.com/office/drawing/2014/main" id="{1E3CAC19-5A26-1A99-8AD0-DAC81E694DBB}"/>
                </a:ext>
              </a:extLst>
            </p:cNvPr>
            <p:cNvSpPr txBox="1"/>
            <p:nvPr/>
          </p:nvSpPr>
          <p:spPr>
            <a:xfrm>
              <a:off x="8668718" y="5354733"/>
              <a:ext cx="361577" cy="169277"/>
            </a:xfrm>
            <a:prstGeom prst="rect">
              <a:avLst/>
            </a:prstGeom>
            <a:noFill/>
          </p:spPr>
          <p:txBody>
            <a:bodyPr wrap="square" lIns="36000" rIns="36000" rtlCol="0">
              <a:spAutoFit/>
            </a:bodyPr>
            <a:lstStyle>
              <a:defPPr>
                <a:defRPr lang="en-US"/>
              </a:defPPr>
              <a:lvl1pPr marR="0" lvl="0" indent="0" algn="ctr" defTabSz="429814" fontAlgn="auto">
                <a:lnSpc>
                  <a:spcPct val="100000"/>
                </a:lnSpc>
                <a:spcBef>
                  <a:spcPts val="0"/>
                </a:spcBef>
                <a:spcAft>
                  <a:spcPts val="0"/>
                </a:spcAft>
                <a:buClrTx/>
                <a:buSzTx/>
                <a:buFontTx/>
                <a:buNone/>
                <a:tabLst/>
                <a:defRPr kumimoji="0" sz="5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a:t>7,654</a:t>
              </a:r>
              <a:endParaRPr lang="ko-KR" altLang="en-US"/>
            </a:p>
          </p:txBody>
        </p:sp>
        <p:sp>
          <p:nvSpPr>
            <p:cNvPr id="23" name="TextBox 22">
              <a:extLst>
                <a:ext uri="{FF2B5EF4-FFF2-40B4-BE49-F238E27FC236}">
                  <a16:creationId xmlns:a16="http://schemas.microsoft.com/office/drawing/2014/main" id="{48A66959-2099-E0CC-7024-B3B8F06DDDDB}"/>
                </a:ext>
              </a:extLst>
            </p:cNvPr>
            <p:cNvSpPr txBox="1"/>
            <p:nvPr/>
          </p:nvSpPr>
          <p:spPr>
            <a:xfrm>
              <a:off x="8390429" y="4965820"/>
              <a:ext cx="361577" cy="169277"/>
            </a:xfrm>
            <a:prstGeom prst="rect">
              <a:avLst/>
            </a:prstGeom>
            <a:noFill/>
          </p:spPr>
          <p:txBody>
            <a:bodyPr wrap="square" lIns="36000" rIns="36000" rtlCol="0">
              <a:spAutoFit/>
            </a:bodyPr>
            <a:lstStyle>
              <a:defPPr>
                <a:defRPr lang="en-US"/>
              </a:defPPr>
              <a:lvl1pPr marR="0" lvl="0" indent="0" algn="ctr" defTabSz="429814" fontAlgn="auto">
                <a:lnSpc>
                  <a:spcPct val="100000"/>
                </a:lnSpc>
                <a:spcBef>
                  <a:spcPts val="0"/>
                </a:spcBef>
                <a:spcAft>
                  <a:spcPts val="0"/>
                </a:spcAft>
                <a:buClrTx/>
                <a:buSzTx/>
                <a:buFontTx/>
                <a:buNone/>
                <a:tabLst/>
                <a:defRPr kumimoji="0" sz="5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a:t>21,149</a:t>
              </a:r>
              <a:endParaRPr lang="ko-KR" altLang="en-US"/>
            </a:p>
          </p:txBody>
        </p:sp>
      </p:grpSp>
      <p:sp>
        <p:nvSpPr>
          <p:cNvPr id="24" name="직사각형 23">
            <a:extLst>
              <a:ext uri="{FF2B5EF4-FFF2-40B4-BE49-F238E27FC236}">
                <a16:creationId xmlns:a16="http://schemas.microsoft.com/office/drawing/2014/main" id="{6A32651A-C4B8-4C05-4CAD-37C97E226285}"/>
              </a:ext>
            </a:extLst>
          </p:cNvPr>
          <p:cNvSpPr/>
          <p:nvPr/>
        </p:nvSpPr>
        <p:spPr>
          <a:xfrm>
            <a:off x="6645275" y="4480654"/>
            <a:ext cx="2390775" cy="176400"/>
          </a:xfrm>
          <a:prstGeom prst="rect">
            <a:avLst/>
          </a:prstGeom>
          <a:solidFill>
            <a:schemeClr val="accent4">
              <a:lumMod val="20000"/>
              <a:lumOff val="80000"/>
            </a:schemeClr>
          </a:solidFill>
          <a:ln w="3175">
            <a:noFill/>
          </a:ln>
          <a:effectLst/>
        </p:spPr>
        <p:txBody>
          <a:bodyPr wrap="square" lIns="0" tIns="0" rIns="0" bIns="0" anchor="ctr">
            <a:noAutofit/>
          </a:bodyPr>
          <a:lstStyle/>
          <a:p>
            <a:pPr algn="ctr"/>
            <a:r>
              <a:rPr lang="ko-KR" altLang="en-US" sz="800" b="1">
                <a:gradFill>
                  <a:gsLst>
                    <a:gs pos="0">
                      <a:srgbClr val="000000"/>
                    </a:gs>
                    <a:gs pos="100000">
                      <a:srgbClr val="000000"/>
                    </a:gs>
                  </a:gsLst>
                  <a:lin ang="5400000" scaled="1"/>
                </a:gradFill>
                <a:latin typeface="KoPub돋움체 Medium"/>
                <a:ea typeface="KoPub돋움체 Medium"/>
              </a:rPr>
              <a:t>한국의 디스플레이 패널 수출 동향</a:t>
            </a:r>
          </a:p>
        </p:txBody>
      </p:sp>
      <p:grpSp>
        <p:nvGrpSpPr>
          <p:cNvPr id="25" name="그룹 24">
            <a:extLst>
              <a:ext uri="{FF2B5EF4-FFF2-40B4-BE49-F238E27FC236}">
                <a16:creationId xmlns:a16="http://schemas.microsoft.com/office/drawing/2014/main" id="{12EE852D-17F4-B3B0-90F7-2326B26F0976}"/>
              </a:ext>
            </a:extLst>
          </p:cNvPr>
          <p:cNvGrpSpPr/>
          <p:nvPr/>
        </p:nvGrpSpPr>
        <p:grpSpPr>
          <a:xfrm>
            <a:off x="8270587" y="4642877"/>
            <a:ext cx="833902" cy="306993"/>
            <a:chOff x="8214317" y="4679654"/>
            <a:chExt cx="833902" cy="306993"/>
          </a:xfrm>
        </p:grpSpPr>
        <p:sp>
          <p:nvSpPr>
            <p:cNvPr id="26" name="직사각형 25">
              <a:extLst>
                <a:ext uri="{FF2B5EF4-FFF2-40B4-BE49-F238E27FC236}">
                  <a16:creationId xmlns:a16="http://schemas.microsoft.com/office/drawing/2014/main" id="{B1E896EA-1433-A770-9A96-39E1510C1DF2}"/>
                </a:ext>
              </a:extLst>
            </p:cNvPr>
            <p:cNvSpPr/>
            <p:nvPr/>
          </p:nvSpPr>
          <p:spPr>
            <a:xfrm>
              <a:off x="8214317" y="4747304"/>
              <a:ext cx="76792" cy="40443"/>
            </a:xfrm>
            <a:prstGeom prst="rect">
              <a:avLst/>
            </a:prstGeom>
            <a:solidFill>
              <a:schemeClr val="accent4"/>
            </a:solidFill>
            <a:ln w="25400" cap="flat" cmpd="sng" algn="ctr">
              <a:noFill/>
              <a:prstDash val="solid"/>
            </a:ln>
            <a:effectLst/>
          </p:spPr>
          <p:txBody>
            <a:bodyPr rtlCol="0" anchor="ctr"/>
            <a:lstStyle/>
            <a:p>
              <a:pPr marL="0" marR="0" lvl="0" indent="0" algn="ctr" defTabSz="429814" eaLnBrk="1" fontAlgn="auto" latinLnBrk="0" hangingPunct="1">
                <a:lnSpc>
                  <a:spcPct val="100000"/>
                </a:lnSpc>
                <a:spcBef>
                  <a:spcPts val="0"/>
                </a:spcBef>
                <a:spcAft>
                  <a:spcPts val="0"/>
                </a:spcAft>
                <a:buClrTx/>
                <a:buSzTx/>
                <a:buFontTx/>
                <a:buNone/>
                <a:tabLst/>
                <a:defRPr/>
              </a:pPr>
              <a:endParaRPr kumimoji="0" lang="ko-KR" altLang="en-US" sz="1050" b="1" i="0" u="none" strike="noStrike" kern="0" cap="none" spc="0" normalizeH="0" baseline="0" noProof="0">
                <a:ln>
                  <a:noFill/>
                </a:ln>
                <a:solidFill>
                  <a:prstClr val="white"/>
                </a:solidFill>
                <a:effectLst/>
                <a:uLnTx/>
                <a:uFillTx/>
                <a:latin typeface="KoPub돋움체 Medium"/>
                <a:ea typeface="KoPub돋움체 Medium"/>
                <a:cs typeface="+mn-cs"/>
              </a:endParaRPr>
            </a:p>
          </p:txBody>
        </p:sp>
        <p:sp>
          <p:nvSpPr>
            <p:cNvPr id="30" name="TextBox 29">
              <a:extLst>
                <a:ext uri="{FF2B5EF4-FFF2-40B4-BE49-F238E27FC236}">
                  <a16:creationId xmlns:a16="http://schemas.microsoft.com/office/drawing/2014/main" id="{3BC77B52-5B66-6807-C596-37E64834B25A}"/>
                </a:ext>
              </a:extLst>
            </p:cNvPr>
            <p:cNvSpPr txBox="1"/>
            <p:nvPr/>
          </p:nvSpPr>
          <p:spPr>
            <a:xfrm>
              <a:off x="8291108" y="4679654"/>
              <a:ext cx="757111" cy="213323"/>
            </a:xfrm>
            <a:prstGeom prst="rect">
              <a:avLst/>
            </a:prstGeom>
            <a:noFill/>
          </p:spPr>
          <p:txBody>
            <a:bodyPr wrap="square" lIns="36000" rIns="36000" rtlCol="0">
              <a:spAutoFit/>
            </a:bodyPr>
            <a:lstStyle>
              <a:defPPr>
                <a:defRPr lang="en-US"/>
              </a:defPPr>
              <a:lvl1pPr>
                <a:defRPr sz="1000" b="0" i="0" u="none" strike="noStrike"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stStyle>
            <a:p>
              <a:pPr marL="0" marR="0" lvl="0" indent="0" defTabSz="429814" eaLnBrk="1" fontAlgn="auto" latinLnBrk="0" hangingPunct="1">
                <a:lnSpc>
                  <a:spcPct val="100000"/>
                </a:lnSpc>
                <a:spcBef>
                  <a:spcPts val="0"/>
                </a:spcBef>
                <a:spcAft>
                  <a:spcPts val="0"/>
                </a:spcAft>
                <a:buClrTx/>
                <a:buSzTx/>
                <a:buFontTx/>
                <a:buNone/>
                <a:tabLst/>
                <a:defRPr/>
              </a:pPr>
              <a:r>
                <a:rPr kumimoji="0" lang="ko-KR" altLang="en-US" sz="600" b="0" i="0" u="none" strike="noStrike" kern="0" cap="none" spc="0" normalizeH="0" baseline="0" noProof="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rPr>
                <a:t>한국의 </a:t>
              </a:r>
              <a:r>
                <a:rPr kumimoji="0" lang="en-US" altLang="ko-KR" sz="600" b="0" i="0" u="none" strike="noStrike" kern="0" cap="none" spc="0" normalizeH="0" baseline="0" noProof="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rPr>
                <a:t>OLED </a:t>
              </a:r>
              <a:r>
                <a:rPr kumimoji="0" lang="ko-KR" altLang="en-US" sz="600" b="0" i="0" u="none" strike="noStrike" kern="0" cap="none" spc="0" normalizeH="0" baseline="0" noProof="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rPr>
                <a:t>수출액 </a:t>
              </a:r>
            </a:p>
          </p:txBody>
        </p:sp>
        <p:sp>
          <p:nvSpPr>
            <p:cNvPr id="31" name="직사각형 30">
              <a:extLst>
                <a:ext uri="{FF2B5EF4-FFF2-40B4-BE49-F238E27FC236}">
                  <a16:creationId xmlns:a16="http://schemas.microsoft.com/office/drawing/2014/main" id="{1F423799-4B7E-2D47-866C-D0C738C67331}"/>
                </a:ext>
              </a:extLst>
            </p:cNvPr>
            <p:cNvSpPr/>
            <p:nvPr/>
          </p:nvSpPr>
          <p:spPr>
            <a:xfrm>
              <a:off x="8214317" y="4844643"/>
              <a:ext cx="76792" cy="40443"/>
            </a:xfrm>
            <a:prstGeom prst="rect">
              <a:avLst/>
            </a:prstGeom>
            <a:solidFill>
              <a:schemeClr val="accent1"/>
            </a:solidFill>
            <a:ln w="25400" cap="flat" cmpd="sng" algn="ctr">
              <a:noFill/>
              <a:prstDash val="solid"/>
            </a:ln>
            <a:effectLst/>
          </p:spPr>
          <p:txBody>
            <a:bodyPr rtlCol="0" anchor="ctr"/>
            <a:lstStyle/>
            <a:p>
              <a:pPr marL="0" marR="0" lvl="0" indent="0" algn="ctr" defTabSz="429814" eaLnBrk="1" fontAlgn="auto" latinLnBrk="0" hangingPunct="1">
                <a:lnSpc>
                  <a:spcPct val="100000"/>
                </a:lnSpc>
                <a:spcBef>
                  <a:spcPts val="0"/>
                </a:spcBef>
                <a:spcAft>
                  <a:spcPts val="0"/>
                </a:spcAft>
                <a:buClrTx/>
                <a:buSzTx/>
                <a:buFontTx/>
                <a:buNone/>
                <a:tabLst/>
                <a:defRPr/>
              </a:pPr>
              <a:endParaRPr kumimoji="0" lang="ko-KR" altLang="en-US" sz="1050" b="1" i="0" u="none" strike="noStrike" kern="0" cap="none" spc="0" normalizeH="0" baseline="0" noProof="0">
                <a:ln>
                  <a:noFill/>
                </a:ln>
                <a:solidFill>
                  <a:prstClr val="white"/>
                </a:solidFill>
                <a:effectLst/>
                <a:uLnTx/>
                <a:uFillTx/>
                <a:latin typeface="KoPub돋움체 Medium"/>
                <a:ea typeface="KoPub돋움체 Medium"/>
                <a:cs typeface="+mn-cs"/>
              </a:endParaRPr>
            </a:p>
          </p:txBody>
        </p:sp>
        <p:sp>
          <p:nvSpPr>
            <p:cNvPr id="32" name="TextBox 31">
              <a:extLst>
                <a:ext uri="{FF2B5EF4-FFF2-40B4-BE49-F238E27FC236}">
                  <a16:creationId xmlns:a16="http://schemas.microsoft.com/office/drawing/2014/main" id="{B455E6F7-AC0E-A13B-4A9A-62F884DD6C09}"/>
                </a:ext>
              </a:extLst>
            </p:cNvPr>
            <p:cNvSpPr txBox="1"/>
            <p:nvPr/>
          </p:nvSpPr>
          <p:spPr>
            <a:xfrm>
              <a:off x="8291108" y="4773324"/>
              <a:ext cx="757111" cy="213323"/>
            </a:xfrm>
            <a:prstGeom prst="rect">
              <a:avLst/>
            </a:prstGeom>
            <a:noFill/>
          </p:spPr>
          <p:txBody>
            <a:bodyPr wrap="square" lIns="36000" rIns="36000" rtlCol="0">
              <a:spAutoFit/>
            </a:bodyPr>
            <a:lstStyle>
              <a:defPPr>
                <a:defRPr lang="en-US"/>
              </a:defPPr>
              <a:lvl1pPr>
                <a:defRPr sz="1000" b="0" i="0" u="none" strike="noStrike" baseline="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defRPr>
              </a:lvl1pPr>
            </a:lstStyle>
            <a:p>
              <a:pPr marL="0" marR="0" lvl="0" indent="0" defTabSz="429814" eaLnBrk="1" fontAlgn="auto" latinLnBrk="0" hangingPunct="1">
                <a:lnSpc>
                  <a:spcPct val="100000"/>
                </a:lnSpc>
                <a:spcBef>
                  <a:spcPts val="0"/>
                </a:spcBef>
                <a:spcAft>
                  <a:spcPts val="0"/>
                </a:spcAft>
                <a:buClrTx/>
                <a:buSzTx/>
                <a:buFontTx/>
                <a:buNone/>
                <a:tabLst/>
                <a:defRPr/>
              </a:pPr>
              <a:r>
                <a:rPr kumimoji="0" lang="ko-KR" altLang="en-US" sz="600" b="0" i="0" u="none" strike="noStrike" kern="0" cap="none" spc="0" normalizeH="0" baseline="0" noProof="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rPr>
                <a:t>한국의 </a:t>
              </a:r>
              <a:r>
                <a:rPr kumimoji="0" lang="en-US" altLang="ko-KR" sz="600" b="0" i="0" u="none" strike="noStrike" kern="0" cap="none" spc="0" normalizeH="0" baseline="0" noProof="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rPr>
                <a:t>LCD </a:t>
              </a:r>
              <a:r>
                <a:rPr kumimoji="0" lang="ko-KR" altLang="en-US" sz="600" b="0" i="0" u="none" strike="noStrike" kern="0" cap="none" spc="0" normalizeH="0" baseline="0" noProof="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rPr>
                <a:t>수출액 </a:t>
              </a:r>
            </a:p>
          </p:txBody>
        </p:sp>
      </p:grpSp>
      <p:sp>
        <p:nvSpPr>
          <p:cNvPr id="36" name="TextBox 35">
            <a:extLst>
              <a:ext uri="{FF2B5EF4-FFF2-40B4-BE49-F238E27FC236}">
                <a16:creationId xmlns:a16="http://schemas.microsoft.com/office/drawing/2014/main" id="{537E5056-75B0-CC92-3E1F-D86C095A544D}"/>
              </a:ext>
            </a:extLst>
          </p:cNvPr>
          <p:cNvSpPr txBox="1"/>
          <p:nvPr/>
        </p:nvSpPr>
        <p:spPr>
          <a:xfrm>
            <a:off x="6658056" y="4700027"/>
            <a:ext cx="282129" cy="769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a:t>
            </a:r>
            <a:r>
              <a:rPr lang="ko-KR" altLang="en-US" sz="500">
                <a:ln>
                  <a:solidFill>
                    <a:srgbClr val="00338D">
                      <a:alpha val="0"/>
                    </a:srgbClr>
                  </a:solidFill>
                </a:ln>
                <a:solidFill>
                  <a:srgbClr val="000000">
                    <a:lumMod val="75000"/>
                    <a:lumOff val="25000"/>
                  </a:srgbClr>
                </a:solidFill>
                <a:latin typeface="KoPub돋움체 Medium" panose="00000600000000000000" pitchFamily="2" charset="-127"/>
                <a:ea typeface="KoPub돋움체 Medium" panose="00000600000000000000" pitchFamily="2" charset="-127"/>
                <a:cs typeface="Univers for KPMG"/>
              </a:rPr>
              <a:t>백만 달러</a:t>
            </a:r>
            <a:r>
              <a:rPr kumimoji="0" lang="en-US" altLang="ko-KR" sz="5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5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37" name="직사각형 36">
            <a:extLst>
              <a:ext uri="{FF2B5EF4-FFF2-40B4-BE49-F238E27FC236}">
                <a16:creationId xmlns:a16="http://schemas.microsoft.com/office/drawing/2014/main" id="{26D92765-15AD-5DE1-EEF8-9FCFE49DF6E7}"/>
              </a:ext>
            </a:extLst>
          </p:cNvPr>
          <p:cNvSpPr/>
          <p:nvPr/>
        </p:nvSpPr>
        <p:spPr>
          <a:xfrm>
            <a:off x="6473149" y="5727888"/>
            <a:ext cx="270000" cy="1846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aphicFrame>
        <p:nvGraphicFramePr>
          <p:cNvPr id="40" name="표 39">
            <a:extLst>
              <a:ext uri="{FF2B5EF4-FFF2-40B4-BE49-F238E27FC236}">
                <a16:creationId xmlns:a16="http://schemas.microsoft.com/office/drawing/2014/main" id="{D2DB9112-A3A5-F5D8-DCEA-121AB4B7CE30}"/>
              </a:ext>
            </a:extLst>
          </p:cNvPr>
          <p:cNvGraphicFramePr>
            <a:graphicFrameLocks noGrp="1"/>
          </p:cNvGraphicFramePr>
          <p:nvPr>
            <p:extLst>
              <p:ext uri="{D42A27DB-BD31-4B8C-83A1-F6EECF244321}">
                <p14:modId xmlns:p14="http://schemas.microsoft.com/office/powerpoint/2010/main" val="3283088289"/>
              </p:ext>
            </p:extLst>
          </p:nvPr>
        </p:nvGraphicFramePr>
        <p:xfrm>
          <a:off x="3746044" y="4931514"/>
          <a:ext cx="2433192" cy="979525"/>
        </p:xfrm>
        <a:graphic>
          <a:graphicData uri="http://schemas.openxmlformats.org/drawingml/2006/table">
            <a:tbl>
              <a:tblPr>
                <a:effectLst/>
              </a:tblPr>
              <a:tblGrid>
                <a:gridCol w="338214">
                  <a:extLst>
                    <a:ext uri="{9D8B030D-6E8A-4147-A177-3AD203B41FA5}">
                      <a16:colId xmlns:a16="http://schemas.microsoft.com/office/drawing/2014/main" val="401653299"/>
                    </a:ext>
                  </a:extLst>
                </a:gridCol>
                <a:gridCol w="349163">
                  <a:extLst>
                    <a:ext uri="{9D8B030D-6E8A-4147-A177-3AD203B41FA5}">
                      <a16:colId xmlns:a16="http://schemas.microsoft.com/office/drawing/2014/main" val="2087016860"/>
                    </a:ext>
                  </a:extLst>
                </a:gridCol>
                <a:gridCol w="349163">
                  <a:extLst>
                    <a:ext uri="{9D8B030D-6E8A-4147-A177-3AD203B41FA5}">
                      <a16:colId xmlns:a16="http://schemas.microsoft.com/office/drawing/2014/main" val="2346510333"/>
                    </a:ext>
                  </a:extLst>
                </a:gridCol>
                <a:gridCol w="349163">
                  <a:extLst>
                    <a:ext uri="{9D8B030D-6E8A-4147-A177-3AD203B41FA5}">
                      <a16:colId xmlns:a16="http://schemas.microsoft.com/office/drawing/2014/main" val="2682749977"/>
                    </a:ext>
                  </a:extLst>
                </a:gridCol>
                <a:gridCol w="349163">
                  <a:extLst>
                    <a:ext uri="{9D8B030D-6E8A-4147-A177-3AD203B41FA5}">
                      <a16:colId xmlns:a16="http://schemas.microsoft.com/office/drawing/2014/main" val="1284609446"/>
                    </a:ext>
                  </a:extLst>
                </a:gridCol>
                <a:gridCol w="349163">
                  <a:extLst>
                    <a:ext uri="{9D8B030D-6E8A-4147-A177-3AD203B41FA5}">
                      <a16:colId xmlns:a16="http://schemas.microsoft.com/office/drawing/2014/main" val="3222223609"/>
                    </a:ext>
                  </a:extLst>
                </a:gridCol>
                <a:gridCol w="349163">
                  <a:extLst>
                    <a:ext uri="{9D8B030D-6E8A-4147-A177-3AD203B41FA5}">
                      <a16:colId xmlns:a16="http://schemas.microsoft.com/office/drawing/2014/main" val="1659611809"/>
                    </a:ext>
                  </a:extLst>
                </a:gridCol>
              </a:tblGrid>
              <a:tr h="246180">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marL="0" marR="0" indent="0" algn="ctr" fontAlgn="base" latinLnBrk="1">
                        <a:lnSpc>
                          <a:spcPct val="110000"/>
                        </a:lnSpc>
                        <a:spcBef>
                          <a:spcPts val="0"/>
                        </a:spcBef>
                        <a:spcAft>
                          <a:spcPts val="0"/>
                        </a:spcAft>
                      </a:pPr>
                      <a:r>
                        <a:rPr kumimoji="0" lang="ko-KR" altLang="en-US" sz="700" b="0"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국적</a:t>
                      </a:r>
                    </a:p>
                  </a:txBody>
                  <a:tcPr marL="1611" marR="1611" marT="1611"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fontAlgn="base" latinLnBrk="1">
                        <a:lnSpc>
                          <a:spcPct val="110000"/>
                        </a:lnSpc>
                        <a:spcBef>
                          <a:spcPts val="0"/>
                        </a:spcBef>
                        <a:spcAft>
                          <a:spcPts val="0"/>
                        </a:spcAft>
                      </a:pPr>
                      <a:r>
                        <a:rPr kumimoji="0" lang="en-US" altLang="ko-KR" sz="700" b="0"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’17</a:t>
                      </a:r>
                      <a:r>
                        <a:rPr kumimoji="0" lang="ko-KR" altLang="en-US" sz="700" b="0"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년</a:t>
                      </a:r>
                    </a:p>
                  </a:txBody>
                  <a:tcPr marL="1611" marR="1611" marT="161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fontAlgn="base" latinLnBrk="1">
                        <a:lnSpc>
                          <a:spcPct val="110000"/>
                        </a:lnSpc>
                        <a:spcBef>
                          <a:spcPts val="0"/>
                        </a:spcBef>
                        <a:spcAft>
                          <a:spcPts val="0"/>
                        </a:spcAft>
                      </a:pPr>
                      <a:r>
                        <a:rPr kumimoji="0" lang="en-US" altLang="ko-KR" sz="700" b="0"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’18</a:t>
                      </a:r>
                      <a:r>
                        <a:rPr kumimoji="0" lang="ko-KR" altLang="en-US" sz="700" b="0"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년</a:t>
                      </a:r>
                    </a:p>
                  </a:txBody>
                  <a:tcPr marL="1611" marR="1611" marT="161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fontAlgn="base" latinLnBrk="1">
                        <a:lnSpc>
                          <a:spcPct val="110000"/>
                        </a:lnSpc>
                        <a:spcBef>
                          <a:spcPts val="0"/>
                        </a:spcBef>
                        <a:spcAft>
                          <a:spcPts val="0"/>
                        </a:spcAft>
                      </a:pPr>
                      <a:r>
                        <a:rPr kumimoji="0" lang="en-US" altLang="ko-KR" sz="700" b="0"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’19</a:t>
                      </a:r>
                      <a:r>
                        <a:rPr kumimoji="0" lang="ko-KR" altLang="en-US" sz="700" b="0"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년</a:t>
                      </a:r>
                    </a:p>
                  </a:txBody>
                  <a:tcPr marL="1611" marR="1611" marT="161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fontAlgn="base" latinLnBrk="1">
                        <a:lnSpc>
                          <a:spcPct val="110000"/>
                        </a:lnSpc>
                        <a:spcBef>
                          <a:spcPts val="0"/>
                        </a:spcBef>
                        <a:spcAft>
                          <a:spcPts val="0"/>
                        </a:spcAft>
                      </a:pPr>
                      <a:r>
                        <a:rPr kumimoji="0" lang="en-US" altLang="ko-KR" sz="700" b="0"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’20</a:t>
                      </a:r>
                      <a:r>
                        <a:rPr kumimoji="0" lang="ko-KR" altLang="en-US" sz="700" b="0"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년</a:t>
                      </a:r>
                    </a:p>
                  </a:txBody>
                  <a:tcPr marL="1611" marR="1611" marT="161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fontAlgn="base" latinLnBrk="1">
                        <a:lnSpc>
                          <a:spcPct val="110000"/>
                        </a:lnSpc>
                        <a:spcBef>
                          <a:spcPts val="0"/>
                        </a:spcBef>
                        <a:spcAft>
                          <a:spcPts val="0"/>
                        </a:spcAft>
                      </a:pPr>
                      <a:r>
                        <a:rPr kumimoji="0" lang="en-US" altLang="ko-KR" sz="700" b="0"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’21</a:t>
                      </a:r>
                      <a:r>
                        <a:rPr kumimoji="0" lang="ko-KR" altLang="en-US" sz="700" b="0"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년</a:t>
                      </a:r>
                    </a:p>
                  </a:txBody>
                  <a:tcPr marL="1611" marR="1611" marT="161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fontAlgn="base" latinLnBrk="1">
                        <a:lnSpc>
                          <a:spcPct val="110000"/>
                        </a:lnSpc>
                        <a:spcBef>
                          <a:spcPts val="0"/>
                        </a:spcBef>
                        <a:spcAft>
                          <a:spcPts val="0"/>
                        </a:spcAft>
                      </a:pPr>
                      <a:r>
                        <a:rPr kumimoji="0" lang="en-US" altLang="ko-KR" sz="700" b="0"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’22</a:t>
                      </a:r>
                      <a:r>
                        <a:rPr kumimoji="0" lang="ko-KR" altLang="en-US" sz="700" b="0"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년</a:t>
                      </a:r>
                    </a:p>
                  </a:txBody>
                  <a:tcPr marL="1611" marR="1611" marT="1611"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61690516"/>
                  </a:ext>
                </a:extLst>
              </a:tr>
              <a:tr h="146669">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ctr" fontAlgn="ctr"/>
                      <a:r>
                        <a:rPr kumimoji="0" lang="ko-KR" altLang="en-US"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중국</a:t>
                      </a:r>
                    </a:p>
                  </a:txBody>
                  <a:tcPr marL="1611" marR="0" marT="1611" marB="0" anchor="ctr">
                    <a:lnL w="28575" cap="flat" cmpd="sng" algn="ctr">
                      <a:solidFill>
                        <a:schemeClr val="accent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21.0</a:t>
                      </a:r>
                      <a:endParaRPr kumimoji="0" lang="ko-KR" altLang="en-US"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1611" marR="36000" marT="161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25.0</a:t>
                      </a:r>
                      <a:endParaRPr kumimoji="0" lang="ko-KR" altLang="en-US"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1611" marR="36000" marT="161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30.9</a:t>
                      </a:r>
                    </a:p>
                  </a:txBody>
                  <a:tcPr marL="6350" marR="3600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36.7</a:t>
                      </a:r>
                    </a:p>
                  </a:txBody>
                  <a:tcPr marL="6350" marR="3600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41.3</a:t>
                      </a:r>
                    </a:p>
                  </a:txBody>
                  <a:tcPr marL="6350" marR="3600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42.5</a:t>
                      </a:r>
                    </a:p>
                  </a:txBody>
                  <a:tcPr marL="6350" marR="36000" marT="6350" marB="0" anchor="ctr">
                    <a:lnL w="6350" cap="flat" cmpd="sng" algn="ctr">
                      <a:solidFill>
                        <a:schemeClr val="bg1">
                          <a:lumMod val="75000"/>
                        </a:schemeClr>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CEAFF"/>
                    </a:solidFill>
                  </a:tcPr>
                </a:tc>
                <a:extLst>
                  <a:ext uri="{0D108BD9-81ED-4DB2-BD59-A6C34878D82A}">
                    <a16:rowId xmlns:a16="http://schemas.microsoft.com/office/drawing/2014/main" val="2177688735"/>
                  </a:ext>
                </a:extLst>
              </a:tr>
              <a:tr h="146669">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ctr" fontAlgn="ctr"/>
                      <a:r>
                        <a:rPr kumimoji="0" lang="ko-KR" altLang="en-US"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한국</a:t>
                      </a:r>
                      <a:endPar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1611" marR="0" marT="1611" marB="0" anchor="ctr">
                    <a:lnL w="28575" cap="flat" cmpd="sng" algn="ctr">
                      <a:solidFill>
                        <a:schemeClr val="accent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44.4</a:t>
                      </a:r>
                    </a:p>
                  </a:txBody>
                  <a:tcPr marL="1611" marR="36000" marT="161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42.6</a:t>
                      </a:r>
                    </a:p>
                  </a:txBody>
                  <a:tcPr marL="1611" marR="36000" marT="161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40.4</a:t>
                      </a:r>
                    </a:p>
                  </a:txBody>
                  <a:tcPr marL="6350" marR="3600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36.8</a:t>
                      </a:r>
                    </a:p>
                  </a:txBody>
                  <a:tcPr marL="6350" marR="3600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33.3</a:t>
                      </a:r>
                    </a:p>
                  </a:txBody>
                  <a:tcPr marL="6350" marR="3600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36.9</a:t>
                      </a:r>
                    </a:p>
                  </a:txBody>
                  <a:tcPr marL="6350" marR="36000" marT="6350" marB="0" anchor="ctr">
                    <a:lnL w="6350" cap="flat" cmpd="sng" algn="ctr">
                      <a:solidFill>
                        <a:schemeClr val="bg1">
                          <a:lumMod val="75000"/>
                        </a:schemeClr>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81328708"/>
                  </a:ext>
                </a:extLst>
              </a:tr>
              <a:tr h="146669">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ctr" fontAlgn="ctr"/>
                      <a:r>
                        <a:rPr kumimoji="0" lang="ko-KR" altLang="en-US"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대만</a:t>
                      </a:r>
                      <a:endPar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1611" marR="0" marT="1611"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22.9</a:t>
                      </a:r>
                    </a:p>
                  </a:txBody>
                  <a:tcPr marL="1611" marR="36000" marT="161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24.5</a:t>
                      </a:r>
                    </a:p>
                  </a:txBody>
                  <a:tcPr marL="1611" marR="36000" marT="161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21.9</a:t>
                      </a:r>
                    </a:p>
                  </a:txBody>
                  <a:tcPr marL="6350" marR="3600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22.5</a:t>
                      </a:r>
                    </a:p>
                  </a:txBody>
                  <a:tcPr marL="6350" marR="3600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23.1</a:t>
                      </a:r>
                    </a:p>
                  </a:txBody>
                  <a:tcPr marL="6350" marR="3600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18.2</a:t>
                      </a:r>
                    </a:p>
                  </a:txBody>
                  <a:tcPr marL="6350" marR="36000" marT="635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CEAFF"/>
                    </a:solidFill>
                  </a:tcPr>
                </a:tc>
                <a:extLst>
                  <a:ext uri="{0D108BD9-81ED-4DB2-BD59-A6C34878D82A}">
                    <a16:rowId xmlns:a16="http://schemas.microsoft.com/office/drawing/2014/main" val="3622500850"/>
                  </a:ext>
                </a:extLst>
              </a:tr>
              <a:tr h="146669">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ctr" fontAlgn="ctr"/>
                      <a:r>
                        <a:rPr kumimoji="0" lang="ko-KR" altLang="en-US"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일본</a:t>
                      </a:r>
                      <a:endPar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1611" marR="0" marT="1611"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10.8</a:t>
                      </a:r>
                    </a:p>
                  </a:txBody>
                  <a:tcPr marL="1611" marR="36000" marT="161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6.7</a:t>
                      </a:r>
                    </a:p>
                  </a:txBody>
                  <a:tcPr marL="1611" marR="36000" marT="161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5.9</a:t>
                      </a:r>
                    </a:p>
                  </a:txBody>
                  <a:tcPr marL="6350" marR="3600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3.6</a:t>
                      </a:r>
                    </a:p>
                  </a:txBody>
                  <a:tcPr marL="6350" marR="3600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1.9</a:t>
                      </a:r>
                    </a:p>
                  </a:txBody>
                  <a:tcPr marL="6350" marR="3600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2.1</a:t>
                      </a:r>
                    </a:p>
                  </a:txBody>
                  <a:tcPr marL="6350" marR="36000" marT="635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0153081"/>
                  </a:ext>
                </a:extLst>
              </a:tr>
              <a:tr h="146669">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ctr" fontAlgn="ctr"/>
                      <a:r>
                        <a:rPr kumimoji="0" lang="ko-KR" altLang="en-US"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기타</a:t>
                      </a:r>
                      <a:endPar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1611" marR="0" marT="1611"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0.9</a:t>
                      </a:r>
                    </a:p>
                  </a:txBody>
                  <a:tcPr marL="1611" marR="36000" marT="161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1.2</a:t>
                      </a:r>
                    </a:p>
                  </a:txBody>
                  <a:tcPr marL="1611" marR="36000" marT="161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1.0</a:t>
                      </a:r>
                    </a:p>
                  </a:txBody>
                  <a:tcPr marL="6350" marR="3600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0.5</a:t>
                      </a:r>
                    </a:p>
                  </a:txBody>
                  <a:tcPr marL="6350" marR="3600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0.4</a:t>
                      </a:r>
                    </a:p>
                  </a:txBody>
                  <a:tcPr marL="6350" marR="3600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CEAFF"/>
                    </a:solidFill>
                  </a:tcPr>
                </a:tc>
                <a:tc>
                  <a:txBody>
                    <a:bodyPr/>
                    <a:lstStyle/>
                    <a:p>
                      <a:pPr algn="r" fontAlgn="ctr"/>
                      <a:r>
                        <a:rPr kumimoji="0" lang="en-US" altLang="ko-KR" sz="700" b="0" i="0" u="none" strike="noStrike" kern="1200" cap="none" spc="0" normalizeH="0" baseline="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0.3</a:t>
                      </a:r>
                    </a:p>
                  </a:txBody>
                  <a:tcPr marL="6350" marR="36000" marT="635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CEAFF"/>
                    </a:solidFill>
                  </a:tcPr>
                </a:tc>
                <a:extLst>
                  <a:ext uri="{0D108BD9-81ED-4DB2-BD59-A6C34878D82A}">
                    <a16:rowId xmlns:a16="http://schemas.microsoft.com/office/drawing/2014/main" val="319378937"/>
                  </a:ext>
                </a:extLst>
              </a:tr>
            </a:tbl>
          </a:graphicData>
        </a:graphic>
      </p:graphicFrame>
      <p:sp>
        <p:nvSpPr>
          <p:cNvPr id="43" name="직사각형 42">
            <a:extLst>
              <a:ext uri="{FF2B5EF4-FFF2-40B4-BE49-F238E27FC236}">
                <a16:creationId xmlns:a16="http://schemas.microsoft.com/office/drawing/2014/main" id="{4DA762A7-862F-54A1-9B3A-6429A5191672}"/>
              </a:ext>
            </a:extLst>
          </p:cNvPr>
          <p:cNvSpPr/>
          <p:nvPr/>
        </p:nvSpPr>
        <p:spPr>
          <a:xfrm>
            <a:off x="3742178" y="4618035"/>
            <a:ext cx="2446637" cy="176400"/>
          </a:xfrm>
          <a:prstGeom prst="rect">
            <a:avLst/>
          </a:prstGeom>
          <a:solidFill>
            <a:schemeClr val="accent4">
              <a:lumMod val="20000"/>
              <a:lumOff val="80000"/>
            </a:schemeClr>
          </a:solidFill>
          <a:ln w="3175">
            <a:noFill/>
          </a:ln>
          <a:effectLst/>
        </p:spPr>
        <p:txBody>
          <a:bodyPr wrap="square" lIns="0" tIns="0" rIns="0" bIns="0" anchor="ctr">
            <a:noAutofit/>
          </a:bodyPr>
          <a:lstStyle/>
          <a:p>
            <a:pPr algn="ctr"/>
            <a:r>
              <a:rPr lang="ko-KR" altLang="en-US" sz="800" b="1">
                <a:gradFill>
                  <a:gsLst>
                    <a:gs pos="0">
                      <a:srgbClr val="000000"/>
                    </a:gs>
                    <a:gs pos="100000">
                      <a:srgbClr val="000000"/>
                    </a:gs>
                  </a:gsLst>
                  <a:lin ang="5400000" scaled="1"/>
                </a:gradFill>
                <a:latin typeface="KoPub돋움체 Medium"/>
                <a:ea typeface="KoPub돋움체 Medium"/>
              </a:rPr>
              <a:t>국적별 글로벌 디스플레이 시장점유율</a:t>
            </a:r>
            <a:r>
              <a:rPr lang="en-US" altLang="ko-KR" sz="800" b="1">
                <a:gradFill>
                  <a:gsLst>
                    <a:gs pos="0">
                      <a:srgbClr val="000000"/>
                    </a:gs>
                    <a:gs pos="100000">
                      <a:srgbClr val="000000"/>
                    </a:gs>
                  </a:gsLst>
                  <a:lin ang="5400000" scaled="1"/>
                </a:gradFill>
                <a:latin typeface="KoPub돋움체 Medium"/>
                <a:ea typeface="KoPub돋움체 Medium"/>
              </a:rPr>
              <a:t>(</a:t>
            </a:r>
            <a:r>
              <a:rPr lang="ko-KR" altLang="en-US" sz="800" b="1">
                <a:gradFill>
                  <a:gsLst>
                    <a:gs pos="0">
                      <a:srgbClr val="000000"/>
                    </a:gs>
                    <a:gs pos="100000">
                      <a:srgbClr val="000000"/>
                    </a:gs>
                  </a:gsLst>
                  <a:lin ang="5400000" scaled="1"/>
                </a:gradFill>
                <a:latin typeface="KoPub돋움체 Medium"/>
                <a:ea typeface="KoPub돋움체 Medium"/>
              </a:rPr>
              <a:t>금액 기준</a:t>
            </a:r>
            <a:r>
              <a:rPr lang="en-US" altLang="ko-KR" sz="800" b="1">
                <a:gradFill>
                  <a:gsLst>
                    <a:gs pos="0">
                      <a:srgbClr val="000000"/>
                    </a:gs>
                    <a:gs pos="100000">
                      <a:srgbClr val="000000"/>
                    </a:gs>
                  </a:gsLst>
                  <a:lin ang="5400000" scaled="1"/>
                </a:gradFill>
                <a:latin typeface="KoPub돋움체 Medium"/>
                <a:ea typeface="KoPub돋움체 Medium"/>
              </a:rPr>
              <a:t>)</a:t>
            </a:r>
            <a:endParaRPr lang="ko-KR" altLang="en-US" sz="800" b="1">
              <a:gradFill>
                <a:gsLst>
                  <a:gs pos="0">
                    <a:srgbClr val="000000"/>
                  </a:gs>
                  <a:gs pos="100000">
                    <a:srgbClr val="000000"/>
                  </a:gs>
                </a:gsLst>
                <a:lin ang="5400000" scaled="1"/>
              </a:gradFill>
              <a:latin typeface="KoPub돋움체 Medium"/>
              <a:ea typeface="KoPub돋움체 Medium"/>
            </a:endParaRPr>
          </a:p>
        </p:txBody>
      </p:sp>
      <p:sp>
        <p:nvSpPr>
          <p:cNvPr id="44" name="TextBox 43">
            <a:extLst>
              <a:ext uri="{FF2B5EF4-FFF2-40B4-BE49-F238E27FC236}">
                <a16:creationId xmlns:a16="http://schemas.microsoft.com/office/drawing/2014/main" id="{1AA3BB26-F851-698D-DDCE-560B62606ECD}"/>
              </a:ext>
            </a:extLst>
          </p:cNvPr>
          <p:cNvSpPr txBox="1"/>
          <p:nvPr/>
        </p:nvSpPr>
        <p:spPr>
          <a:xfrm>
            <a:off x="3756867" y="5954598"/>
            <a:ext cx="163987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Univers for KPMG"/>
              </a:rPr>
              <a:t>Source: </a:t>
            </a:r>
            <a:r>
              <a:rPr kumimoji="0" lang="ko-KR" altLang="en-US" sz="600" b="0" i="0" u="none" strike="noStrike" kern="1200" cap="none" spc="0" normalizeH="0" baseline="0" noProof="0">
                <a:ln>
                  <a:solidFill>
                    <a:srgbClr val="00338D">
                      <a:alpha val="0"/>
                    </a:srgb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Univers for KPMG"/>
              </a:rPr>
              <a:t>한국디스플레이산업협회</a:t>
            </a:r>
            <a:r>
              <a:rPr kumimoji="0" lang="en-US" altLang="ko-KR" sz="600" b="0" i="0" u="none" strike="noStrike" kern="1200" cap="none" spc="0" normalizeH="0" baseline="0" noProof="0">
                <a:ln>
                  <a:solidFill>
                    <a:srgbClr val="00338D">
                      <a:alpha val="0"/>
                    </a:srgb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Univers for KPMG"/>
              </a:rPr>
              <a:t>, OMDIA    </a:t>
            </a:r>
            <a:br>
              <a:rPr kumimoji="0" lang="en-US" altLang="ko-KR" sz="600" b="0" i="0" u="none" strike="noStrike" kern="1200" cap="none" spc="0" normalizeH="0" baseline="0" noProof="0">
                <a:ln>
                  <a:solidFill>
                    <a:srgbClr val="00338D">
                      <a:alpha val="0"/>
                    </a:srgb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Univers for KPMG"/>
              </a:rPr>
            </a:br>
            <a:r>
              <a:rPr kumimoji="0" lang="en-US" altLang="ko-KR" sz="600" b="0" i="0" u="none" strike="noStrike" kern="1200" cap="none" spc="0" normalizeH="0" baseline="0" noProof="0">
                <a:ln>
                  <a:solidFill>
                    <a:srgbClr val="00338D">
                      <a:alpha val="0"/>
                    </a:srgb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Univers for KPMG"/>
              </a:rPr>
              <a:t>Note: SHARP</a:t>
            </a:r>
            <a:r>
              <a:rPr kumimoji="0" lang="ko-KR" altLang="en-US" sz="600" b="0" i="0" u="none" strike="noStrike" kern="1200" cap="none" spc="0" normalizeH="0" baseline="0" noProof="0">
                <a:ln>
                  <a:solidFill>
                    <a:srgbClr val="00338D">
                      <a:alpha val="0"/>
                    </a:srgb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Univers for KPMG"/>
              </a:rPr>
              <a:t>는 </a:t>
            </a:r>
            <a:r>
              <a:rPr lang="en-US" altLang="ko-KR" sz="600">
                <a:ln>
                  <a:solidFill>
                    <a:srgbClr val="00338D">
                      <a:alpha val="0"/>
                    </a:srgbClr>
                  </a:solidFill>
                </a:ln>
                <a:solidFill>
                  <a:prstClr val="white">
                    <a:lumMod val="50000"/>
                  </a:prstClr>
                </a:solidFill>
                <a:latin typeface="KoPub돋움체 Medium" panose="00000600000000000000" pitchFamily="2" charset="-127"/>
                <a:ea typeface="KoPub돋움체 Medium" panose="00000600000000000000" pitchFamily="2" charset="-127"/>
                <a:cs typeface="Univers for KPMG"/>
              </a:rPr>
              <a:t>’</a:t>
            </a:r>
            <a:r>
              <a:rPr kumimoji="0" lang="en-US" altLang="ko-KR" sz="600" b="0" i="0" u="none" strike="noStrike" kern="1200" cap="none" spc="0" normalizeH="0" baseline="0" noProof="0">
                <a:ln>
                  <a:solidFill>
                    <a:srgbClr val="00338D">
                      <a:alpha val="0"/>
                    </a:srgb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Univers for KPMG"/>
              </a:rPr>
              <a:t>17</a:t>
            </a:r>
            <a:r>
              <a:rPr kumimoji="0" lang="ko-KR" altLang="en-US" sz="600" b="0" i="0" u="none" strike="noStrike" kern="1200" cap="none" spc="0" normalizeH="0" baseline="0" noProof="0">
                <a:ln>
                  <a:solidFill>
                    <a:srgbClr val="00338D">
                      <a:alpha val="0"/>
                    </a:srgb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Univers for KPMG"/>
              </a:rPr>
              <a:t>년 매출부터 대만 국적으로 포함</a:t>
            </a:r>
            <a:r>
              <a:rPr kumimoji="0" lang="en-US" altLang="ko-KR" sz="600" b="0" i="0" u="none" strike="noStrike" kern="1200" cap="none" spc="0" normalizeH="0" baseline="0" noProof="0">
                <a:ln>
                  <a:solidFill>
                    <a:srgbClr val="00338D">
                      <a:alpha val="0"/>
                    </a:srgb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Univers for KPMG"/>
              </a:rPr>
              <a:t> </a:t>
            </a:r>
            <a:endParaRPr kumimoji="0" lang="ko-KR" altLang="en-US" sz="600" b="0" i="0" u="none" strike="noStrike" kern="1200" cap="none" spc="0" normalizeH="0" baseline="0" noProof="0">
              <a:ln>
                <a:solidFill>
                  <a:srgbClr val="00338D">
                    <a:alpha val="0"/>
                  </a:srgb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46" name="TextBox 45">
            <a:extLst>
              <a:ext uri="{FF2B5EF4-FFF2-40B4-BE49-F238E27FC236}">
                <a16:creationId xmlns:a16="http://schemas.microsoft.com/office/drawing/2014/main" id="{7DC7C7E6-DEA1-48C4-5F2C-E99A2016C6FF}"/>
              </a:ext>
            </a:extLst>
          </p:cNvPr>
          <p:cNvSpPr txBox="1"/>
          <p:nvPr/>
        </p:nvSpPr>
        <p:spPr>
          <a:xfrm>
            <a:off x="6084658" y="4839208"/>
            <a:ext cx="94578" cy="6950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a:t>
            </a:r>
          </a:p>
        </p:txBody>
      </p:sp>
      <p:sp>
        <p:nvSpPr>
          <p:cNvPr id="47" name="TextBox 46">
            <a:extLst>
              <a:ext uri="{FF2B5EF4-FFF2-40B4-BE49-F238E27FC236}">
                <a16:creationId xmlns:a16="http://schemas.microsoft.com/office/drawing/2014/main" id="{244110BB-7A7E-0436-755C-3C7B28A90047}"/>
              </a:ext>
            </a:extLst>
          </p:cNvPr>
          <p:cNvSpPr txBox="1"/>
          <p:nvPr/>
        </p:nvSpPr>
        <p:spPr>
          <a:xfrm>
            <a:off x="854729" y="5949031"/>
            <a:ext cx="191077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Univers for KPMG"/>
              </a:rPr>
              <a:t>Source: </a:t>
            </a:r>
            <a:r>
              <a:rPr kumimoji="0" lang="ko-KR" altLang="en-US" sz="600" b="0" i="0" u="none" strike="noStrike" kern="1200" cap="none" spc="0" normalizeH="0" baseline="0" noProof="0">
                <a:ln>
                  <a:solidFill>
                    <a:srgbClr val="00338D">
                      <a:alpha val="0"/>
                    </a:srgb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Univers for KPMG"/>
              </a:rPr>
              <a:t>한국디스플레이산업협회</a:t>
            </a:r>
            <a:r>
              <a:rPr kumimoji="0" lang="en-US" altLang="ko-KR" sz="600" b="0" i="0" u="none" strike="noStrike" kern="1200" cap="none" spc="0" normalizeH="0" baseline="0" noProof="0">
                <a:ln>
                  <a:solidFill>
                    <a:srgbClr val="00338D">
                      <a:alpha val="0"/>
                    </a:srgb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Univers for KPMG"/>
              </a:rPr>
              <a:t>, OMDIA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600">
                <a:ln>
                  <a:solidFill>
                    <a:srgbClr val="00338D">
                      <a:alpha val="0"/>
                    </a:srgbClr>
                  </a:solidFill>
                </a:ln>
                <a:solidFill>
                  <a:prstClr val="white">
                    <a:lumMod val="50000"/>
                  </a:prstClr>
                </a:solidFill>
                <a:latin typeface="KoPub돋움체 Medium" panose="00000600000000000000" pitchFamily="2" charset="-127"/>
                <a:ea typeface="KoPub돋움체 Medium" panose="00000600000000000000" pitchFamily="2" charset="-127"/>
                <a:cs typeface="Univers for KPMG"/>
              </a:rPr>
              <a:t>Note: </a:t>
            </a:r>
            <a:r>
              <a:rPr lang="ko-KR" altLang="en-US" sz="600">
                <a:ln>
                  <a:solidFill>
                    <a:srgbClr val="00338D">
                      <a:alpha val="0"/>
                    </a:srgbClr>
                  </a:solidFill>
                </a:ln>
                <a:solidFill>
                  <a:prstClr val="white">
                    <a:lumMod val="50000"/>
                  </a:prstClr>
                </a:solidFill>
                <a:latin typeface="KoPub돋움체 Medium" panose="00000600000000000000" pitchFamily="2" charset="-127"/>
                <a:ea typeface="KoPub돋움체 Medium" panose="00000600000000000000" pitchFamily="2" charset="-127"/>
                <a:cs typeface="Univers for KPMG"/>
              </a:rPr>
              <a:t>기타에 마이크로</a:t>
            </a:r>
            <a:r>
              <a:rPr lang="fr-FR" altLang="ko-KR" sz="600">
                <a:ln>
                  <a:solidFill>
                    <a:srgbClr val="00338D">
                      <a:alpha val="0"/>
                    </a:srgbClr>
                  </a:solidFill>
                </a:ln>
                <a:solidFill>
                  <a:prstClr val="white">
                    <a:lumMod val="50000"/>
                  </a:prstClr>
                </a:solidFill>
                <a:latin typeface="KoPub돋움체 Medium" panose="00000600000000000000" pitchFamily="2" charset="-127"/>
                <a:ea typeface="KoPub돋움체 Medium" panose="00000600000000000000" pitchFamily="2" charset="-127"/>
                <a:cs typeface="Univers for KPMG"/>
              </a:rPr>
              <a:t>LED </a:t>
            </a:r>
            <a:r>
              <a:rPr lang="ko-KR" altLang="en-US" sz="600">
                <a:ln>
                  <a:solidFill>
                    <a:srgbClr val="00338D">
                      <a:alpha val="0"/>
                    </a:srgbClr>
                  </a:solidFill>
                </a:ln>
                <a:solidFill>
                  <a:prstClr val="white">
                    <a:lumMod val="50000"/>
                  </a:prstClr>
                </a:solidFill>
                <a:latin typeface="KoPub돋움체 Medium" panose="00000600000000000000" pitchFamily="2" charset="-127"/>
                <a:ea typeface="KoPub돋움체 Medium" panose="00000600000000000000" pitchFamily="2" charset="-127"/>
                <a:cs typeface="Univers for KPMG"/>
              </a:rPr>
              <a:t>포함</a:t>
            </a:r>
            <a:r>
              <a:rPr lang="en-US" altLang="ko-KR" sz="600">
                <a:ln>
                  <a:solidFill>
                    <a:srgbClr val="00338D">
                      <a:alpha val="0"/>
                    </a:srgbClr>
                  </a:solidFill>
                </a:ln>
                <a:solidFill>
                  <a:prstClr val="white">
                    <a:lumMod val="50000"/>
                  </a:prstClr>
                </a:solidFill>
                <a:latin typeface="KoPub돋움체 Medium" panose="00000600000000000000" pitchFamily="2" charset="-127"/>
                <a:ea typeface="KoPub돋움체 Medium" panose="00000600000000000000" pitchFamily="2" charset="-127"/>
                <a:cs typeface="Univers for KPMG"/>
              </a:rPr>
              <a:t>, (E)</a:t>
            </a:r>
            <a:r>
              <a:rPr lang="ko-KR" altLang="en-US" sz="600">
                <a:ln>
                  <a:solidFill>
                    <a:srgbClr val="00338D">
                      <a:alpha val="0"/>
                    </a:srgbClr>
                  </a:solidFill>
                </a:ln>
                <a:solidFill>
                  <a:prstClr val="white">
                    <a:lumMod val="50000"/>
                  </a:prstClr>
                </a:solidFill>
                <a:latin typeface="KoPub돋움체 Medium" panose="00000600000000000000" pitchFamily="2" charset="-127"/>
                <a:ea typeface="KoPub돋움체 Medium" panose="00000600000000000000" pitchFamily="2" charset="-127"/>
                <a:cs typeface="Univers for KPMG"/>
              </a:rPr>
              <a:t>는 추정치</a:t>
            </a:r>
            <a:r>
              <a:rPr lang="en-US" altLang="ko-KR" sz="600">
                <a:ln>
                  <a:solidFill>
                    <a:srgbClr val="00338D">
                      <a:alpha val="0"/>
                    </a:srgbClr>
                  </a:solidFill>
                </a:ln>
                <a:solidFill>
                  <a:prstClr val="white">
                    <a:lumMod val="50000"/>
                  </a:prstClr>
                </a:solidFill>
                <a:latin typeface="KoPub돋움체 Medium" panose="00000600000000000000" pitchFamily="2" charset="-127"/>
                <a:ea typeface="KoPub돋움체 Medium" panose="00000600000000000000" pitchFamily="2" charset="-127"/>
                <a:cs typeface="Univers for KPMG"/>
              </a:rPr>
              <a:t>, (F)</a:t>
            </a:r>
            <a:r>
              <a:rPr lang="ko-KR" altLang="en-US" sz="600">
                <a:ln>
                  <a:solidFill>
                    <a:srgbClr val="00338D">
                      <a:alpha val="0"/>
                    </a:srgbClr>
                  </a:solidFill>
                </a:ln>
                <a:solidFill>
                  <a:prstClr val="white">
                    <a:lumMod val="50000"/>
                  </a:prstClr>
                </a:solidFill>
                <a:latin typeface="KoPub돋움체 Medium" panose="00000600000000000000" pitchFamily="2" charset="-127"/>
                <a:ea typeface="KoPub돋움체 Medium" panose="00000600000000000000" pitchFamily="2" charset="-127"/>
                <a:cs typeface="Univers for KPMG"/>
              </a:rPr>
              <a:t>는 전망치</a:t>
            </a:r>
            <a:endParaRPr kumimoji="0" lang="ko-KR" altLang="en-US" sz="600" b="0" i="0" u="none" strike="noStrike" kern="1200" cap="none" spc="0" normalizeH="0" baseline="0" noProof="0">
              <a:ln>
                <a:solidFill>
                  <a:srgbClr val="00338D">
                    <a:alpha val="0"/>
                  </a:srgb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Univers for KPMG"/>
            </a:endParaRPr>
          </a:p>
        </p:txBody>
      </p:sp>
      <p:graphicFrame>
        <p:nvGraphicFramePr>
          <p:cNvPr id="48" name="차트 47">
            <a:extLst>
              <a:ext uri="{FF2B5EF4-FFF2-40B4-BE49-F238E27FC236}">
                <a16:creationId xmlns:a16="http://schemas.microsoft.com/office/drawing/2014/main" id="{49A0F53A-1BE4-0F85-EF2C-2C6FDDFF6280}"/>
              </a:ext>
            </a:extLst>
          </p:cNvPr>
          <p:cNvGraphicFramePr/>
          <p:nvPr>
            <p:extLst>
              <p:ext uri="{D42A27DB-BD31-4B8C-83A1-F6EECF244321}">
                <p14:modId xmlns:p14="http://schemas.microsoft.com/office/powerpoint/2010/main" val="1091460434"/>
              </p:ext>
            </p:extLst>
          </p:nvPr>
        </p:nvGraphicFramePr>
        <p:xfrm>
          <a:off x="845541" y="5187714"/>
          <a:ext cx="2455825" cy="813562"/>
        </p:xfrm>
        <a:graphic>
          <a:graphicData uri="http://schemas.openxmlformats.org/drawingml/2006/chart">
            <c:chart xmlns:c="http://schemas.openxmlformats.org/drawingml/2006/chart" xmlns:r="http://schemas.openxmlformats.org/officeDocument/2006/relationships" r:id="rId5"/>
          </a:graphicData>
        </a:graphic>
      </p:graphicFrame>
      <p:sp>
        <p:nvSpPr>
          <p:cNvPr id="49" name="TextBox 48">
            <a:extLst>
              <a:ext uri="{FF2B5EF4-FFF2-40B4-BE49-F238E27FC236}">
                <a16:creationId xmlns:a16="http://schemas.microsoft.com/office/drawing/2014/main" id="{8A34FEBB-A49B-7864-1556-B57B43651BC9}"/>
              </a:ext>
            </a:extLst>
          </p:cNvPr>
          <p:cNvSpPr txBox="1"/>
          <p:nvPr/>
        </p:nvSpPr>
        <p:spPr>
          <a:xfrm>
            <a:off x="3183061" y="5085320"/>
            <a:ext cx="94578" cy="6950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a:t>
            </a:r>
          </a:p>
        </p:txBody>
      </p:sp>
      <p:sp>
        <p:nvSpPr>
          <p:cNvPr id="50" name="TextBox 49">
            <a:extLst>
              <a:ext uri="{FF2B5EF4-FFF2-40B4-BE49-F238E27FC236}">
                <a16:creationId xmlns:a16="http://schemas.microsoft.com/office/drawing/2014/main" id="{40D76E59-0A0C-21A3-117C-E75BD138A59F}"/>
              </a:ext>
            </a:extLst>
          </p:cNvPr>
          <p:cNvSpPr txBox="1"/>
          <p:nvPr/>
        </p:nvSpPr>
        <p:spPr>
          <a:xfrm>
            <a:off x="854729" y="5085320"/>
            <a:ext cx="226024" cy="6950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5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억 달러</a:t>
            </a:r>
            <a:r>
              <a:rPr kumimoji="0" lang="en-US" altLang="ko-KR" sz="5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5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grpSp>
        <p:nvGrpSpPr>
          <p:cNvPr id="51" name="그룹 50">
            <a:extLst>
              <a:ext uri="{FF2B5EF4-FFF2-40B4-BE49-F238E27FC236}">
                <a16:creationId xmlns:a16="http://schemas.microsoft.com/office/drawing/2014/main" id="{AA7668F1-F211-F90A-DC83-6BEB1A539C67}"/>
              </a:ext>
            </a:extLst>
          </p:cNvPr>
          <p:cNvGrpSpPr/>
          <p:nvPr/>
        </p:nvGrpSpPr>
        <p:grpSpPr>
          <a:xfrm>
            <a:off x="1191084" y="5083746"/>
            <a:ext cx="1877999" cy="76944"/>
            <a:chOff x="1238852" y="5152039"/>
            <a:chExt cx="1877999" cy="76944"/>
          </a:xfrm>
        </p:grpSpPr>
        <p:sp>
          <p:nvSpPr>
            <p:cNvPr id="52" name="TextBox 51">
              <a:extLst>
                <a:ext uri="{FF2B5EF4-FFF2-40B4-BE49-F238E27FC236}">
                  <a16:creationId xmlns:a16="http://schemas.microsoft.com/office/drawing/2014/main" id="{2F26E296-254D-6F5D-4036-55289E865AB5}"/>
                </a:ext>
              </a:extLst>
            </p:cNvPr>
            <p:cNvSpPr txBox="1"/>
            <p:nvPr/>
          </p:nvSpPr>
          <p:spPr>
            <a:xfrm>
              <a:off x="1323708" y="5155159"/>
              <a:ext cx="210326" cy="4699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LCD(</a:t>
              </a:r>
              <a:r>
                <a:rPr kumimoji="0" lang="ko-KR" altLang="en-US" sz="5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좌</a:t>
              </a:r>
              <a:r>
                <a:rPr kumimoji="0" lang="en-US" altLang="ko-KR" sz="5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5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53" name="TextBox 52">
              <a:extLst>
                <a:ext uri="{FF2B5EF4-FFF2-40B4-BE49-F238E27FC236}">
                  <a16:creationId xmlns:a16="http://schemas.microsoft.com/office/drawing/2014/main" id="{4C82A02A-CA0C-A746-44BA-9D26C9F165E7}"/>
                </a:ext>
              </a:extLst>
            </p:cNvPr>
            <p:cNvSpPr txBox="1"/>
            <p:nvPr/>
          </p:nvSpPr>
          <p:spPr>
            <a:xfrm>
              <a:off x="1717150" y="5155595"/>
              <a:ext cx="345425" cy="4699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AMOLED(</a:t>
              </a:r>
              <a:r>
                <a:rPr kumimoji="0" lang="ko-KR" altLang="en-US" sz="5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좌</a:t>
              </a:r>
              <a:r>
                <a:rPr kumimoji="0" lang="en-US" altLang="ko-KR" sz="5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5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54" name="TextBox 53">
              <a:extLst>
                <a:ext uri="{FF2B5EF4-FFF2-40B4-BE49-F238E27FC236}">
                  <a16:creationId xmlns:a16="http://schemas.microsoft.com/office/drawing/2014/main" id="{F36EF517-0104-469C-1601-338BFA33FC34}"/>
                </a:ext>
              </a:extLst>
            </p:cNvPr>
            <p:cNvSpPr txBox="1"/>
            <p:nvPr/>
          </p:nvSpPr>
          <p:spPr>
            <a:xfrm>
              <a:off x="2627116" y="5152812"/>
              <a:ext cx="489735" cy="4699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AMOLED </a:t>
              </a:r>
              <a:r>
                <a:rPr kumimoji="0" lang="ko-KR" altLang="en-US" sz="5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비중</a:t>
              </a:r>
              <a:r>
                <a:rPr kumimoji="0" lang="en-US" altLang="ko-KR" sz="5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5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우</a:t>
              </a:r>
              <a:r>
                <a:rPr kumimoji="0" lang="en-US" altLang="ko-KR" sz="5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5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55" name="직사각형 54">
              <a:extLst>
                <a:ext uri="{FF2B5EF4-FFF2-40B4-BE49-F238E27FC236}">
                  <a16:creationId xmlns:a16="http://schemas.microsoft.com/office/drawing/2014/main" id="{DEFDBAED-5A70-0C8C-805D-4549572E3CA5}"/>
                </a:ext>
              </a:extLst>
            </p:cNvPr>
            <p:cNvSpPr/>
            <p:nvPr/>
          </p:nvSpPr>
          <p:spPr>
            <a:xfrm>
              <a:off x="1238852" y="5166906"/>
              <a:ext cx="62384" cy="42147"/>
            </a:xfrm>
            <a:prstGeom prst="rect">
              <a:avLst/>
            </a:prstGeom>
            <a:solidFill>
              <a:srgbClr val="BFBFB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endParaRPr kumimoji="0" lang="en-US" altLang="ko-KR" sz="400" b="1" i="0" u="none" strike="noStrike" kern="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56" name="직사각형 55">
              <a:extLst>
                <a:ext uri="{FF2B5EF4-FFF2-40B4-BE49-F238E27FC236}">
                  <a16:creationId xmlns:a16="http://schemas.microsoft.com/office/drawing/2014/main" id="{23C85D57-7065-D576-5083-FC3DF1EFEEA6}"/>
                </a:ext>
              </a:extLst>
            </p:cNvPr>
            <p:cNvSpPr/>
            <p:nvPr/>
          </p:nvSpPr>
          <p:spPr>
            <a:xfrm>
              <a:off x="1623170" y="5167342"/>
              <a:ext cx="62384" cy="42147"/>
            </a:xfrm>
            <a:prstGeom prst="rect">
              <a:avLst/>
            </a:prstGeom>
            <a:solidFill>
              <a:srgbClr val="99D3F0"/>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endParaRPr kumimoji="0" lang="en-US" altLang="ko-KR" sz="400" b="1" i="0" u="none" strike="noStrike" kern="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cxnSp>
          <p:nvCxnSpPr>
            <p:cNvPr id="57" name="직선 연결선 56">
              <a:extLst>
                <a:ext uri="{FF2B5EF4-FFF2-40B4-BE49-F238E27FC236}">
                  <a16:creationId xmlns:a16="http://schemas.microsoft.com/office/drawing/2014/main" id="{F3CBBA95-C91F-77FF-B5AB-ABEEB2DB21E0}"/>
                </a:ext>
              </a:extLst>
            </p:cNvPr>
            <p:cNvCxnSpPr>
              <a:cxnSpLocks/>
            </p:cNvCxnSpPr>
            <p:nvPr/>
          </p:nvCxnSpPr>
          <p:spPr>
            <a:xfrm>
              <a:off x="2537090" y="5179945"/>
              <a:ext cx="62384" cy="0"/>
            </a:xfrm>
            <a:prstGeom prst="line">
              <a:avLst/>
            </a:prstGeom>
            <a:ln w="9525">
              <a:solidFill>
                <a:srgbClr val="C6007E"/>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6D579C2-577F-A9C2-FCEF-8E3E4502C1B4}"/>
                </a:ext>
              </a:extLst>
            </p:cNvPr>
            <p:cNvSpPr txBox="1"/>
            <p:nvPr/>
          </p:nvSpPr>
          <p:spPr>
            <a:xfrm>
              <a:off x="2244805" y="5152039"/>
              <a:ext cx="206788" cy="769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500">
                  <a:ln>
                    <a:solidFill>
                      <a:srgbClr val="00338D">
                        <a:alpha val="0"/>
                      </a:srgbClr>
                    </a:solidFill>
                  </a:ln>
                  <a:solidFill>
                    <a:srgbClr val="000000">
                      <a:lumMod val="75000"/>
                      <a:lumOff val="25000"/>
                    </a:srgbClr>
                  </a:solidFill>
                  <a:latin typeface="KoPub돋움체 Medium" panose="00000600000000000000" pitchFamily="2" charset="-127"/>
                  <a:ea typeface="KoPub돋움체 Medium" panose="00000600000000000000" pitchFamily="2" charset="-127"/>
                  <a:cs typeface="Univers for KPMG"/>
                </a:rPr>
                <a:t>기타</a:t>
              </a:r>
              <a:r>
                <a:rPr kumimoji="0" lang="en-US" altLang="ko-KR" sz="5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5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좌</a:t>
              </a:r>
              <a:r>
                <a:rPr kumimoji="0" lang="en-US" altLang="ko-KR" sz="5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5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59" name="직사각형 58">
              <a:extLst>
                <a:ext uri="{FF2B5EF4-FFF2-40B4-BE49-F238E27FC236}">
                  <a16:creationId xmlns:a16="http://schemas.microsoft.com/office/drawing/2014/main" id="{0187D256-B38D-3B05-7A9A-C4EE15C36417}"/>
                </a:ext>
              </a:extLst>
            </p:cNvPr>
            <p:cNvSpPr/>
            <p:nvPr/>
          </p:nvSpPr>
          <p:spPr>
            <a:xfrm>
              <a:off x="2156102" y="5167342"/>
              <a:ext cx="62384" cy="42147"/>
            </a:xfrm>
            <a:prstGeom prst="rect">
              <a:avLst/>
            </a:prstGeom>
            <a:solidFill>
              <a:srgbClr val="00338D"/>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endParaRPr kumimoji="0" lang="en-US" altLang="ko-KR" sz="400" b="1" i="0" u="none" strike="noStrike" kern="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grpSp>
      <p:sp>
        <p:nvSpPr>
          <p:cNvPr id="60" name="직사각형 59">
            <a:extLst>
              <a:ext uri="{FF2B5EF4-FFF2-40B4-BE49-F238E27FC236}">
                <a16:creationId xmlns:a16="http://schemas.microsoft.com/office/drawing/2014/main" id="{A8DDEDF6-B776-B005-662D-C9038209FC0B}"/>
              </a:ext>
            </a:extLst>
          </p:cNvPr>
          <p:cNvSpPr/>
          <p:nvPr/>
        </p:nvSpPr>
        <p:spPr>
          <a:xfrm>
            <a:off x="854729" y="4820878"/>
            <a:ext cx="2446637" cy="176400"/>
          </a:xfrm>
          <a:prstGeom prst="rect">
            <a:avLst/>
          </a:prstGeom>
          <a:solidFill>
            <a:schemeClr val="accent4">
              <a:lumMod val="20000"/>
              <a:lumOff val="80000"/>
            </a:schemeClr>
          </a:solidFill>
          <a:ln w="3175">
            <a:noFill/>
          </a:ln>
          <a:effectLst/>
        </p:spPr>
        <p:txBody>
          <a:bodyPr wrap="square" lIns="0" tIns="0" rIns="0" bIns="0" anchor="ctr">
            <a:noAutofit/>
          </a:bodyPr>
          <a:lstStyle/>
          <a:p>
            <a:pPr algn="ctr"/>
            <a:r>
              <a:rPr lang="ko-KR" altLang="en-US" sz="800" b="1">
                <a:gradFill>
                  <a:gsLst>
                    <a:gs pos="0">
                      <a:srgbClr val="000000"/>
                    </a:gs>
                    <a:gs pos="100000">
                      <a:srgbClr val="000000"/>
                    </a:gs>
                  </a:gsLst>
                  <a:lin ang="5400000" scaled="1"/>
                </a:gradFill>
                <a:latin typeface="KoPub돋움체 Medium"/>
                <a:ea typeface="KoPub돋움체 Medium"/>
              </a:rPr>
              <a:t>세계 디스플레이 시장 전망</a:t>
            </a:r>
            <a:r>
              <a:rPr lang="en-US" altLang="ko-KR" sz="800" b="1">
                <a:gradFill>
                  <a:gsLst>
                    <a:gs pos="0">
                      <a:srgbClr val="000000"/>
                    </a:gs>
                    <a:gs pos="100000">
                      <a:srgbClr val="000000"/>
                    </a:gs>
                  </a:gsLst>
                  <a:lin ang="5400000" scaled="1"/>
                </a:gradFill>
                <a:latin typeface="KoPub돋움체 Medium"/>
                <a:ea typeface="KoPub돋움체 Medium"/>
              </a:rPr>
              <a:t>(</a:t>
            </a:r>
            <a:r>
              <a:rPr lang="ko-KR" altLang="en-US" sz="800" b="1">
                <a:gradFill>
                  <a:gsLst>
                    <a:gs pos="0">
                      <a:srgbClr val="000000"/>
                    </a:gs>
                    <a:gs pos="100000">
                      <a:srgbClr val="000000"/>
                    </a:gs>
                  </a:gsLst>
                  <a:lin ang="5400000" scaled="1"/>
                </a:gradFill>
                <a:latin typeface="KoPub돋움체 Medium"/>
                <a:ea typeface="KoPub돋움체 Medium"/>
              </a:rPr>
              <a:t>금액 기준</a:t>
            </a:r>
            <a:r>
              <a:rPr lang="en-US" altLang="ko-KR" sz="800" b="1">
                <a:gradFill>
                  <a:gsLst>
                    <a:gs pos="0">
                      <a:srgbClr val="000000"/>
                    </a:gs>
                    <a:gs pos="100000">
                      <a:srgbClr val="000000"/>
                    </a:gs>
                  </a:gsLst>
                  <a:lin ang="5400000" scaled="1"/>
                </a:gradFill>
                <a:latin typeface="KoPub돋움체 Medium"/>
                <a:ea typeface="KoPub돋움체 Medium"/>
              </a:rPr>
              <a:t>)</a:t>
            </a:r>
          </a:p>
        </p:txBody>
      </p:sp>
    </p:spTree>
    <p:extLst>
      <p:ext uri="{BB962C8B-B14F-4D97-AF65-F5344CB8AC3E}">
        <p14:creationId xmlns:p14="http://schemas.microsoft.com/office/powerpoint/2010/main" val="889983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2">
            <a:extLst>
              <a:ext uri="{FF2B5EF4-FFF2-40B4-BE49-F238E27FC236}">
                <a16:creationId xmlns:a16="http://schemas.microsoft.com/office/drawing/2014/main" id="{ADF24034-393B-4B79-A499-390AC09CD0B3}"/>
              </a:ext>
            </a:extLst>
          </p:cNvPr>
          <p:cNvSpPr>
            <a:spLocks noGrp="1"/>
          </p:cNvSpPr>
          <p:nvPr>
            <p:ph type="title"/>
          </p:nvPr>
        </p:nvSpPr>
        <p:spPr>
          <a:xfrm>
            <a:off x="713993" y="472786"/>
            <a:ext cx="8488800" cy="504825"/>
          </a:xfrm>
        </p:spPr>
        <p:txBody>
          <a:bodyPr/>
          <a:lstStyle/>
          <a:p>
            <a:pPr indent="542925"/>
            <a:r>
              <a:rPr lang="ko-KR" altLang="en-US"/>
              <a:t>휴대폰</a:t>
            </a:r>
            <a:r>
              <a:rPr lang="en-US" altLang="ko-KR"/>
              <a:t> 》 </a:t>
            </a:r>
            <a:r>
              <a:rPr lang="ko-KR" altLang="en-US" b="1" spc="-30">
                <a:latin typeface="KoPub돋움체 Medium" panose="02020603020101020101" pitchFamily="18" charset="-127"/>
                <a:ea typeface="KoPub돋움체 Medium" panose="02020603020101020101" pitchFamily="18" charset="-127"/>
              </a:rPr>
              <a:t>스마트폰 수요 회복세 전망</a:t>
            </a:r>
            <a:r>
              <a:rPr lang="en-US" altLang="ko-KR" b="1" spc="-30">
                <a:latin typeface="KoPub돋움체 Medium" panose="02020603020101020101" pitchFamily="18" charset="-127"/>
                <a:ea typeface="KoPub돋움체 Medium" panose="02020603020101020101" pitchFamily="18" charset="-127"/>
              </a:rPr>
              <a:t>, AI </a:t>
            </a:r>
            <a:r>
              <a:rPr lang="ko-KR" altLang="en-US" b="1" spc="-30">
                <a:latin typeface="KoPub돋움체 Medium" panose="02020603020101020101" pitchFamily="18" charset="-127"/>
                <a:ea typeface="KoPub돋움체 Medium" panose="02020603020101020101" pitchFamily="18" charset="-127"/>
              </a:rPr>
              <a:t>및</a:t>
            </a:r>
            <a:r>
              <a:rPr lang="en-US" altLang="ko-KR" b="1" spc="-30">
                <a:latin typeface="KoPub돋움체 Medium" panose="02020603020101020101" pitchFamily="18" charset="-127"/>
                <a:ea typeface="KoPub돋움체 Medium" panose="02020603020101020101" pitchFamily="18" charset="-127"/>
              </a:rPr>
              <a:t> </a:t>
            </a:r>
            <a:r>
              <a:rPr lang="ko-KR" altLang="en-US" b="1" spc="-30">
                <a:latin typeface="KoPub돋움체 Medium" panose="02020603020101020101" pitchFamily="18" charset="-127"/>
                <a:ea typeface="KoPub돋움체 Medium" panose="02020603020101020101" pitchFamily="18" charset="-127"/>
              </a:rPr>
              <a:t>폴더블 시장 주목됨</a:t>
            </a:r>
            <a:endParaRPr lang="ko-KR" altLang="en-US" b="1" kern="0" spc="-30">
              <a:latin typeface="KoPub돋움체 Medium" panose="02020603020101020101" pitchFamily="18" charset="-127"/>
              <a:ea typeface="KoPub돋움체 Medium" panose="02020603020101020101" pitchFamily="18" charset="-127"/>
            </a:endParaRPr>
          </a:p>
        </p:txBody>
      </p:sp>
      <p:sp>
        <p:nvSpPr>
          <p:cNvPr id="4" name="텍스트 개체 틀 3">
            <a:extLst>
              <a:ext uri="{FF2B5EF4-FFF2-40B4-BE49-F238E27FC236}">
                <a16:creationId xmlns:a16="http://schemas.microsoft.com/office/drawing/2014/main" id="{5ACA4A45-7EF8-4EB1-893D-E45B8276F4DE}"/>
              </a:ext>
            </a:extLst>
          </p:cNvPr>
          <p:cNvSpPr>
            <a:spLocks noGrp="1"/>
          </p:cNvSpPr>
          <p:nvPr>
            <p:ph type="body" sz="quarter" idx="11"/>
          </p:nvPr>
        </p:nvSpPr>
        <p:spPr>
          <a:xfrm>
            <a:off x="714375" y="1171575"/>
            <a:ext cx="8488363" cy="720725"/>
          </a:xfrm>
        </p:spPr>
        <p:txBody>
          <a:bodyPr lIns="0" tIns="0" rIns="0" bIns="0" anchor="t"/>
          <a:lstStyle/>
          <a:p>
            <a:r>
              <a:rPr lang="en-US" altLang="ko-KR">
                <a:ea typeface="KoPub돋움체 Medium"/>
              </a:rPr>
              <a:t>2024</a:t>
            </a:r>
            <a:r>
              <a:rPr lang="ko-KR" altLang="en-US">
                <a:ea typeface="KoPub돋움체 Medium"/>
              </a:rPr>
              <a:t>년 스마트폰 시장은 전년대비 3.8</a:t>
            </a:r>
            <a:r>
              <a:rPr lang="en-US" altLang="ko-KR">
                <a:ea typeface="KoPub돋움체 Medium"/>
              </a:rPr>
              <a:t>% </a:t>
            </a:r>
            <a:r>
              <a:rPr lang="ko-KR" altLang="en-US">
                <a:ea typeface="KoPub돋움체 Medium"/>
              </a:rPr>
              <a:t>증가(출하량 기준)할 것으로 전망됨</a:t>
            </a:r>
            <a:r>
              <a:rPr lang="en-US" altLang="ko-KR">
                <a:ea typeface="KoPub돋움체 Medium"/>
              </a:rPr>
              <a:t>. 2024</a:t>
            </a:r>
            <a:r>
              <a:rPr lang="ko-KR" altLang="en-US">
                <a:ea typeface="KoPub돋움체 Medium"/>
              </a:rPr>
              <a:t>년에는 온디바이스 </a:t>
            </a:r>
            <a:r>
              <a:rPr lang="en-US" altLang="ko-KR">
                <a:ea typeface="KoPub돋움체 Medium"/>
              </a:rPr>
              <a:t>AI </a:t>
            </a:r>
            <a:r>
              <a:rPr lang="ko-KR" altLang="en-US">
                <a:ea typeface="KoPub돋움체 Medium"/>
              </a:rPr>
              <a:t>기능을 탑재한 </a:t>
            </a:r>
            <a:r>
              <a:rPr lang="en-US" altLang="ko-KR">
                <a:ea typeface="KoPub돋움체 Medium"/>
              </a:rPr>
              <a:t>AI </a:t>
            </a:r>
            <a:r>
              <a:rPr lang="ko-KR" altLang="en-US">
                <a:ea typeface="KoPub돋움체 Medium"/>
              </a:rPr>
              <a:t>스마트폰이 시장에 등장할 것으로 보이며</a:t>
            </a:r>
            <a:r>
              <a:rPr lang="en-US" altLang="ko-KR">
                <a:ea typeface="KoPub돋움체 Medium"/>
              </a:rPr>
              <a:t>, </a:t>
            </a:r>
            <a:r>
              <a:rPr lang="ko-KR" altLang="en-US">
                <a:ea typeface="KoPub돋움체 Medium"/>
              </a:rPr>
              <a:t>폴더블 스마트폰 시장은 중국산 중저가 폴더블 스마트폰의 영향으로 경쟁이 심화될 것으로 예상됨</a:t>
            </a:r>
          </a:p>
        </p:txBody>
      </p:sp>
      <p:sp>
        <p:nvSpPr>
          <p:cNvPr id="19" name="텍스트 개체 틀 18">
            <a:extLst>
              <a:ext uri="{FF2B5EF4-FFF2-40B4-BE49-F238E27FC236}">
                <a16:creationId xmlns:a16="http://schemas.microsoft.com/office/drawing/2014/main" id="{14C70C14-1DE8-4105-90D6-78A4F2A2AC57}"/>
              </a:ext>
            </a:extLst>
          </p:cNvPr>
          <p:cNvSpPr>
            <a:spLocks noGrp="1"/>
          </p:cNvSpPr>
          <p:nvPr>
            <p:ph type="body" sz="quarter" idx="10"/>
          </p:nvPr>
        </p:nvSpPr>
        <p:spPr>
          <a:xfrm>
            <a:off x="713993" y="333149"/>
            <a:ext cx="8488800" cy="184666"/>
          </a:xfrm>
        </p:spPr>
        <p:txBody>
          <a:bodyPr/>
          <a:lstStyle/>
          <a:p>
            <a:r>
              <a:rPr lang="en-US" altLang="ko-KR"/>
              <a:t>III. 2024</a:t>
            </a:r>
            <a:r>
              <a:rPr lang="ko-KR" altLang="en-US"/>
              <a:t>년 산업별 전망</a:t>
            </a:r>
            <a:endParaRPr lang="en-US" altLang="ko-KR"/>
          </a:p>
        </p:txBody>
      </p:sp>
      <p:grpSp>
        <p:nvGrpSpPr>
          <p:cNvPr id="40" name="그룹 39">
            <a:extLst>
              <a:ext uri="{FF2B5EF4-FFF2-40B4-BE49-F238E27FC236}">
                <a16:creationId xmlns:a16="http://schemas.microsoft.com/office/drawing/2014/main" id="{3DBD1453-9A00-C3B8-48F1-2F05B93D3973}"/>
              </a:ext>
            </a:extLst>
          </p:cNvPr>
          <p:cNvGrpSpPr/>
          <p:nvPr/>
        </p:nvGrpSpPr>
        <p:grpSpPr>
          <a:xfrm>
            <a:off x="720343" y="2168525"/>
            <a:ext cx="4053270" cy="276837"/>
            <a:chOff x="704850" y="2013298"/>
            <a:chExt cx="4140200" cy="276837"/>
          </a:xfrm>
        </p:grpSpPr>
        <p:sp>
          <p:nvSpPr>
            <p:cNvPr id="41" name="TextBox 40">
              <a:extLst>
                <a:ext uri="{FF2B5EF4-FFF2-40B4-BE49-F238E27FC236}">
                  <a16:creationId xmlns:a16="http://schemas.microsoft.com/office/drawing/2014/main" id="{698DEE54-757B-A025-50F4-1D4C1F314908}"/>
                </a:ext>
              </a:extLst>
            </p:cNvPr>
            <p:cNvSpPr txBox="1"/>
            <p:nvPr/>
          </p:nvSpPr>
          <p:spPr>
            <a:xfrm>
              <a:off x="704850" y="2046854"/>
              <a:ext cx="1786385" cy="200055"/>
            </a:xfrm>
            <a:prstGeom prst="rect">
              <a:avLst/>
            </a:prstGeom>
            <a:noFill/>
          </p:spPr>
          <p:txBody>
            <a:bodyPr wrap="none" lIns="0" tIns="0" rIns="0" bIns="0" rtlCol="0">
              <a:spAutoFit/>
            </a:bodyPr>
            <a:lstStyle/>
            <a:p>
              <a:r>
                <a:rPr lang="ko-KR" altLang="en-US" sz="1300" dirty="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글로벌 스마트폰 시장 전망</a:t>
              </a:r>
            </a:p>
          </p:txBody>
        </p:sp>
        <p:cxnSp>
          <p:nvCxnSpPr>
            <p:cNvPr id="42" name="직선 연결선 41">
              <a:extLst>
                <a:ext uri="{FF2B5EF4-FFF2-40B4-BE49-F238E27FC236}">
                  <a16:creationId xmlns:a16="http://schemas.microsoft.com/office/drawing/2014/main" id="{737BA9A1-93D8-6F6E-CDB5-096E5377EDE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4DB1EDEA-F889-6765-04BC-43C69294FB5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8BBA593E-0938-90DF-2682-B3156C1B723A}"/>
              </a:ext>
            </a:extLst>
          </p:cNvPr>
          <p:cNvSpPr txBox="1"/>
          <p:nvPr/>
        </p:nvSpPr>
        <p:spPr>
          <a:xfrm>
            <a:off x="5127835" y="6060332"/>
            <a:ext cx="4233600" cy="123111"/>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a:t>
            </a:r>
          </a:p>
        </p:txBody>
      </p:sp>
      <p:sp>
        <p:nvSpPr>
          <p:cNvPr id="45" name="TextBox 44">
            <a:extLst>
              <a:ext uri="{FF2B5EF4-FFF2-40B4-BE49-F238E27FC236}">
                <a16:creationId xmlns:a16="http://schemas.microsoft.com/office/drawing/2014/main" id="{991DF14B-6BE8-C858-642D-659EC3F398EB}"/>
              </a:ext>
            </a:extLst>
          </p:cNvPr>
          <p:cNvSpPr txBox="1"/>
          <p:nvPr/>
        </p:nvSpPr>
        <p:spPr>
          <a:xfrm>
            <a:off x="703262" y="6060332"/>
            <a:ext cx="4232658" cy="123111"/>
          </a:xfrm>
          <a:prstGeom prst="rect">
            <a:avLst/>
          </a:prstGeom>
          <a:noFill/>
        </p:spPr>
        <p:txBody>
          <a:bodyPr wrap="square" lIns="0" tIns="0" rIns="0" bIns="0" rtlCol="0" anchor="t">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dirty="0"/>
              <a:t>Source: Statista, IDC, </a:t>
            </a:r>
            <a:r>
              <a:rPr lang="ko-KR" altLang="en-US" dirty="0"/>
              <a:t>언론보도 종합</a:t>
            </a:r>
            <a:r>
              <a:rPr lang="en-US" altLang="ko-KR" dirty="0"/>
              <a:t>, </a:t>
            </a:r>
            <a:r>
              <a:rPr lang="ko-KR" altLang="en-US" dirty="0"/>
              <a:t>삼정</a:t>
            </a:r>
            <a:r>
              <a:rPr lang="en-US" altLang="ko-KR" dirty="0"/>
              <a:t>KPMG </a:t>
            </a:r>
            <a:r>
              <a:rPr lang="ko-KR" altLang="en-US" dirty="0"/>
              <a:t>경제연구원 재구성</a:t>
            </a:r>
          </a:p>
        </p:txBody>
      </p:sp>
      <p:grpSp>
        <p:nvGrpSpPr>
          <p:cNvPr id="50" name="그룹 49">
            <a:extLst>
              <a:ext uri="{FF2B5EF4-FFF2-40B4-BE49-F238E27FC236}">
                <a16:creationId xmlns:a16="http://schemas.microsoft.com/office/drawing/2014/main" id="{287E4D0F-467F-EDD5-86C8-056BD78105C0}"/>
              </a:ext>
            </a:extLst>
          </p:cNvPr>
          <p:cNvGrpSpPr/>
          <p:nvPr/>
        </p:nvGrpSpPr>
        <p:grpSpPr>
          <a:xfrm>
            <a:off x="5132388" y="2168525"/>
            <a:ext cx="4070350" cy="276837"/>
            <a:chOff x="704850" y="2013298"/>
            <a:chExt cx="4140200" cy="276837"/>
          </a:xfrm>
        </p:grpSpPr>
        <p:sp>
          <p:nvSpPr>
            <p:cNvPr id="51" name="TextBox 50">
              <a:extLst>
                <a:ext uri="{FF2B5EF4-FFF2-40B4-BE49-F238E27FC236}">
                  <a16:creationId xmlns:a16="http://schemas.microsoft.com/office/drawing/2014/main" id="{37C32B6B-AE9E-BD33-CCC2-86F17C49EDDD}"/>
                </a:ext>
              </a:extLst>
            </p:cNvPr>
            <p:cNvSpPr txBox="1"/>
            <p:nvPr/>
          </p:nvSpPr>
          <p:spPr>
            <a:xfrm>
              <a:off x="704850" y="2046854"/>
              <a:ext cx="4121199" cy="200055"/>
            </a:xfrm>
            <a:prstGeom prst="rect">
              <a:avLst/>
            </a:prstGeom>
            <a:noFill/>
          </p:spPr>
          <p:txBody>
            <a:bodyPr wrap="none" lIns="0" tIns="0" rIns="0" bIns="0" rtlCol="0">
              <a:spAutoFit/>
            </a:bodyPr>
            <a:lstStyle/>
            <a:p>
              <a:r>
                <a:rPr lang="en-US" altLang="ko-KR"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2024 Keyword – AI </a:t>
              </a:r>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스마트폰의 등장과 폴더블폰 경쟁의 심화</a:t>
              </a:r>
            </a:p>
          </p:txBody>
        </p:sp>
        <p:cxnSp>
          <p:nvCxnSpPr>
            <p:cNvPr id="52" name="직선 연결선 51">
              <a:extLst>
                <a:ext uri="{FF2B5EF4-FFF2-40B4-BE49-F238E27FC236}">
                  <a16:creationId xmlns:a16="http://schemas.microsoft.com/office/drawing/2014/main" id="{3597E095-A5B5-25F3-C37D-0F5CC88D79A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07F93A6-2418-1162-4F59-C6D10456AC5D}"/>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2" name="직사각형 61">
            <a:extLst>
              <a:ext uri="{FF2B5EF4-FFF2-40B4-BE49-F238E27FC236}">
                <a16:creationId xmlns:a16="http://schemas.microsoft.com/office/drawing/2014/main" id="{9895F84A-67F1-4C50-B53C-F3DFEC91C2A8}"/>
              </a:ext>
            </a:extLst>
          </p:cNvPr>
          <p:cNvSpPr/>
          <p:nvPr/>
        </p:nvSpPr>
        <p:spPr>
          <a:xfrm>
            <a:off x="689609" y="4590327"/>
            <a:ext cx="4084004" cy="1282192"/>
          </a:xfrm>
          <a:prstGeom prst="rect">
            <a:avLst/>
          </a:prstGeom>
          <a:solidFill>
            <a:schemeClr val="bg1">
              <a:lumMod val="95000"/>
            </a:schemeClr>
          </a:solidFill>
        </p:spPr>
        <p:txBody>
          <a:bodyPr wrap="square" lIns="72000" tIns="72000" rIns="72000" bIns="72000" anchor="b">
            <a:spAutoFit/>
          </a:bodyPr>
          <a:lstStyle/>
          <a:p>
            <a:pPr marL="107950" indent="-107950">
              <a:lnSpc>
                <a:spcPct val="110000"/>
              </a:lnSpc>
              <a:spcAft>
                <a:spcPts val="300"/>
              </a:spcAft>
              <a:buFont typeface="Wingdings" panose="05000000000000000000" pitchFamily="2" charset="2"/>
              <a:buChar char="§"/>
            </a:pPr>
            <a:r>
              <a:rPr lang="en-US" sz="900" dirty="0">
                <a:ln>
                  <a:solidFill>
                    <a:srgbClr val="D9D9D9">
                      <a:alpha val="0"/>
                    </a:srgbClr>
                  </a:solidFill>
                </a:ln>
                <a:solidFill>
                  <a:srgbClr val="000000"/>
                </a:solidFill>
                <a:latin typeface="KoPub돋움체 Medium" panose="00000600000000000000" pitchFamily="2" charset="-127"/>
                <a:ea typeface="KoPub돋움체 Medium"/>
              </a:rPr>
              <a:t>’</a:t>
            </a:r>
            <a:r>
              <a:rPr lang="en-US" altLang="ko-KR"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23</a:t>
            </a:r>
            <a:r>
              <a:rPr lang="ko-KR" altLang="en-US"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년 상반기 글로벌 스마트폰 출하량은 </a:t>
            </a:r>
            <a:r>
              <a:rPr lang="en-US" altLang="ko-KR"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5억 3,400</a:t>
            </a:r>
            <a:r>
              <a:rPr lang="ko-KR" altLang="en-US"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만 대를 기록하였으며</a:t>
            </a:r>
            <a:r>
              <a:rPr lang="en-US" altLang="ko-KR"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 </a:t>
            </a:r>
            <a:r>
              <a:rPr lang="ko-KR" altLang="en-US"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전년동기대비 </a:t>
            </a:r>
            <a:r>
              <a:rPr lang="en-US" altLang="ko-KR"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11% </a:t>
            </a:r>
            <a:r>
              <a:rPr lang="ko-KR" altLang="en-US"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감소하였음</a:t>
            </a:r>
            <a:r>
              <a:rPr lang="en-US" altLang="ko-KR"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 </a:t>
            </a:r>
            <a:endParaRPr lang="en-US" altLang="ko-KR"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marL="107950" indent="-107950">
              <a:lnSpc>
                <a:spcPct val="110000"/>
              </a:lnSpc>
              <a:spcAft>
                <a:spcPts val="300"/>
              </a:spcAft>
              <a:buFont typeface="Wingdings" panose="05000000000000000000" pitchFamily="2" charset="2"/>
              <a:buChar char="§"/>
            </a:pPr>
            <a:r>
              <a:rPr kumimoji="0" lang="en-US" altLang="ko-KR" sz="900" b="0" i="0" u="none" strike="noStrike" kern="0" cap="none" spc="0" normalizeH="0" baseline="0" noProof="0" dirty="0">
                <a:ln>
                  <a:solidFill>
                    <a:srgbClr val="1871C6">
                      <a:alpha val="0"/>
                    </a:srgbClr>
                  </a:solidFill>
                </a:ln>
                <a:solidFill>
                  <a:srgbClr val="000000"/>
                </a:solidFill>
                <a:effectLst/>
                <a:uLnTx/>
                <a:uFillTx/>
                <a:latin typeface="KoPub돋움체 Medium" panose="00000600000000000000" pitchFamily="2" charset="-127"/>
                <a:ea typeface="KoPub돋움체 Medium"/>
              </a:rPr>
              <a:t>’</a:t>
            </a:r>
            <a:r>
              <a:rPr lang="en-US" altLang="ko-KR"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23</a:t>
            </a:r>
            <a:r>
              <a:rPr lang="ko-KR" altLang="en-US"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년 연간 전망으로는 전년대비 3.5</a:t>
            </a:r>
            <a:r>
              <a:rPr lang="en-US" altLang="ko-KR"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 </a:t>
            </a:r>
            <a:r>
              <a:rPr lang="ko-KR" altLang="en-US"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감소할 것으로 예측되며</a:t>
            </a:r>
            <a:r>
              <a:rPr lang="en-US" altLang="ko-KR"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 </a:t>
            </a:r>
            <a:r>
              <a:rPr lang="ko-KR" altLang="en-US"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이는 글로벌 경기 침체로 인한 소비심리 위축, 스마트폰 교체주기 증가로 인한 수요 감소 등이 주요 원인으로 지목되고 있음</a:t>
            </a:r>
            <a:endParaRPr lang="en-US" altLang="ko-KR"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endParaRPr>
          </a:p>
          <a:p>
            <a:pPr marL="107950" indent="-107950">
              <a:lnSpc>
                <a:spcPct val="110000"/>
              </a:lnSpc>
              <a:spcAft>
                <a:spcPts val="300"/>
              </a:spcAft>
              <a:buFont typeface="Wingdings" panose="05000000000000000000" pitchFamily="2" charset="2"/>
              <a:buChar char="§"/>
            </a:pPr>
            <a:r>
              <a:rPr lang="en-US" altLang="ko-KR"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’23</a:t>
            </a:r>
            <a:r>
              <a:rPr lang="ko-KR" altLang="en-US"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년 </a:t>
            </a:r>
            <a:r>
              <a:rPr lang="en-US" altLang="ko-KR"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3</a:t>
            </a:r>
            <a:r>
              <a:rPr lang="ko-KR" altLang="en-US"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분기는 전년동기대비 </a:t>
            </a:r>
            <a:r>
              <a:rPr lang="en-US" altLang="ko-KR"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0.3%</a:t>
            </a:r>
            <a:r>
              <a:rPr lang="ko-KR" altLang="en-US"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 소폭 증가하였으며</a:t>
            </a:r>
            <a:r>
              <a:rPr lang="en-US" altLang="ko-KR"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 ’23</a:t>
            </a:r>
            <a:r>
              <a:rPr lang="ko-KR" altLang="en-US"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년 </a:t>
            </a:r>
            <a:r>
              <a:rPr lang="en-US" altLang="ko-KR"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4</a:t>
            </a:r>
            <a:r>
              <a:rPr lang="ko-KR" altLang="en-US"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rPr>
              <a:t>분기 기준으로도 전년동기대비 신장하며 회복세를 지속할 것으로 전망되고 있음</a:t>
            </a:r>
            <a:endParaRPr lang="en-US" altLang="ko-KR" sz="900" dirty="0">
              <a:ln>
                <a:solidFill>
                  <a:srgbClr val="D9D9D9">
                    <a:alpha val="0"/>
                  </a:srgbClr>
                </a:solidFill>
              </a:ln>
              <a:solidFill>
                <a:schemeClr val="tx1">
                  <a:lumMod val="85000"/>
                  <a:lumOff val="15000"/>
                </a:schemeClr>
              </a:solidFill>
              <a:latin typeface="KoPub돋움체 Medium" panose="00000600000000000000" pitchFamily="2" charset="-127"/>
              <a:ea typeface="KoPub돋움체 Medium"/>
            </a:endParaRPr>
          </a:p>
        </p:txBody>
      </p:sp>
      <p:graphicFrame>
        <p:nvGraphicFramePr>
          <p:cNvPr id="7" name="차트 7">
            <a:extLst>
              <a:ext uri="{FF2B5EF4-FFF2-40B4-BE49-F238E27FC236}">
                <a16:creationId xmlns:a16="http://schemas.microsoft.com/office/drawing/2014/main" id="{748802D9-25F6-992C-7D5A-5F31D62AC406}"/>
              </a:ext>
            </a:extLst>
          </p:cNvPr>
          <p:cNvGraphicFramePr/>
          <p:nvPr>
            <p:extLst>
              <p:ext uri="{D42A27DB-BD31-4B8C-83A1-F6EECF244321}">
                <p14:modId xmlns:p14="http://schemas.microsoft.com/office/powerpoint/2010/main" val="3320595530"/>
              </p:ext>
            </p:extLst>
          </p:nvPr>
        </p:nvGraphicFramePr>
        <p:xfrm>
          <a:off x="502643" y="2676621"/>
          <a:ext cx="4378493" cy="18572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Object">
            <a:extLst>
              <a:ext uri="{FF2B5EF4-FFF2-40B4-BE49-F238E27FC236}">
                <a16:creationId xmlns:a16="http://schemas.microsoft.com/office/drawing/2014/main" id="{A0E72FE4-99BF-030E-2681-8A9AB5D96397}"/>
              </a:ext>
            </a:extLst>
          </p:cNvPr>
          <p:cNvGraphicFramePr/>
          <p:nvPr>
            <p:extLst>
              <p:ext uri="{D42A27DB-BD31-4B8C-83A1-F6EECF244321}">
                <p14:modId xmlns:p14="http://schemas.microsoft.com/office/powerpoint/2010/main" val="3029810857"/>
              </p:ext>
            </p:extLst>
          </p:nvPr>
        </p:nvGraphicFramePr>
        <p:xfrm>
          <a:off x="5456205" y="2764441"/>
          <a:ext cx="3130846" cy="902227"/>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F408CCCE-C73F-B656-EE81-D8B0C281591C}"/>
              </a:ext>
            </a:extLst>
          </p:cNvPr>
          <p:cNvSpPr txBox="1"/>
          <p:nvPr/>
        </p:nvSpPr>
        <p:spPr>
          <a:xfrm>
            <a:off x="5127835" y="3709897"/>
            <a:ext cx="4233600" cy="123111"/>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Statista, Real Research,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 </a:t>
            </a:r>
            <a:r>
              <a:rPr lang="ko-KR" altLang="en-US" sz="800" dirty="0">
                <a:ln>
                  <a:solidFill>
                    <a:prstClr val="white">
                      <a:lumMod val="75000"/>
                      <a:alpha val="0"/>
                    </a:prstClr>
                  </a:solidFill>
                </a:ln>
                <a:solidFill>
                  <a:prstClr val="white">
                    <a:lumMod val="50000"/>
                  </a:prstClr>
                </a:solidFill>
              </a:rPr>
              <a:t>재구성</a:t>
            </a:r>
            <a:endPar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p:txBody>
      </p:sp>
      <p:pic>
        <p:nvPicPr>
          <p:cNvPr id="2" name="그림 1">
            <a:extLst>
              <a:ext uri="{FF2B5EF4-FFF2-40B4-BE49-F238E27FC236}">
                <a16:creationId xmlns:a16="http://schemas.microsoft.com/office/drawing/2014/main" id="{CDE1858B-9378-793E-93A1-BC83CBE1C97A}"/>
              </a:ext>
            </a:extLst>
          </p:cNvPr>
          <p:cNvPicPr>
            <a:picLocks noChangeAspect="1"/>
          </p:cNvPicPr>
          <p:nvPr/>
        </p:nvPicPr>
        <p:blipFill>
          <a:blip r:embed="rId5"/>
          <a:stretch>
            <a:fillRect/>
          </a:stretch>
        </p:blipFill>
        <p:spPr>
          <a:xfrm>
            <a:off x="714375" y="574411"/>
            <a:ext cx="463778" cy="415492"/>
          </a:xfrm>
          <a:prstGeom prst="rect">
            <a:avLst/>
          </a:prstGeom>
        </p:spPr>
      </p:pic>
      <p:sp>
        <p:nvSpPr>
          <p:cNvPr id="10" name="직사각형 9">
            <a:extLst>
              <a:ext uri="{FF2B5EF4-FFF2-40B4-BE49-F238E27FC236}">
                <a16:creationId xmlns:a16="http://schemas.microsoft.com/office/drawing/2014/main" id="{1125F469-1BD4-8810-6442-F7583924BE01}"/>
              </a:ext>
            </a:extLst>
          </p:cNvPr>
          <p:cNvSpPr/>
          <p:nvPr/>
        </p:nvSpPr>
        <p:spPr>
          <a:xfrm>
            <a:off x="720343" y="2515192"/>
            <a:ext cx="4053270" cy="210455"/>
          </a:xfrm>
          <a:prstGeom prst="rect">
            <a:avLst/>
          </a:prstGeom>
          <a:solidFill>
            <a:schemeClr val="accent4">
              <a:lumMod val="20000"/>
              <a:lumOff val="80000"/>
            </a:schemeClr>
          </a:solidFill>
          <a:ln w="3175">
            <a:noFill/>
          </a:ln>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rgbClr val="000000"/>
                </a:solidFill>
                <a:latin typeface="+mn-lt"/>
                <a:ea typeface="+mn-ea"/>
                <a:cs typeface="+mn-cs"/>
              </a:defRPr>
            </a:pPr>
            <a:r>
              <a:rPr kumimoji="0" lang="ko-KR" altLang="en-US" sz="900" b="1"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rPr>
              <a:t>분기별 글로벌 스마트폰 </a:t>
            </a:r>
            <a:r>
              <a:rPr lang="ko-KR" altLang="en-US" sz="900" b="1" dirty="0">
                <a:gradFill>
                  <a:gsLst>
                    <a:gs pos="0">
                      <a:srgbClr val="000000"/>
                    </a:gs>
                    <a:gs pos="100000">
                      <a:srgbClr val="000000"/>
                    </a:gs>
                  </a:gsLst>
                  <a:lin ang="5400000" scaled="1"/>
                </a:gradFill>
                <a:latin typeface="KoPub돋움체 Medium"/>
                <a:ea typeface="KoPub돋움체 Medium"/>
              </a:rPr>
              <a:t>출하량</a:t>
            </a:r>
            <a:endParaRPr kumimoji="0" lang="ko-KR" altLang="en-US" sz="900" b="1" i="0" u="none" strike="noStrike" kern="1200" cap="none" spc="0" normalizeH="0" baseline="0" noProof="0" dirty="0">
              <a:ln>
                <a:noFill/>
              </a:ln>
              <a:gradFill>
                <a:gsLst>
                  <a:gs pos="0">
                    <a:srgbClr val="000000"/>
                  </a:gs>
                  <a:gs pos="100000">
                    <a:srgbClr val="000000"/>
                  </a:gs>
                </a:gsLst>
                <a:lin ang="5400000" scaled="1"/>
              </a:gradFill>
              <a:effectLst/>
              <a:uLnTx/>
              <a:uFillTx/>
              <a:latin typeface="KoPub돋움체 Medium"/>
              <a:ea typeface="KoPub돋움체 Medium"/>
              <a:cs typeface="+mn-cs"/>
            </a:endParaRPr>
          </a:p>
        </p:txBody>
      </p:sp>
      <p:sp>
        <p:nvSpPr>
          <p:cNvPr id="11" name="직사각형 10">
            <a:extLst>
              <a:ext uri="{FF2B5EF4-FFF2-40B4-BE49-F238E27FC236}">
                <a16:creationId xmlns:a16="http://schemas.microsoft.com/office/drawing/2014/main" id="{EB61BF95-0D0E-2B05-429E-DE74402AD3A7}"/>
              </a:ext>
            </a:extLst>
          </p:cNvPr>
          <p:cNvSpPr/>
          <p:nvPr/>
        </p:nvSpPr>
        <p:spPr>
          <a:xfrm>
            <a:off x="5137318" y="2514964"/>
            <a:ext cx="4079073" cy="210455"/>
          </a:xfrm>
          <a:prstGeom prst="rect">
            <a:avLst/>
          </a:prstGeom>
          <a:solidFill>
            <a:schemeClr val="accent4">
              <a:lumMod val="20000"/>
              <a:lumOff val="80000"/>
            </a:schemeClr>
          </a:solidFill>
          <a:ln w="3175">
            <a:noFill/>
          </a:ln>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rgbClr val="000000"/>
                </a:solidFill>
                <a:latin typeface="+mn-lt"/>
                <a:ea typeface="+mn-ea"/>
                <a:cs typeface="+mn-cs"/>
              </a:defRPr>
            </a:pPr>
            <a:r>
              <a:rPr kumimoji="0" lang="en-US" altLang="ko-KR"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2023</a:t>
            </a: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년 글로벌 폴더블 스마트폰의 제품별 비중</a:t>
            </a:r>
          </a:p>
        </p:txBody>
      </p:sp>
      <p:graphicFrame>
        <p:nvGraphicFramePr>
          <p:cNvPr id="12" name="표 11">
            <a:extLst>
              <a:ext uri="{FF2B5EF4-FFF2-40B4-BE49-F238E27FC236}">
                <a16:creationId xmlns:a16="http://schemas.microsoft.com/office/drawing/2014/main" id="{B72E8AEF-09DC-2D41-39F6-19E4ED915504}"/>
              </a:ext>
            </a:extLst>
          </p:cNvPr>
          <p:cNvGraphicFramePr>
            <a:graphicFrameLocks noGrp="1"/>
          </p:cNvGraphicFramePr>
          <p:nvPr>
            <p:extLst>
              <p:ext uri="{D42A27DB-BD31-4B8C-83A1-F6EECF244321}">
                <p14:modId xmlns:p14="http://schemas.microsoft.com/office/powerpoint/2010/main" val="684020113"/>
              </p:ext>
            </p:extLst>
          </p:nvPr>
        </p:nvGraphicFramePr>
        <p:xfrm>
          <a:off x="5127836" y="3927566"/>
          <a:ext cx="4088556" cy="1946488"/>
        </p:xfrm>
        <a:graphic>
          <a:graphicData uri="http://schemas.openxmlformats.org/drawingml/2006/table">
            <a:tbl>
              <a:tblPr>
                <a:tableStyleId>{5C22544A-7EE6-4342-B048-85BDC9FD1C3A}</a:tableStyleId>
              </a:tblPr>
              <a:tblGrid>
                <a:gridCol w="729932">
                  <a:extLst>
                    <a:ext uri="{9D8B030D-6E8A-4147-A177-3AD203B41FA5}">
                      <a16:colId xmlns:a16="http://schemas.microsoft.com/office/drawing/2014/main" val="2420289166"/>
                    </a:ext>
                  </a:extLst>
                </a:gridCol>
                <a:gridCol w="3358624">
                  <a:extLst>
                    <a:ext uri="{9D8B030D-6E8A-4147-A177-3AD203B41FA5}">
                      <a16:colId xmlns:a16="http://schemas.microsoft.com/office/drawing/2014/main" val="737159794"/>
                    </a:ext>
                  </a:extLst>
                </a:gridCol>
              </a:tblGrid>
              <a:tr h="227065">
                <a:tc>
                  <a:txBody>
                    <a:bodyPr/>
                    <a:lstStyle/>
                    <a:p>
                      <a:pPr algn="ctr" latinLnBrk="1"/>
                      <a:r>
                        <a:rPr lang="en-US" altLang="ko-KR" sz="900" b="1" kern="0">
                          <a:ln>
                            <a:solidFill>
                              <a:srgbClr val="D9D9D9">
                                <a:alpha val="0"/>
                              </a:srgb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Keyword</a:t>
                      </a:r>
                      <a:endParaRPr lang="ko-KR" altLang="en-US" sz="900" b="1" kern="0">
                        <a:ln>
                          <a:solidFill>
                            <a:srgbClr val="D9D9D9">
                              <a:alpha val="0"/>
                            </a:srgb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endParaRPr>
                    </a:p>
                  </a:txBody>
                  <a:tcPr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00338D"/>
                    </a:solidFill>
                  </a:tcPr>
                </a:tc>
                <a:tc>
                  <a:txBody>
                    <a:bodyPr/>
                    <a:lstStyle/>
                    <a:p>
                      <a:pPr algn="ctr" latinLnBrk="1"/>
                      <a:r>
                        <a:rPr lang="ko-KR" altLang="en-US" sz="900" b="1" kern="0">
                          <a:ln>
                            <a:solidFill>
                              <a:srgbClr val="D9D9D9">
                                <a:alpha val="0"/>
                              </a:srgb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내용</a:t>
                      </a:r>
                    </a:p>
                  </a:txBody>
                  <a:tcPr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00338D"/>
                    </a:solidFill>
                  </a:tcPr>
                </a:tc>
                <a:extLst>
                  <a:ext uri="{0D108BD9-81ED-4DB2-BD59-A6C34878D82A}">
                    <a16:rowId xmlns:a16="http://schemas.microsoft.com/office/drawing/2014/main" val="2611642235"/>
                  </a:ext>
                </a:extLst>
              </a:tr>
              <a:tr h="924844">
                <a:tc>
                  <a:txBody>
                    <a:bodyPr/>
                    <a:lstStyle/>
                    <a:p>
                      <a:pPr algn="ctr" latinLnBrk="1"/>
                      <a:r>
                        <a:rPr lang="en-US" altLang="ko-KR" sz="800" b="0" kern="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Arial" panose="020B0604020202020204" pitchFamily="34" charset="0"/>
                        </a:rPr>
                        <a:t>AI</a:t>
                      </a:r>
                      <a:r>
                        <a:rPr lang="ko-KR" altLang="en-US" sz="800" b="0" kern="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Arial" panose="020B0604020202020204" pitchFamily="34" charset="0"/>
                        </a:rPr>
                        <a:t> 스마트폰의 등장</a:t>
                      </a:r>
                    </a:p>
                  </a:txBody>
                  <a:tcPr marL="36000" marR="36000" marT="28800" marB="2880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marL="107950" indent="-107950" latinLnBrk="0">
                        <a:lnSpc>
                          <a:spcPct val="105000"/>
                        </a:lnSpc>
                        <a:spcBef>
                          <a:spcPts val="100"/>
                        </a:spcBef>
                        <a:spcAft>
                          <a:spcPts val="100"/>
                        </a:spcAft>
                        <a:buFont typeface="Wingdings" panose="05000000000000000000" pitchFamily="2" charset="2"/>
                        <a:buChar char="§"/>
                      </a:pPr>
                      <a:r>
                        <a:rPr kumimoji="0" lang="en-US"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a:t>
                      </a:r>
                      <a:r>
                        <a:rPr kumimoji="0" lang="en-US" altLang="ko-KR"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24</a:t>
                      </a:r>
                      <a:r>
                        <a:rPr kumimoji="0" lang="ko-KR" altLang="en-US"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년 최초로 온디바이스 </a:t>
                      </a:r>
                      <a:r>
                        <a:rPr kumimoji="0" lang="en-US" altLang="ko-KR"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AI </a:t>
                      </a:r>
                      <a:r>
                        <a:rPr kumimoji="0" lang="ko-KR" altLang="en-US"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기능을 탑재한 스마트폰이 등장할 것으로 전망</a:t>
                      </a:r>
                      <a:endParaRPr kumimoji="0" lang="en-US" altLang="ko-KR"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endParaRPr>
                    </a:p>
                    <a:p>
                      <a:pPr marL="107950" indent="-107950" latinLnBrk="0">
                        <a:lnSpc>
                          <a:spcPct val="105000"/>
                        </a:lnSpc>
                        <a:spcBef>
                          <a:spcPts val="100"/>
                        </a:spcBef>
                        <a:spcAft>
                          <a:spcPts val="100"/>
                        </a:spcAft>
                        <a:buFont typeface="Wingdings" panose="05000000000000000000" pitchFamily="2" charset="2"/>
                        <a:buChar char="§"/>
                      </a:pPr>
                      <a:r>
                        <a:rPr kumimoji="0" lang="en-US" altLang="ko-KR"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’24</a:t>
                      </a:r>
                      <a:r>
                        <a:rPr kumimoji="0" lang="ko-KR" altLang="en-US"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년 출시 예정인 갤럭시 </a:t>
                      </a:r>
                      <a:r>
                        <a:rPr kumimoji="0" lang="en-US" altLang="ko-KR"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S24 </a:t>
                      </a:r>
                      <a:r>
                        <a:rPr kumimoji="0" lang="ko-KR" altLang="en-US"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시리즈</a:t>
                      </a:r>
                      <a:r>
                        <a:rPr kumimoji="0" lang="en-US" altLang="ko-KR"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 </a:t>
                      </a:r>
                      <a:r>
                        <a:rPr kumimoji="0" lang="ko-KR" altLang="en-US"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아이폰 </a:t>
                      </a:r>
                      <a:r>
                        <a:rPr kumimoji="0" lang="en-US" altLang="ko-KR"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16 </a:t>
                      </a:r>
                      <a:r>
                        <a:rPr kumimoji="0" lang="ko-KR" altLang="en-US"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시리즈 등에 온디바이스 </a:t>
                      </a:r>
                      <a:r>
                        <a:rPr kumimoji="0" lang="en-US" altLang="ko-KR"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AI </a:t>
                      </a:r>
                      <a:r>
                        <a:rPr kumimoji="0" lang="ko-KR" altLang="en-US"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기능이 포함될 것으로 알려짐</a:t>
                      </a:r>
                      <a:endParaRPr kumimoji="0" lang="en-US" altLang="ko-KR"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endParaRPr>
                    </a:p>
                    <a:p>
                      <a:pPr marL="107950" indent="-107950" latinLnBrk="0">
                        <a:lnSpc>
                          <a:spcPct val="105000"/>
                        </a:lnSpc>
                        <a:spcBef>
                          <a:spcPts val="100"/>
                        </a:spcBef>
                        <a:spcAft>
                          <a:spcPts val="100"/>
                        </a:spcAft>
                        <a:buFont typeface="Wingdings" panose="05000000000000000000" pitchFamily="2" charset="2"/>
                        <a:buChar char="§"/>
                      </a:pPr>
                      <a:r>
                        <a:rPr kumimoji="0" lang="ko-KR" altLang="en-US"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스마트폰 내 생성형 </a:t>
                      </a:r>
                      <a:r>
                        <a:rPr kumimoji="0" lang="en-US" altLang="ko-KR"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AI </a:t>
                      </a:r>
                      <a:r>
                        <a:rPr kumimoji="0" lang="ko-KR" altLang="en-US"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기술이 탑재된 </a:t>
                      </a:r>
                      <a:r>
                        <a:rPr kumimoji="0" lang="en-US" altLang="ko-KR"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AP</a:t>
                      </a:r>
                      <a:r>
                        <a:rPr kumimoji="0" lang="ko-KR" altLang="en-US"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를 도입하여 통화</a:t>
                      </a:r>
                      <a:r>
                        <a:rPr kumimoji="0" lang="en-US" altLang="ko-KR"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 </a:t>
                      </a:r>
                      <a:r>
                        <a:rPr kumimoji="0" lang="ko-KR" altLang="en-US"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검색 등 디바이스에서 만들어지는 데이터를 내부에서 자체 분석하여 통화내용 정리</a:t>
                      </a:r>
                      <a:r>
                        <a:rPr kumimoji="0" lang="en-US" altLang="ko-KR"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 </a:t>
                      </a:r>
                      <a:r>
                        <a:rPr kumimoji="0" lang="ko-KR" altLang="en-US"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실시간 통역 등의 </a:t>
                      </a:r>
                      <a:r>
                        <a:rPr kumimoji="0" lang="en-US" altLang="ko-KR"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AI </a:t>
                      </a:r>
                      <a:r>
                        <a:rPr kumimoji="0" lang="ko-KR" altLang="en-US"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서비스를 구현할 것으로 전망</a:t>
                      </a:r>
                      <a:endParaRPr kumimoji="0" lang="en-US" altLang="ko-KR"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endParaRPr>
                    </a:p>
                  </a:txBody>
                  <a:tcPr marL="72000" marR="72000" marT="28800" marB="288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46899710"/>
                  </a:ext>
                </a:extLst>
              </a:tr>
              <a:tr h="793044">
                <a:tc>
                  <a:txBody>
                    <a:bodyPr/>
                    <a:lstStyle/>
                    <a:p>
                      <a:pPr algn="ctr" latinLnBrk="1"/>
                      <a:r>
                        <a:rPr lang="ko-KR" altLang="en-US" sz="800" b="0" kern="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Arial" panose="020B0604020202020204" pitchFamily="34" charset="0"/>
                        </a:rPr>
                        <a:t>폴더블 스마트폰 경쟁의 확대</a:t>
                      </a:r>
                    </a:p>
                  </a:txBody>
                  <a:tcPr marL="36000" marR="36000" marT="28800" marB="2880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chemeClr val="bg1">
                        <a:lumMod val="85000"/>
                      </a:schemeClr>
                    </a:solidFill>
                  </a:tcPr>
                </a:tc>
                <a:tc>
                  <a:txBody>
                    <a:bodyPr/>
                    <a:lstStyle/>
                    <a:p>
                      <a:pPr marL="107950" indent="-107950" latinLnBrk="0">
                        <a:lnSpc>
                          <a:spcPct val="105000"/>
                        </a:lnSpc>
                        <a:spcBef>
                          <a:spcPts val="100"/>
                        </a:spcBef>
                        <a:spcAft>
                          <a:spcPts val="100"/>
                        </a:spcAft>
                        <a:buFont typeface="Wingdings" panose="05000000000000000000" pitchFamily="2" charset="2"/>
                        <a:buChar char="§"/>
                      </a:pPr>
                      <a:r>
                        <a:rPr kumimoji="0" lang="en-US"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a:t>
                      </a:r>
                      <a:r>
                        <a:rPr kumimoji="0" lang="en-US" altLang="ko-KR"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24</a:t>
                      </a:r>
                      <a:r>
                        <a:rPr kumimoji="0" lang="ko-KR" altLang="en-US"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년에는 폴더블 스마트폰 시장의 경쟁이 확대될 전망</a:t>
                      </a:r>
                      <a:endParaRPr kumimoji="0" lang="en-US" altLang="ko-KR"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endParaRPr>
                    </a:p>
                    <a:p>
                      <a:pPr marL="107950" indent="-107950" latinLnBrk="0">
                        <a:lnSpc>
                          <a:spcPct val="105000"/>
                        </a:lnSpc>
                        <a:spcBef>
                          <a:spcPts val="100"/>
                        </a:spcBef>
                        <a:spcAft>
                          <a:spcPts val="100"/>
                        </a:spcAft>
                        <a:buFont typeface="Wingdings" panose="05000000000000000000" pitchFamily="2" charset="2"/>
                        <a:buChar char="§"/>
                      </a:pPr>
                      <a:r>
                        <a:rPr kumimoji="0" lang="en-US"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a:t>
                      </a:r>
                      <a:r>
                        <a:rPr kumimoji="0" lang="en-US" altLang="ko-KR"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23</a:t>
                      </a:r>
                      <a:r>
                        <a:rPr kumimoji="0" lang="ko-KR" altLang="en-US"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년 기준 폴더블 스마트폰 시장에서 삼성전자의 갤럭시 </a:t>
                      </a:r>
                      <a:r>
                        <a:rPr kumimoji="0" lang="en-US" altLang="ko-KR"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Z </a:t>
                      </a:r>
                      <a:r>
                        <a:rPr kumimoji="0" lang="ko-KR" altLang="en-US"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라인업이 차지하는 비중은 전체의 </a:t>
                      </a:r>
                      <a:r>
                        <a:rPr kumimoji="0" lang="en-US" altLang="ko-KR"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80%</a:t>
                      </a:r>
                      <a:r>
                        <a:rPr kumimoji="0" lang="ko-KR" altLang="en-US"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에 육박 </a:t>
                      </a:r>
                      <a:endParaRPr kumimoji="0" lang="en-US" altLang="ko-KR"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endParaRPr>
                    </a:p>
                    <a:p>
                      <a:pPr marL="107950" indent="-107950" latinLnBrk="0">
                        <a:lnSpc>
                          <a:spcPct val="105000"/>
                        </a:lnSpc>
                        <a:spcBef>
                          <a:spcPts val="100"/>
                        </a:spcBef>
                        <a:spcAft>
                          <a:spcPts val="100"/>
                        </a:spcAft>
                        <a:buFont typeface="Wingdings" panose="05000000000000000000" pitchFamily="2" charset="2"/>
                        <a:buChar char="§"/>
                      </a:pPr>
                      <a:r>
                        <a:rPr kumimoji="0" lang="ko-KR" altLang="en-US"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중국 스마트폰 제조사의 중저가 폴더블 스마트폰이 출시되며 폴더블 라인업이 확대됨에 따라 폴더블 스마트폰 중심의 경쟁 강화 현상이 전망됨</a:t>
                      </a:r>
                    </a:p>
                  </a:txBody>
                  <a:tcPr marL="72000" marR="72000" marT="28800" marB="28800"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chemeClr val="bg1"/>
                    </a:solidFill>
                  </a:tcPr>
                </a:tc>
                <a:extLst>
                  <a:ext uri="{0D108BD9-81ED-4DB2-BD59-A6C34878D82A}">
                    <a16:rowId xmlns:a16="http://schemas.microsoft.com/office/drawing/2014/main" val="874507969"/>
                  </a:ext>
                </a:extLst>
              </a:tr>
            </a:tbl>
          </a:graphicData>
        </a:graphic>
      </p:graphicFrame>
      <p:sp>
        <p:nvSpPr>
          <p:cNvPr id="13" name="직사각형 12">
            <a:extLst>
              <a:ext uri="{FF2B5EF4-FFF2-40B4-BE49-F238E27FC236}">
                <a16:creationId xmlns:a16="http://schemas.microsoft.com/office/drawing/2014/main" id="{65BBC915-2955-50C8-9C38-C7C969E86D0A}"/>
              </a:ext>
            </a:extLst>
          </p:cNvPr>
          <p:cNvSpPr/>
          <p:nvPr/>
        </p:nvSpPr>
        <p:spPr>
          <a:xfrm>
            <a:off x="713993" y="2782076"/>
            <a:ext cx="499377" cy="155950"/>
          </a:xfrm>
          <a:prstGeom prst="rect">
            <a:avLst/>
          </a:prstGeom>
          <a:noFill/>
          <a:ln w="3175">
            <a:noFill/>
          </a:ln>
          <a:effectLst/>
        </p:spPr>
        <p:txBody>
          <a:bodyPr wrap="square" lIns="0" tIns="0" rIns="0" bIns="0" anchor="ctr">
            <a:noAutofit/>
          </a:bodyPr>
          <a:lstStyle/>
          <a:p>
            <a:pPr marL="0" marR="0" lvl="0" indent="0" algn="l" defTabSz="457200" rtl="0" eaLnBrk="0" fontAlgn="base" latinLnBrk="0" hangingPunct="0">
              <a:lnSpc>
                <a:spcPct val="100000"/>
              </a:lnSpc>
              <a:spcBef>
                <a:spcPct val="0"/>
              </a:spcBef>
              <a:spcAft>
                <a:spcPct val="0"/>
              </a:spcAft>
              <a:buClr>
                <a:srgbClr val="7D0900"/>
              </a:buClr>
              <a:buSzTx/>
              <a:buFontTx/>
              <a:buNone/>
              <a:tabLst/>
              <a:defRPr/>
            </a:pPr>
            <a:r>
              <a:rPr kumimoji="0" lang="en-US" altLang="ko-KR" sz="800" b="0" i="0" u="none" strike="noStrike" kern="0" cap="none" spc="0" normalizeH="0" baseline="0" noProof="0">
                <a:ln>
                  <a:solidFill>
                    <a:srgbClr val="D9D9D9">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r>
              <a:rPr kumimoji="0" lang="ko-KR" altLang="en-US" sz="800" b="0" i="0" u="none" strike="noStrike" kern="0" cap="none" spc="0" normalizeH="0" baseline="0" noProof="0">
                <a:ln>
                  <a:solidFill>
                    <a:srgbClr val="D9D9D9">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백만 대</a:t>
            </a:r>
            <a:r>
              <a:rPr kumimoji="0" lang="en-US" altLang="ko-KR" sz="800" b="0" i="0" u="none" strike="noStrike" kern="0" cap="none" spc="0" normalizeH="0" baseline="0" noProof="0">
                <a:ln>
                  <a:solidFill>
                    <a:srgbClr val="D9D9D9">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p>
        </p:txBody>
      </p:sp>
    </p:spTree>
    <p:extLst>
      <p:ext uri="{BB962C8B-B14F-4D97-AF65-F5344CB8AC3E}">
        <p14:creationId xmlns:p14="http://schemas.microsoft.com/office/powerpoint/2010/main" val="3984568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FB593E8E-1864-4457-BB03-5F31A184187B}"/>
              </a:ext>
            </a:extLst>
          </p:cNvPr>
          <p:cNvSpPr/>
          <p:nvPr/>
        </p:nvSpPr>
        <p:spPr>
          <a:xfrm>
            <a:off x="5536271" y="3581336"/>
            <a:ext cx="3495533" cy="5867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7" name="직사각형 6">
            <a:extLst>
              <a:ext uri="{FF2B5EF4-FFF2-40B4-BE49-F238E27FC236}">
                <a16:creationId xmlns:a16="http://schemas.microsoft.com/office/drawing/2014/main" id="{3072684F-A3B0-770D-055D-22B190381F04}"/>
              </a:ext>
            </a:extLst>
          </p:cNvPr>
          <p:cNvSpPr/>
          <p:nvPr/>
        </p:nvSpPr>
        <p:spPr>
          <a:xfrm>
            <a:off x="941984" y="3504318"/>
            <a:ext cx="1518583" cy="6104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8" name="직사각형 7">
            <a:extLst>
              <a:ext uri="{FF2B5EF4-FFF2-40B4-BE49-F238E27FC236}">
                <a16:creationId xmlns:a16="http://schemas.microsoft.com/office/drawing/2014/main" id="{D94866DD-8943-A82B-C91D-F326BFA16009}"/>
              </a:ext>
            </a:extLst>
          </p:cNvPr>
          <p:cNvSpPr/>
          <p:nvPr/>
        </p:nvSpPr>
        <p:spPr>
          <a:xfrm>
            <a:off x="3115762" y="3512126"/>
            <a:ext cx="1472863" cy="6026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 name="제목 2">
            <a:extLst>
              <a:ext uri="{FF2B5EF4-FFF2-40B4-BE49-F238E27FC236}">
                <a16:creationId xmlns:a16="http://schemas.microsoft.com/office/drawing/2014/main" id="{ADF24034-393B-4B79-A499-390AC09CD0B3}"/>
              </a:ext>
            </a:extLst>
          </p:cNvPr>
          <p:cNvSpPr>
            <a:spLocks noGrp="1"/>
          </p:cNvSpPr>
          <p:nvPr>
            <p:ph type="title"/>
          </p:nvPr>
        </p:nvSpPr>
        <p:spPr>
          <a:xfrm>
            <a:off x="713993" y="472786"/>
            <a:ext cx="8488800" cy="504825"/>
          </a:xfrm>
        </p:spPr>
        <p:txBody>
          <a:bodyPr/>
          <a:lstStyle/>
          <a:p>
            <a:pPr indent="542925"/>
            <a:r>
              <a:rPr lang="ko-KR" altLang="en-US"/>
              <a:t>자동차 </a:t>
            </a:r>
            <a:r>
              <a:rPr lang="en-US" altLang="ko-KR"/>
              <a:t>》 </a:t>
            </a:r>
            <a:r>
              <a:rPr lang="ko-KR" altLang="en-US" b="1">
                <a:latin typeface="KoPub돋움체 Medium" panose="02020603020101020101" pitchFamily="18" charset="-127"/>
                <a:ea typeface="KoPub돋움체 Medium" panose="02020603020101020101" pitchFamily="18" charset="-127"/>
              </a:rPr>
              <a:t>전년대비 수요 및 공급 성장률 둔화되며 성장에 제동</a:t>
            </a:r>
            <a:endParaRPr lang="ko-KR" altLang="en-US" b="1" kern="0">
              <a:latin typeface="KoPub돋움체 Medium" panose="02020603020101020101" pitchFamily="18" charset="-127"/>
              <a:ea typeface="KoPub돋움체 Medium" panose="02020603020101020101" pitchFamily="18" charset="-127"/>
            </a:endParaRPr>
          </a:p>
        </p:txBody>
      </p:sp>
      <p:sp>
        <p:nvSpPr>
          <p:cNvPr id="4" name="텍스트 개체 틀 3">
            <a:extLst>
              <a:ext uri="{FF2B5EF4-FFF2-40B4-BE49-F238E27FC236}">
                <a16:creationId xmlns:a16="http://schemas.microsoft.com/office/drawing/2014/main" id="{5ACA4A45-7EF8-4EB1-893D-E45B8276F4DE}"/>
              </a:ext>
            </a:extLst>
          </p:cNvPr>
          <p:cNvSpPr>
            <a:spLocks noGrp="1"/>
          </p:cNvSpPr>
          <p:nvPr>
            <p:ph type="body" sz="quarter" idx="11"/>
          </p:nvPr>
        </p:nvSpPr>
        <p:spPr>
          <a:xfrm>
            <a:off x="714375" y="1171575"/>
            <a:ext cx="8488363" cy="720725"/>
          </a:xfrm>
        </p:spPr>
        <p:txBody>
          <a:bodyPr lIns="0" tIns="0" rIns="0" bIns="0" anchor="t"/>
          <a:lstStyle/>
          <a:p>
            <a:r>
              <a:rPr lang="ko-KR" altLang="en-US"/>
              <a:t>글로벌 자동차 판매 및 생산량 증가율은 전년대비 각각 </a:t>
            </a:r>
            <a:r>
              <a:rPr lang="en-US" altLang="ko-KR"/>
              <a:t>4.2%, 2.2% </a:t>
            </a:r>
            <a:r>
              <a:rPr lang="ko-KR" altLang="en-US"/>
              <a:t>증가할 전망이나 차량용 반도체 수급 불안정으로 인해 발생했던 대기수요가 상당 부분 해소되고 전기차 가격이 인하되면서 성장세에 제동이 걸릴 전망 </a:t>
            </a:r>
            <a:endParaRPr lang="en-US" altLang="ko-KR"/>
          </a:p>
        </p:txBody>
      </p:sp>
      <p:sp>
        <p:nvSpPr>
          <p:cNvPr id="19" name="텍스트 개체 틀 18">
            <a:extLst>
              <a:ext uri="{FF2B5EF4-FFF2-40B4-BE49-F238E27FC236}">
                <a16:creationId xmlns:a16="http://schemas.microsoft.com/office/drawing/2014/main" id="{14C70C14-1DE8-4105-90D6-78A4F2A2AC57}"/>
              </a:ext>
            </a:extLst>
          </p:cNvPr>
          <p:cNvSpPr>
            <a:spLocks noGrp="1"/>
          </p:cNvSpPr>
          <p:nvPr>
            <p:ph type="body" sz="quarter" idx="10"/>
          </p:nvPr>
        </p:nvSpPr>
        <p:spPr>
          <a:xfrm>
            <a:off x="713993" y="333149"/>
            <a:ext cx="8488800" cy="184666"/>
          </a:xfrm>
        </p:spPr>
        <p:txBody>
          <a:bodyPr/>
          <a:lstStyle/>
          <a:p>
            <a:r>
              <a:rPr lang="en-US" altLang="ko-KR"/>
              <a:t>III. 2024</a:t>
            </a:r>
            <a:r>
              <a:rPr lang="ko-KR" altLang="en-US"/>
              <a:t>년 산업별 전망</a:t>
            </a:r>
            <a:endParaRPr lang="en-US" altLang="ko-KR"/>
          </a:p>
        </p:txBody>
      </p:sp>
      <p:grpSp>
        <p:nvGrpSpPr>
          <p:cNvPr id="20" name="그룹 19">
            <a:extLst>
              <a:ext uri="{FF2B5EF4-FFF2-40B4-BE49-F238E27FC236}">
                <a16:creationId xmlns:a16="http://schemas.microsoft.com/office/drawing/2014/main" id="{FE5FCBD9-CC22-4705-AB68-72AD2D252D33}"/>
              </a:ext>
            </a:extLst>
          </p:cNvPr>
          <p:cNvGrpSpPr/>
          <p:nvPr/>
        </p:nvGrpSpPr>
        <p:grpSpPr>
          <a:xfrm>
            <a:off x="712969" y="2168525"/>
            <a:ext cx="4053270" cy="276837"/>
            <a:chOff x="704850" y="2013298"/>
            <a:chExt cx="4140200" cy="276837"/>
          </a:xfrm>
        </p:grpSpPr>
        <p:sp>
          <p:nvSpPr>
            <p:cNvPr id="24" name="TextBox 23">
              <a:extLst>
                <a:ext uri="{FF2B5EF4-FFF2-40B4-BE49-F238E27FC236}">
                  <a16:creationId xmlns:a16="http://schemas.microsoft.com/office/drawing/2014/main" id="{49720C06-CD07-464D-9CF6-A8CCEEDF65C6}"/>
                </a:ext>
              </a:extLst>
            </p:cNvPr>
            <p:cNvSpPr txBox="1"/>
            <p:nvPr/>
          </p:nvSpPr>
          <p:spPr>
            <a:xfrm>
              <a:off x="704850" y="2046854"/>
              <a:ext cx="2520043" cy="200055"/>
            </a:xfrm>
            <a:prstGeom prst="rect">
              <a:avLst/>
            </a:prstGeom>
            <a:noFill/>
          </p:spPr>
          <p:txBody>
            <a:bodyPr wrap="none" lIns="0" tIns="0" rIns="0" bIns="0" rtlCol="0">
              <a:spAutoFit/>
            </a:bodyPr>
            <a:lstStyle/>
            <a:p>
              <a:r>
                <a:rPr lang="en-US" altLang="ko-KR"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2024</a:t>
              </a:r>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년 글로벌 자동차 수요</a:t>
              </a:r>
              <a:r>
                <a:rPr lang="en-US" altLang="ko-KR"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a:t>
              </a:r>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공급 전망</a:t>
              </a:r>
            </a:p>
          </p:txBody>
        </p:sp>
        <p:cxnSp>
          <p:nvCxnSpPr>
            <p:cNvPr id="25" name="직선 연결선 24">
              <a:extLst>
                <a:ext uri="{FF2B5EF4-FFF2-40B4-BE49-F238E27FC236}">
                  <a16:creationId xmlns:a16="http://schemas.microsoft.com/office/drawing/2014/main" id="{9D636A9F-6C9E-450D-AE74-05CAB3754D8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CFE6F9F8-FD9B-4024-B77E-0CD94C1F028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5DA4050E-85BD-47F1-9C23-5DE63C9DA8D0}"/>
              </a:ext>
            </a:extLst>
          </p:cNvPr>
          <p:cNvSpPr txBox="1"/>
          <p:nvPr/>
        </p:nvSpPr>
        <p:spPr>
          <a:xfrm>
            <a:off x="5132388" y="5817166"/>
            <a:ext cx="4233600" cy="369332"/>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KAMA,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 재구성</a:t>
            </a:r>
            <a:endPar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800" dirty="0">
                <a:ln>
                  <a:solidFill>
                    <a:prstClr val="white">
                      <a:lumMod val="75000"/>
                      <a:alpha val="0"/>
                    </a:prstClr>
                  </a:solidFill>
                </a:ln>
                <a:solidFill>
                  <a:prstClr val="white">
                    <a:lumMod val="50000"/>
                  </a:prstClr>
                </a:solidFill>
              </a:rPr>
              <a:t>Note: (</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E)</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는 추정치</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(F)</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는 전망치</a:t>
            </a:r>
            <a:r>
              <a:rPr lang="ko-KR" altLang="en-US" sz="800" dirty="0">
                <a:ln>
                  <a:solidFill>
                    <a:prstClr val="white">
                      <a:lumMod val="75000"/>
                      <a:alpha val="0"/>
                    </a:prstClr>
                  </a:solidFill>
                </a:ln>
                <a:solidFill>
                  <a:prstClr val="white">
                    <a:lumMod val="50000"/>
                  </a:prstClr>
                </a:solidFill>
              </a:rPr>
              <a:t>이며</a:t>
            </a:r>
            <a:r>
              <a:rPr lang="en-US" altLang="ko-KR" sz="800" dirty="0">
                <a:ln>
                  <a:solidFill>
                    <a:prstClr val="white">
                      <a:lumMod val="75000"/>
                      <a:alpha val="0"/>
                    </a:prstClr>
                  </a:solidFill>
                </a:ln>
                <a:solidFill>
                  <a:prstClr val="white">
                    <a:lumMod val="50000"/>
                  </a:prstClr>
                </a:solidFill>
              </a:rPr>
              <a:t>, 2023</a:t>
            </a:r>
            <a:r>
              <a:rPr lang="ko-KR" altLang="en-US" sz="800" dirty="0">
                <a:ln>
                  <a:solidFill>
                    <a:prstClr val="white">
                      <a:lumMod val="75000"/>
                      <a:alpha val="0"/>
                    </a:prstClr>
                  </a:solidFill>
                </a:ln>
                <a:solidFill>
                  <a:prstClr val="white">
                    <a:lumMod val="50000"/>
                  </a:prstClr>
                </a:solidFill>
              </a:rPr>
              <a:t>년 추정치</a:t>
            </a:r>
            <a:r>
              <a:rPr lang="en-US" altLang="ko-KR" sz="800" dirty="0">
                <a:ln>
                  <a:solidFill>
                    <a:prstClr val="white">
                      <a:lumMod val="75000"/>
                      <a:alpha val="0"/>
                    </a:prstClr>
                  </a:solidFill>
                </a:ln>
                <a:solidFill>
                  <a:prstClr val="white">
                    <a:lumMod val="50000"/>
                  </a:prstClr>
                </a:solidFill>
              </a:rPr>
              <a:t>(</a:t>
            </a:r>
            <a:r>
              <a:rPr lang="ko-KR" altLang="en-US" sz="800" dirty="0">
                <a:ln>
                  <a:solidFill>
                    <a:prstClr val="white">
                      <a:lumMod val="75000"/>
                      <a:alpha val="0"/>
                    </a:prstClr>
                  </a:solidFill>
                </a:ln>
                <a:solidFill>
                  <a:prstClr val="white">
                    <a:lumMod val="50000"/>
                  </a:prstClr>
                </a:solidFill>
              </a:rPr>
              <a:t>내수</a:t>
            </a:r>
            <a:r>
              <a:rPr lang="en-US" altLang="ko-KR" sz="800" dirty="0">
                <a:ln>
                  <a:solidFill>
                    <a:prstClr val="white">
                      <a:lumMod val="75000"/>
                      <a:alpha val="0"/>
                    </a:prstClr>
                  </a:solidFill>
                </a:ln>
                <a:solidFill>
                  <a:prstClr val="white">
                    <a:lumMod val="50000"/>
                  </a:prstClr>
                </a:solidFill>
              </a:rPr>
              <a:t>, </a:t>
            </a:r>
            <a:r>
              <a:rPr lang="ko-KR" altLang="en-US" sz="800" dirty="0">
                <a:ln>
                  <a:solidFill>
                    <a:prstClr val="white">
                      <a:lumMod val="75000"/>
                      <a:alpha val="0"/>
                    </a:prstClr>
                  </a:solidFill>
                </a:ln>
                <a:solidFill>
                  <a:prstClr val="white">
                    <a:lumMod val="50000"/>
                  </a:prstClr>
                </a:solidFill>
              </a:rPr>
              <a:t>수출량</a:t>
            </a:r>
            <a:r>
              <a:rPr lang="en-US" altLang="ko-KR" sz="800" dirty="0">
                <a:ln>
                  <a:solidFill>
                    <a:prstClr val="white">
                      <a:lumMod val="75000"/>
                      <a:alpha val="0"/>
                    </a:prstClr>
                  </a:solidFill>
                </a:ln>
                <a:solidFill>
                  <a:prstClr val="white">
                    <a:lumMod val="50000"/>
                  </a:prstClr>
                </a:solidFill>
              </a:rPr>
              <a:t>)</a:t>
            </a:r>
            <a:r>
              <a:rPr lang="ko-KR" altLang="en-US" sz="800" dirty="0">
                <a:ln>
                  <a:solidFill>
                    <a:prstClr val="white">
                      <a:lumMod val="75000"/>
                      <a:alpha val="0"/>
                    </a:prstClr>
                  </a:solidFill>
                </a:ln>
                <a:solidFill>
                  <a:prstClr val="white">
                    <a:lumMod val="50000"/>
                  </a:prstClr>
                </a:solidFill>
              </a:rPr>
              <a:t>는 </a:t>
            </a:r>
            <a:r>
              <a:rPr lang="en-US" altLang="ko-KR" sz="800" dirty="0">
                <a:ln>
                  <a:solidFill>
                    <a:prstClr val="white">
                      <a:lumMod val="75000"/>
                      <a:alpha val="0"/>
                    </a:prstClr>
                  </a:solidFill>
                </a:ln>
                <a:solidFill>
                  <a:prstClr val="white">
                    <a:lumMod val="50000"/>
                  </a:prstClr>
                </a:solidFill>
              </a:rPr>
              <a:t>KAMA</a:t>
            </a:r>
            <a:r>
              <a:rPr lang="ko-KR" altLang="en-US" sz="800" dirty="0">
                <a:ln>
                  <a:solidFill>
                    <a:prstClr val="white">
                      <a:lumMod val="75000"/>
                      <a:alpha val="0"/>
                    </a:prstClr>
                  </a:solidFill>
                </a:ln>
                <a:solidFill>
                  <a:prstClr val="white">
                    <a:lumMod val="50000"/>
                  </a:prstClr>
                </a:solidFill>
              </a:rPr>
              <a:t>의 </a:t>
            </a:r>
            <a:r>
              <a:rPr lang="en-US" altLang="ko-KR" sz="800" dirty="0">
                <a:ln>
                  <a:solidFill>
                    <a:prstClr val="white">
                      <a:lumMod val="75000"/>
                      <a:alpha val="0"/>
                    </a:prstClr>
                  </a:solidFill>
                </a:ln>
                <a:solidFill>
                  <a:prstClr val="white">
                    <a:lumMod val="50000"/>
                  </a:prstClr>
                </a:solidFill>
              </a:rPr>
              <a:t>2023</a:t>
            </a:r>
            <a:r>
              <a:rPr lang="ko-KR" altLang="en-US" sz="800" dirty="0">
                <a:ln>
                  <a:solidFill>
                    <a:prstClr val="white">
                      <a:lumMod val="75000"/>
                      <a:alpha val="0"/>
                    </a:prstClr>
                  </a:solidFill>
                </a:ln>
                <a:solidFill>
                  <a:prstClr val="white">
                    <a:lumMod val="50000"/>
                  </a:prstClr>
                </a:solidFill>
              </a:rPr>
              <a:t>년 </a:t>
            </a:r>
            <a:r>
              <a:rPr lang="en-US" altLang="ko-KR" sz="800" dirty="0">
                <a:ln>
                  <a:solidFill>
                    <a:prstClr val="white">
                      <a:lumMod val="75000"/>
                      <a:alpha val="0"/>
                    </a:prstClr>
                  </a:solidFill>
                </a:ln>
                <a:solidFill>
                  <a:prstClr val="white">
                    <a:lumMod val="50000"/>
                  </a:prstClr>
                </a:solidFill>
              </a:rPr>
              <a:t>12</a:t>
            </a:r>
            <a:r>
              <a:rPr lang="ko-KR" altLang="en-US" sz="800" dirty="0">
                <a:ln>
                  <a:solidFill>
                    <a:prstClr val="white">
                      <a:lumMod val="75000"/>
                      <a:alpha val="0"/>
                    </a:prstClr>
                  </a:solidFill>
                </a:ln>
                <a:solidFill>
                  <a:prstClr val="white">
                    <a:lumMod val="50000"/>
                  </a:prstClr>
                </a:solidFill>
              </a:rPr>
              <a:t>월</a:t>
            </a:r>
            <a:r>
              <a:rPr lang="en-US" altLang="ko-KR" sz="800" dirty="0">
                <a:ln>
                  <a:solidFill>
                    <a:prstClr val="white">
                      <a:lumMod val="75000"/>
                      <a:alpha val="0"/>
                    </a:prstClr>
                  </a:solidFill>
                </a:ln>
                <a:solidFill>
                  <a:prstClr val="white">
                    <a:lumMod val="50000"/>
                  </a:prstClr>
                </a:solidFill>
              </a:rPr>
              <a:t> </a:t>
            </a:r>
            <a:r>
              <a:rPr lang="ko-KR" altLang="en-US" sz="800" dirty="0">
                <a:ln>
                  <a:solidFill>
                    <a:prstClr val="white">
                      <a:lumMod val="75000"/>
                      <a:alpha val="0"/>
                    </a:prstClr>
                  </a:solidFill>
                </a:ln>
                <a:solidFill>
                  <a:prstClr val="white">
                    <a:lumMod val="50000"/>
                  </a:prstClr>
                </a:solidFill>
              </a:rPr>
              <a:t>전망치 활용</a:t>
            </a:r>
            <a:r>
              <a:rPr lang="en-US" altLang="ko-KR" sz="800" dirty="0">
                <a:ln>
                  <a:solidFill>
                    <a:prstClr val="white">
                      <a:lumMod val="75000"/>
                      <a:alpha val="0"/>
                    </a:prstClr>
                  </a:solidFill>
                </a:ln>
                <a:solidFill>
                  <a:prstClr val="white">
                    <a:lumMod val="50000"/>
                  </a:prstClr>
                </a:solidFill>
              </a:rPr>
              <a:t> </a:t>
            </a:r>
            <a:endPar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30" name="TextBox 29">
            <a:extLst>
              <a:ext uri="{FF2B5EF4-FFF2-40B4-BE49-F238E27FC236}">
                <a16:creationId xmlns:a16="http://schemas.microsoft.com/office/drawing/2014/main" id="{3529A4A4-DF3A-40B9-9FF6-66E25B4ACBE8}"/>
              </a:ext>
            </a:extLst>
          </p:cNvPr>
          <p:cNvSpPr txBox="1"/>
          <p:nvPr/>
        </p:nvSpPr>
        <p:spPr>
          <a:xfrm>
            <a:off x="703262" y="5818963"/>
            <a:ext cx="4232658" cy="246221"/>
          </a:xfrm>
          <a:prstGeom prst="rect">
            <a:avLst/>
          </a:prstGeom>
          <a:noFill/>
        </p:spPr>
        <p:txBody>
          <a:bodyPr wrap="square" lIns="0" tIns="0" rIns="0" bIns="0" rtlCol="0" anchor="t">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t>Source: </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LMC(2022</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11</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월 </a:t>
            </a:r>
            <a:r>
              <a:rPr lang="ko-KR" altLang="en-US" sz="800" dirty="0">
                <a:ln>
                  <a:solidFill>
                    <a:prstClr val="white">
                      <a:lumMod val="75000"/>
                      <a:alpha val="0"/>
                    </a:prstClr>
                  </a:solidFill>
                </a:ln>
                <a:solidFill>
                  <a:prstClr val="white">
                    <a:lumMod val="50000"/>
                  </a:prstClr>
                </a:solidFill>
              </a:rPr>
              <a:t>조회 기준</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 재구성</a:t>
            </a:r>
            <a:endPar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 (E)</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는 추정치</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(F)</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는 전망치</a:t>
            </a:r>
          </a:p>
        </p:txBody>
      </p:sp>
      <p:grpSp>
        <p:nvGrpSpPr>
          <p:cNvPr id="9" name="그룹 8">
            <a:extLst>
              <a:ext uri="{FF2B5EF4-FFF2-40B4-BE49-F238E27FC236}">
                <a16:creationId xmlns:a16="http://schemas.microsoft.com/office/drawing/2014/main" id="{3E50DA7E-9FD1-9E56-3706-99F2382B591E}"/>
              </a:ext>
            </a:extLst>
          </p:cNvPr>
          <p:cNvGrpSpPr/>
          <p:nvPr/>
        </p:nvGrpSpPr>
        <p:grpSpPr>
          <a:xfrm>
            <a:off x="5132388" y="2168525"/>
            <a:ext cx="4070350" cy="276837"/>
            <a:chOff x="704850" y="2013298"/>
            <a:chExt cx="4140200" cy="276837"/>
          </a:xfrm>
        </p:grpSpPr>
        <p:sp>
          <p:nvSpPr>
            <p:cNvPr id="10" name="TextBox 9">
              <a:extLst>
                <a:ext uri="{FF2B5EF4-FFF2-40B4-BE49-F238E27FC236}">
                  <a16:creationId xmlns:a16="http://schemas.microsoft.com/office/drawing/2014/main" id="{55F9A029-BB80-D49D-9DA9-13D91D34B5B4}"/>
                </a:ext>
              </a:extLst>
            </p:cNvPr>
            <p:cNvSpPr txBox="1"/>
            <p:nvPr/>
          </p:nvSpPr>
          <p:spPr>
            <a:xfrm>
              <a:off x="704850" y="2046854"/>
              <a:ext cx="2665923" cy="200055"/>
            </a:xfrm>
            <a:prstGeom prst="rect">
              <a:avLst/>
            </a:prstGeom>
            <a:noFill/>
          </p:spPr>
          <p:txBody>
            <a:bodyPr wrap="none" lIns="0" tIns="0" rIns="0" bIns="0" rtlCol="0">
              <a:spAutoFit/>
            </a:bodyPr>
            <a:lstStyle/>
            <a:p>
              <a:r>
                <a:rPr lang="en-US" altLang="ko-KR"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2024</a:t>
              </a:r>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년 국내 자동차산업 내수</a:t>
              </a:r>
              <a:r>
                <a:rPr lang="en-US" altLang="ko-KR"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a:t>
              </a:r>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수출 전망</a:t>
              </a:r>
            </a:p>
          </p:txBody>
        </p:sp>
        <p:cxnSp>
          <p:nvCxnSpPr>
            <p:cNvPr id="11" name="직선 연결선 10">
              <a:extLst>
                <a:ext uri="{FF2B5EF4-FFF2-40B4-BE49-F238E27FC236}">
                  <a16:creationId xmlns:a16="http://schemas.microsoft.com/office/drawing/2014/main" id="{9E63C3B4-FE55-8413-F924-B411991C3D3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3200D60D-A406-68EC-DD85-7F9022945B8D}"/>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5" name="그림 14">
            <a:extLst>
              <a:ext uri="{FF2B5EF4-FFF2-40B4-BE49-F238E27FC236}">
                <a16:creationId xmlns:a16="http://schemas.microsoft.com/office/drawing/2014/main" id="{018A68A1-020B-3F31-D2CC-0068F8F46523}"/>
              </a:ext>
            </a:extLst>
          </p:cNvPr>
          <p:cNvPicPr>
            <a:picLocks noChangeAspect="1"/>
          </p:cNvPicPr>
          <p:nvPr/>
        </p:nvPicPr>
        <p:blipFill>
          <a:blip r:embed="rId3"/>
          <a:stretch>
            <a:fillRect/>
          </a:stretch>
        </p:blipFill>
        <p:spPr>
          <a:xfrm>
            <a:off x="733746" y="649929"/>
            <a:ext cx="425036" cy="264455"/>
          </a:xfrm>
          <a:prstGeom prst="rect">
            <a:avLst/>
          </a:prstGeom>
        </p:spPr>
      </p:pic>
      <p:sp>
        <p:nvSpPr>
          <p:cNvPr id="2" name="직사각형 1">
            <a:extLst>
              <a:ext uri="{FF2B5EF4-FFF2-40B4-BE49-F238E27FC236}">
                <a16:creationId xmlns:a16="http://schemas.microsoft.com/office/drawing/2014/main" id="{E4D5D031-9837-7555-3D22-F23AA2094E75}"/>
              </a:ext>
            </a:extLst>
          </p:cNvPr>
          <p:cNvSpPr/>
          <p:nvPr/>
        </p:nvSpPr>
        <p:spPr>
          <a:xfrm>
            <a:off x="715102" y="4406069"/>
            <a:ext cx="4067057" cy="1305753"/>
          </a:xfrm>
          <a:prstGeom prst="rect">
            <a:avLst/>
          </a:prstGeom>
          <a:solidFill>
            <a:schemeClr val="bg1">
              <a:lumMod val="95000"/>
            </a:schemeClr>
          </a:solidFill>
        </p:spPr>
        <p:txBody>
          <a:bodyPr wrap="square" lIns="72000" tIns="72000" rIns="72000" bIns="72000" anchor="ctr">
            <a:noAutofit/>
          </a:bodyPr>
          <a:lstStyle/>
          <a:p>
            <a:pPr marL="92075" marR="0" lvl="0" indent="-92075" defTabSz="914400" rtl="0" eaLnBrk="1" fontAlgn="auto" latinLnBrk="0" hangingPunct="1">
              <a:lnSpc>
                <a:spcPct val="110000"/>
              </a:lnSpc>
              <a:spcBef>
                <a:spcPts val="0"/>
              </a:spcBef>
              <a:spcAft>
                <a:spcPts val="100"/>
              </a:spcAft>
              <a:buClrTx/>
              <a:buSzTx/>
              <a:buFont typeface="Wingdings" panose="05000000000000000000" pitchFamily="2" charset="2"/>
              <a:buChar char="§"/>
              <a:tabLst/>
              <a:defRPr/>
            </a:pPr>
            <a:r>
              <a:rPr kumimoji="0" lang="en-US" altLang="ko-KR" sz="90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en-US" altLang="ko-KR" sz="900" b="1" i="0" u="none" strike="noStrike" kern="120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24</a:t>
            </a:r>
            <a:r>
              <a:rPr kumimoji="0" lang="ko-KR" altLang="en-US" sz="900" b="1" i="0" u="none" strike="noStrike" kern="120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글로벌 자동차 판매는 </a:t>
            </a:r>
            <a:r>
              <a:rPr kumimoji="0" lang="en-US" altLang="ko-KR" sz="900" b="1" i="0" u="none" strike="noStrike" kern="120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4</a:t>
            </a:r>
            <a:r>
              <a:rPr lang="en-US" altLang="ko-KR"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a:t>
            </a:r>
            <a:r>
              <a:rPr kumimoji="0" lang="en-US" altLang="ko-KR" sz="900" b="1" i="0" u="none" strike="noStrike" kern="120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1" i="0" u="none" strike="noStrike" kern="120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증가한 </a:t>
            </a:r>
            <a:r>
              <a:rPr lang="en-US" altLang="ko-KR"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9</a:t>
            </a:r>
            <a:r>
              <a:rPr kumimoji="0" lang="en-US" altLang="ko-KR" sz="900" b="1" i="0" u="none" strike="noStrike" kern="120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,135</a:t>
            </a:r>
            <a:r>
              <a:rPr kumimoji="0" lang="ko-KR" altLang="en-US" sz="900" b="1" i="0" u="none" strike="noStrike" kern="120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만 대 전망</a:t>
            </a:r>
            <a:endParaRPr kumimoji="0" lang="en-US" altLang="ko-KR" sz="900" b="1" i="0" u="none" strike="noStrike" kern="120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216000" indent="-108000">
              <a:lnSpc>
                <a:spcPct val="110000"/>
              </a:lnSpc>
              <a:spcAft>
                <a:spcPts val="300"/>
              </a:spcAft>
              <a:buFont typeface="맑은 고딕" panose="020B0503020000020004" pitchFamily="50" charset="-127"/>
              <a:buChar char="-"/>
              <a:defRPr/>
            </a:pPr>
            <a:r>
              <a:rPr kumimoji="0" lang="ko-KR" altLang="en-US"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기존 차량 대기수요의 상당 부분 해소</a:t>
            </a:r>
            <a:r>
              <a:rPr kumimoji="0" lang="en-US" altLang="ko-KR"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’23</a:t>
            </a:r>
            <a:r>
              <a:rPr kumimoji="0" lang="ko-KR" altLang="en-US"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자동차 판매 확대를 견인한 미국</a:t>
            </a:r>
            <a:r>
              <a:rPr kumimoji="0" lang="en-US" altLang="ko-KR"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유럽</a:t>
            </a:r>
            <a:r>
              <a:rPr kumimoji="0" lang="en-US" altLang="ko-KR"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중국 성장세 약화</a:t>
            </a:r>
            <a:r>
              <a:rPr kumimoji="0" lang="en-US" altLang="ko-KR"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lang="ko-KR" altLang="en-US" sz="85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상대적으로 판매가격이 높았던 전기차의 가격인하 등이 </a:t>
            </a:r>
            <a:r>
              <a:rPr lang="en-US" altLang="ko-KR" sz="85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85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자동차 수요 성장의 한계점으로 작용할 전망 </a:t>
            </a:r>
            <a:endParaRPr kumimoji="0" lang="ko-KR" altLang="en-US"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08000" marR="0" lvl="0" indent="-108000" defTabSz="914400" rtl="0" eaLnBrk="1" fontAlgn="auto" latinLnBrk="0" hangingPunct="1">
              <a:lnSpc>
                <a:spcPct val="110000"/>
              </a:lnSpc>
              <a:spcBef>
                <a:spcPts val="0"/>
              </a:spcBef>
              <a:spcAft>
                <a:spcPts val="100"/>
              </a:spcAft>
              <a:buClrTx/>
              <a:buSzTx/>
              <a:buFont typeface="Wingdings" panose="05000000000000000000" pitchFamily="2" charset="2"/>
              <a:buChar char="§"/>
              <a:tabLst/>
              <a:defRPr/>
            </a:pPr>
            <a:r>
              <a:rPr kumimoji="0" lang="en-US" altLang="ko-KR" sz="90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en-US" altLang="ko-KR" sz="900" b="1" i="0" u="none" strike="noStrike" kern="120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24</a:t>
            </a:r>
            <a:r>
              <a:rPr kumimoji="0" lang="ko-KR" altLang="en-US" sz="900" b="1" i="0" u="none" strike="noStrike" kern="120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글로벌 자동차 생산은 </a:t>
            </a:r>
            <a:r>
              <a:rPr lang="en-US" altLang="ko-KR"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a:t>
            </a:r>
            <a:r>
              <a:rPr kumimoji="0" lang="en-US" altLang="ko-KR" sz="900" b="1" i="0" u="none" strike="noStrike" kern="120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 </a:t>
            </a:r>
            <a:r>
              <a:rPr kumimoji="0" lang="ko-KR" altLang="en-US" sz="900" b="1" i="0" u="none" strike="noStrike" kern="120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증가한 </a:t>
            </a:r>
            <a:r>
              <a:rPr lang="en-US" altLang="ko-KR"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9</a:t>
            </a:r>
            <a:r>
              <a:rPr kumimoji="0" lang="en-US" altLang="ko-KR" sz="900" b="1" i="0" u="none" strike="noStrike" kern="120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,126</a:t>
            </a:r>
            <a:r>
              <a:rPr kumimoji="0" lang="ko-KR" altLang="en-US" sz="900" b="1" i="0" u="none" strike="noStrike" kern="120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만 대 전망</a:t>
            </a:r>
          </a:p>
          <a:p>
            <a:pPr marL="216000" marR="0" lvl="0" indent="-108000" defTabSz="914400" rtl="0" eaLnBrk="1" fontAlgn="auto" latinLnBrk="0" hangingPunct="1">
              <a:lnSpc>
                <a:spcPct val="110000"/>
              </a:lnSpc>
              <a:spcBef>
                <a:spcPts val="0"/>
              </a:spcBef>
              <a:buClrTx/>
              <a:buSzTx/>
              <a:buFont typeface="맑은 고딕" panose="020B0503020000020004" pitchFamily="50" charset="-127"/>
              <a:buChar char="-"/>
              <a:tabLst/>
              <a:defRPr/>
            </a:pPr>
            <a:r>
              <a:rPr kumimoji="0" lang="en-US" altLang="ko-KR"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’24</a:t>
            </a:r>
            <a:r>
              <a:rPr kumimoji="0" lang="ko-KR" altLang="en-US"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글로벌 </a:t>
            </a:r>
            <a:r>
              <a:rPr kumimoji="0" lang="en-US" altLang="ko-KR"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OEM </a:t>
            </a:r>
            <a:r>
              <a:rPr kumimoji="0" lang="ko-KR" altLang="en-US"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기업의 생산 순증량은 </a:t>
            </a:r>
            <a:r>
              <a:rPr kumimoji="0" lang="en-US" altLang="ko-KR"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BYD(47</a:t>
            </a:r>
            <a:r>
              <a:rPr kumimoji="0" lang="ko-KR" altLang="en-US"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만 대</a:t>
            </a:r>
            <a:r>
              <a:rPr kumimoji="0" lang="en-US" altLang="ko-KR"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lang="ko-KR" altLang="en-US" sz="85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지리자동차</a:t>
            </a:r>
            <a:r>
              <a:rPr kumimoji="0" lang="en-US" altLang="ko-KR"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(43</a:t>
            </a:r>
            <a:r>
              <a:rPr kumimoji="0" lang="ko-KR" altLang="en-US"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만 대</a:t>
            </a:r>
            <a:r>
              <a:rPr kumimoji="0" lang="en-US" altLang="ko-KR"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스텔란티스</a:t>
            </a:r>
            <a:r>
              <a:rPr kumimoji="0" lang="en-US" altLang="ko-KR"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(42</a:t>
            </a:r>
            <a:r>
              <a:rPr kumimoji="0" lang="ko-KR" altLang="en-US"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만 대</a:t>
            </a:r>
            <a:r>
              <a:rPr kumimoji="0" lang="en-US" altLang="ko-KR"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테슬라</a:t>
            </a:r>
            <a:r>
              <a:rPr kumimoji="0" lang="en-US" altLang="ko-KR"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(31</a:t>
            </a:r>
            <a:r>
              <a:rPr kumimoji="0" lang="ko-KR" altLang="en-US"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만 대</a:t>
            </a:r>
            <a:r>
              <a:rPr kumimoji="0" lang="en-US" altLang="ko-KR"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GM(29</a:t>
            </a:r>
            <a:r>
              <a:rPr kumimoji="0" lang="ko-KR" altLang="en-US"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만 대</a:t>
            </a:r>
            <a:r>
              <a:rPr kumimoji="0" lang="en-US" altLang="ko-KR"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순으로 예상</a:t>
            </a:r>
            <a:endParaRPr kumimoji="0" lang="en-US" altLang="ko-KR" sz="85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cxnSp>
        <p:nvCxnSpPr>
          <p:cNvPr id="27" name="직선 연결선 26">
            <a:extLst>
              <a:ext uri="{FF2B5EF4-FFF2-40B4-BE49-F238E27FC236}">
                <a16:creationId xmlns:a16="http://schemas.microsoft.com/office/drawing/2014/main" id="{492401AA-E046-79CC-CC97-F8D605C55C00}"/>
              </a:ext>
            </a:extLst>
          </p:cNvPr>
          <p:cNvCxnSpPr>
            <a:cxnSpLocks/>
          </p:cNvCxnSpPr>
          <p:nvPr/>
        </p:nvCxnSpPr>
        <p:spPr>
          <a:xfrm>
            <a:off x="2748648" y="2507352"/>
            <a:ext cx="0" cy="1785673"/>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9" name="차트 28">
            <a:extLst>
              <a:ext uri="{FF2B5EF4-FFF2-40B4-BE49-F238E27FC236}">
                <a16:creationId xmlns:a16="http://schemas.microsoft.com/office/drawing/2014/main" id="{70D83CDE-2B09-241D-E684-5A4F3364ED3E}"/>
              </a:ext>
            </a:extLst>
          </p:cNvPr>
          <p:cNvGraphicFramePr/>
          <p:nvPr>
            <p:extLst>
              <p:ext uri="{D42A27DB-BD31-4B8C-83A1-F6EECF244321}">
                <p14:modId xmlns:p14="http://schemas.microsoft.com/office/powerpoint/2010/main" val="2974937602"/>
              </p:ext>
            </p:extLst>
          </p:nvPr>
        </p:nvGraphicFramePr>
        <p:xfrm>
          <a:off x="2774349" y="2631016"/>
          <a:ext cx="2082951" cy="1830742"/>
        </p:xfrm>
        <a:graphic>
          <a:graphicData uri="http://schemas.openxmlformats.org/drawingml/2006/chart">
            <c:chart xmlns:c="http://schemas.openxmlformats.org/drawingml/2006/chart" xmlns:r="http://schemas.openxmlformats.org/officeDocument/2006/relationships" r:id="rId4"/>
          </a:graphicData>
        </a:graphic>
      </p:graphicFrame>
      <p:grpSp>
        <p:nvGrpSpPr>
          <p:cNvPr id="31" name="그룹 30">
            <a:extLst>
              <a:ext uri="{FF2B5EF4-FFF2-40B4-BE49-F238E27FC236}">
                <a16:creationId xmlns:a16="http://schemas.microsoft.com/office/drawing/2014/main" id="{ABE9781B-D538-4ECE-347D-7A26DC7EDC6F}"/>
              </a:ext>
            </a:extLst>
          </p:cNvPr>
          <p:cNvGrpSpPr/>
          <p:nvPr/>
        </p:nvGrpSpPr>
        <p:grpSpPr>
          <a:xfrm>
            <a:off x="600189" y="2669303"/>
            <a:ext cx="4178253" cy="1830736"/>
            <a:chOff x="600189" y="2736548"/>
            <a:chExt cx="4178253" cy="1693439"/>
          </a:xfrm>
        </p:grpSpPr>
        <p:sp>
          <p:nvSpPr>
            <p:cNvPr id="32" name="TextBox 31">
              <a:extLst>
                <a:ext uri="{FF2B5EF4-FFF2-40B4-BE49-F238E27FC236}">
                  <a16:creationId xmlns:a16="http://schemas.microsoft.com/office/drawing/2014/main" id="{0BF7A1BE-2E90-7252-0A12-30C79F317E29}"/>
                </a:ext>
              </a:extLst>
            </p:cNvPr>
            <p:cNvSpPr txBox="1"/>
            <p:nvPr/>
          </p:nvSpPr>
          <p:spPr>
            <a:xfrm>
              <a:off x="2357481" y="2867670"/>
              <a:ext cx="252000" cy="92333"/>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graphicFrame>
          <p:nvGraphicFramePr>
            <p:cNvPr id="33" name="차트 32">
              <a:extLst>
                <a:ext uri="{FF2B5EF4-FFF2-40B4-BE49-F238E27FC236}">
                  <a16:creationId xmlns:a16="http://schemas.microsoft.com/office/drawing/2014/main" id="{3AFC0AD6-BC91-708E-6EFB-79C495936387}"/>
                </a:ext>
              </a:extLst>
            </p:cNvPr>
            <p:cNvGraphicFramePr/>
            <p:nvPr>
              <p:extLst>
                <p:ext uri="{D42A27DB-BD31-4B8C-83A1-F6EECF244321}">
                  <p14:modId xmlns:p14="http://schemas.microsoft.com/office/powerpoint/2010/main" val="3260989371"/>
                </p:ext>
              </p:extLst>
            </p:nvPr>
          </p:nvGraphicFramePr>
          <p:xfrm>
            <a:off x="600189" y="2736548"/>
            <a:ext cx="2160000" cy="1693439"/>
          </p:xfrm>
          <a:graphic>
            <a:graphicData uri="http://schemas.openxmlformats.org/drawingml/2006/chart">
              <c:chart xmlns:c="http://schemas.openxmlformats.org/drawingml/2006/chart" xmlns:r="http://schemas.openxmlformats.org/officeDocument/2006/relationships" r:id="rId5"/>
            </a:graphicData>
          </a:graphic>
        </p:graphicFrame>
        <p:sp>
          <p:nvSpPr>
            <p:cNvPr id="34" name="TextBox 33">
              <a:extLst>
                <a:ext uri="{FF2B5EF4-FFF2-40B4-BE49-F238E27FC236}">
                  <a16:creationId xmlns:a16="http://schemas.microsoft.com/office/drawing/2014/main" id="{83ED98A3-A541-C2BF-47B7-3EE0701F2B20}"/>
                </a:ext>
              </a:extLst>
            </p:cNvPr>
            <p:cNvSpPr txBox="1"/>
            <p:nvPr/>
          </p:nvSpPr>
          <p:spPr>
            <a:xfrm>
              <a:off x="704850" y="2846777"/>
              <a:ext cx="252000" cy="171502"/>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6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백만 대</a:t>
              </a:r>
              <a:r>
                <a:rPr kumimoji="0" lang="en-US" altLang="ko-KR" sz="6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35" name="TextBox 34">
              <a:extLst>
                <a:ext uri="{FF2B5EF4-FFF2-40B4-BE49-F238E27FC236}">
                  <a16:creationId xmlns:a16="http://schemas.microsoft.com/office/drawing/2014/main" id="{7CE59170-E5EE-2BAD-1176-ECDFFD641A3D}"/>
                </a:ext>
              </a:extLst>
            </p:cNvPr>
            <p:cNvSpPr txBox="1"/>
            <p:nvPr/>
          </p:nvSpPr>
          <p:spPr>
            <a:xfrm>
              <a:off x="2881339" y="2846777"/>
              <a:ext cx="252000" cy="171502"/>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6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백만 대</a:t>
              </a:r>
              <a:r>
                <a:rPr kumimoji="0" lang="en-US" altLang="ko-KR" sz="6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36" name="TextBox 35">
              <a:extLst>
                <a:ext uri="{FF2B5EF4-FFF2-40B4-BE49-F238E27FC236}">
                  <a16:creationId xmlns:a16="http://schemas.microsoft.com/office/drawing/2014/main" id="{954881C9-A9EA-A222-4B2F-B9E25050E968}"/>
                </a:ext>
              </a:extLst>
            </p:cNvPr>
            <p:cNvSpPr txBox="1"/>
            <p:nvPr/>
          </p:nvSpPr>
          <p:spPr>
            <a:xfrm>
              <a:off x="4526442" y="2846777"/>
              <a:ext cx="252000" cy="85751"/>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grpSp>
      <p:graphicFrame>
        <p:nvGraphicFramePr>
          <p:cNvPr id="48" name="차트 47">
            <a:extLst>
              <a:ext uri="{FF2B5EF4-FFF2-40B4-BE49-F238E27FC236}">
                <a16:creationId xmlns:a16="http://schemas.microsoft.com/office/drawing/2014/main" id="{6CAC77B9-4515-BDE2-BCEE-C64F027B2644}"/>
              </a:ext>
            </a:extLst>
          </p:cNvPr>
          <p:cNvGraphicFramePr/>
          <p:nvPr>
            <p:extLst>
              <p:ext uri="{D42A27DB-BD31-4B8C-83A1-F6EECF244321}">
                <p14:modId xmlns:p14="http://schemas.microsoft.com/office/powerpoint/2010/main" val="696077118"/>
              </p:ext>
            </p:extLst>
          </p:nvPr>
        </p:nvGraphicFramePr>
        <p:xfrm>
          <a:off x="5132386" y="2727297"/>
          <a:ext cx="4035468" cy="1715792"/>
        </p:xfrm>
        <a:graphic>
          <a:graphicData uri="http://schemas.openxmlformats.org/drawingml/2006/chart">
            <c:chart xmlns:c="http://schemas.openxmlformats.org/drawingml/2006/chart" xmlns:r="http://schemas.openxmlformats.org/officeDocument/2006/relationships" r:id="rId6"/>
          </a:graphicData>
        </a:graphic>
      </p:graphicFrame>
      <p:sp>
        <p:nvSpPr>
          <p:cNvPr id="52" name="직사각형 51">
            <a:extLst>
              <a:ext uri="{FF2B5EF4-FFF2-40B4-BE49-F238E27FC236}">
                <a16:creationId xmlns:a16="http://schemas.microsoft.com/office/drawing/2014/main" id="{A927A13F-26B8-E142-2D05-01BA00E5E091}"/>
              </a:ext>
            </a:extLst>
          </p:cNvPr>
          <p:cNvSpPr/>
          <p:nvPr/>
        </p:nvSpPr>
        <p:spPr>
          <a:xfrm>
            <a:off x="5132387" y="4409769"/>
            <a:ext cx="2005832" cy="13057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85725" indent="-85725">
              <a:lnSpc>
                <a:spcPct val="110000"/>
              </a:lnSpc>
              <a:buFont typeface="Wingdings" panose="05000000000000000000" pitchFamily="2" charset="2"/>
              <a:buChar char="§"/>
              <a:defRPr/>
            </a:pPr>
            <a:r>
              <a:rPr lang="en-US" altLang="ko-KR" sz="900" b="1">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rPr>
              <a:t>’24</a:t>
            </a:r>
            <a:r>
              <a:rPr lang="ko-KR" altLang="en-US" sz="900" b="1">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rPr>
              <a:t>년은 자동차 내수가 전년대비 </a:t>
            </a:r>
            <a:r>
              <a:rPr lang="en-US" altLang="ko-KR" sz="900" b="1">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rPr>
              <a:t>1.7%</a:t>
            </a:r>
            <a:r>
              <a:rPr lang="ko-KR" altLang="en-US" sz="900" b="1">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rPr>
              <a:t> 감소 전망 </a:t>
            </a:r>
            <a:endParaRPr lang="en-US" altLang="ko-KR" sz="900" b="1">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endParaRPr>
          </a:p>
          <a:p>
            <a:pPr marL="266700" lvl="1" indent="-171450">
              <a:lnSpc>
                <a:spcPct val="110000"/>
              </a:lnSpc>
              <a:spcBef>
                <a:spcPts val="300"/>
              </a:spcBef>
              <a:buFont typeface="KoPub돋움체 Medium" panose="00000600000000000000" pitchFamily="2" charset="-127"/>
              <a:buChar char="－"/>
              <a:defRPr/>
            </a:pPr>
            <a:r>
              <a:rPr lang="ko-KR" altLang="en-US" sz="75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rPr>
              <a:t>차량용 반도체 공급 부족으로 인해 해소되지 않았던 대기 수요 상당 부분 해소</a:t>
            </a:r>
            <a:r>
              <a:rPr lang="en-US" altLang="ko-KR" sz="75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rPr>
              <a:t>, </a:t>
            </a:r>
            <a:r>
              <a:rPr lang="ko-KR" altLang="en-US" sz="75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rPr>
              <a:t>고금리</a:t>
            </a:r>
            <a:r>
              <a:rPr lang="en-US" altLang="ko-KR" sz="75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rPr>
              <a:t> </a:t>
            </a:r>
            <a:r>
              <a:rPr lang="ko-KR" altLang="en-US" sz="75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rPr>
              <a:t>및 가계소득 감소 등이 소비자의 자동차 구매 수요에 부정적 영향 </a:t>
            </a:r>
            <a:endParaRPr lang="en-US" altLang="ko-KR" sz="75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endParaRPr>
          </a:p>
          <a:p>
            <a:pPr marL="266700" lvl="1" indent="-171450">
              <a:lnSpc>
                <a:spcPct val="110000"/>
              </a:lnSpc>
              <a:buFont typeface="KoPub돋움체 Medium" panose="00000600000000000000" pitchFamily="2" charset="-127"/>
              <a:buChar char="－"/>
              <a:defRPr/>
            </a:pPr>
            <a:r>
              <a:rPr lang="ko-KR" altLang="en-US" sz="75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rPr>
              <a:t>국내 전기차 판매율은 증가할 전망이나 내연기관차 판매율이 감소하는 것만큼 상쇄하기가 어려울 전망  </a:t>
            </a:r>
            <a:endParaRPr lang="en-US" altLang="ko-KR" sz="75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endParaRPr>
          </a:p>
        </p:txBody>
      </p:sp>
      <p:sp>
        <p:nvSpPr>
          <p:cNvPr id="53" name="직사각형 52">
            <a:extLst>
              <a:ext uri="{FF2B5EF4-FFF2-40B4-BE49-F238E27FC236}">
                <a16:creationId xmlns:a16="http://schemas.microsoft.com/office/drawing/2014/main" id="{FA355041-0EB7-F205-0813-55AC1B84C0B7}"/>
              </a:ext>
            </a:extLst>
          </p:cNvPr>
          <p:cNvSpPr/>
          <p:nvPr/>
        </p:nvSpPr>
        <p:spPr>
          <a:xfrm>
            <a:off x="7234084" y="4409769"/>
            <a:ext cx="1967066" cy="1305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85725" indent="-85725">
              <a:lnSpc>
                <a:spcPct val="110000"/>
              </a:lnSpc>
              <a:buFont typeface="Wingdings" panose="05000000000000000000" pitchFamily="2" charset="2"/>
              <a:buChar char="§"/>
              <a:defRPr/>
            </a:pPr>
            <a:r>
              <a:rPr lang="en-US" altLang="ko-KR" sz="900" b="1">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rPr>
              <a:t>’24</a:t>
            </a:r>
            <a:r>
              <a:rPr lang="ko-KR" altLang="en-US" sz="900" b="1">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rPr>
              <a:t>년 전년대비 수출 증가율  감소하며 제한적 성장 예상 </a:t>
            </a:r>
            <a:endParaRPr lang="en-US" altLang="ko-KR" sz="900" b="1">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endParaRPr>
          </a:p>
          <a:p>
            <a:pPr marL="266700" lvl="1" indent="-171450">
              <a:lnSpc>
                <a:spcPct val="110000"/>
              </a:lnSpc>
              <a:spcBef>
                <a:spcPts val="300"/>
              </a:spcBef>
              <a:buFont typeface="KoPub돋움체 Medium" panose="00000600000000000000" pitchFamily="2" charset="-127"/>
              <a:buChar char="－"/>
              <a:defRPr/>
            </a:pPr>
            <a:r>
              <a:rPr lang="ko-KR" altLang="en-US" sz="75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rPr>
              <a:t>전기차를 중심으로 한 중국의 자동차 산업은 내수 성장 한계로 수출에 역점을 둘 것이나 정치 이슈가 걸림돌로 작용 </a:t>
            </a:r>
            <a:r>
              <a:rPr lang="en-US" altLang="ko-KR" sz="75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sym typeface="Wingdings" panose="05000000000000000000" pitchFamily="2" charset="2"/>
              </a:rPr>
              <a:t> </a:t>
            </a:r>
            <a:r>
              <a:rPr lang="ko-KR" altLang="en-US" sz="75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sym typeface="Wingdings" panose="05000000000000000000" pitchFamily="2" charset="2"/>
              </a:rPr>
              <a:t>이는 국내 기업에게 상대적으로 호재 </a:t>
            </a:r>
            <a:endParaRPr lang="en-US" altLang="ko-KR" sz="75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sym typeface="Wingdings" panose="05000000000000000000" pitchFamily="2" charset="2"/>
            </a:endParaRPr>
          </a:p>
          <a:p>
            <a:pPr marL="266700" lvl="1" indent="-171450">
              <a:lnSpc>
                <a:spcPct val="110000"/>
              </a:lnSpc>
              <a:buFont typeface="KoPub돋움체 Medium" panose="00000600000000000000" pitchFamily="2" charset="-127"/>
              <a:buChar char="－"/>
              <a:defRPr/>
            </a:pPr>
            <a:r>
              <a:rPr lang="ko-KR" altLang="en-US" sz="75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sym typeface="Wingdings" panose="05000000000000000000" pitchFamily="2" charset="2"/>
              </a:rPr>
              <a:t>테슬라의 공격적인 가격 인하</a:t>
            </a:r>
            <a:r>
              <a:rPr lang="en-US" altLang="ko-KR" sz="75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sym typeface="Wingdings" panose="05000000000000000000" pitchFamily="2" charset="2"/>
              </a:rPr>
              <a:t>, </a:t>
            </a:r>
            <a:r>
              <a:rPr lang="ko-KR" altLang="en-US" sz="75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sym typeface="Wingdings" panose="05000000000000000000" pitchFamily="2" charset="2"/>
              </a:rPr>
              <a:t>중국산 전기차 가격 경쟁력 등은 국내 기업 수출에 위협요인이 될 전망 </a:t>
            </a:r>
            <a:endParaRPr lang="en-US" altLang="ko-KR" sz="750">
              <a:ln>
                <a:solidFill>
                  <a:srgbClr val="D9D9D9">
                    <a:alpha val="0"/>
                  </a:srgbClr>
                </a:solidFill>
              </a:ln>
              <a:solidFill>
                <a:schemeClr val="bg1"/>
              </a:solidFill>
              <a:latin typeface="KoPub돋움체 Medium" panose="00000600000000000000" pitchFamily="2" charset="-127"/>
              <a:ea typeface="KoPub돋움체 Medium" panose="00000600000000000000" pitchFamily="2" charset="-127"/>
            </a:endParaRPr>
          </a:p>
        </p:txBody>
      </p:sp>
      <p:sp>
        <p:nvSpPr>
          <p:cNvPr id="3" name="직사각형 2">
            <a:extLst>
              <a:ext uri="{FF2B5EF4-FFF2-40B4-BE49-F238E27FC236}">
                <a16:creationId xmlns:a16="http://schemas.microsoft.com/office/drawing/2014/main" id="{C6E60F9D-6056-ADAE-2FEA-3B3FF0087E5D}"/>
              </a:ext>
            </a:extLst>
          </p:cNvPr>
          <p:cNvSpPr/>
          <p:nvPr/>
        </p:nvSpPr>
        <p:spPr>
          <a:xfrm>
            <a:off x="718727" y="2503922"/>
            <a:ext cx="1910169" cy="210455"/>
          </a:xfrm>
          <a:prstGeom prst="rect">
            <a:avLst/>
          </a:prstGeom>
          <a:solidFill>
            <a:schemeClr val="accent4">
              <a:lumMod val="20000"/>
              <a:lumOff val="80000"/>
            </a:schemeClr>
          </a:solidFill>
          <a:ln w="3175">
            <a:noFill/>
          </a:ln>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rgbClr val="000000"/>
                </a:solidFill>
                <a:latin typeface="+mn-lt"/>
                <a:ea typeface="+mn-ea"/>
                <a:cs typeface="+mn-cs"/>
              </a:defRPr>
            </a:pP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글로벌 자동차 판매 전망 </a:t>
            </a:r>
          </a:p>
        </p:txBody>
      </p:sp>
      <p:sp>
        <p:nvSpPr>
          <p:cNvPr id="5" name="직사각형 4">
            <a:extLst>
              <a:ext uri="{FF2B5EF4-FFF2-40B4-BE49-F238E27FC236}">
                <a16:creationId xmlns:a16="http://schemas.microsoft.com/office/drawing/2014/main" id="{32B0A1E1-1513-031A-599A-D9FBF0555903}"/>
              </a:ext>
            </a:extLst>
          </p:cNvPr>
          <p:cNvSpPr/>
          <p:nvPr/>
        </p:nvSpPr>
        <p:spPr>
          <a:xfrm>
            <a:off x="2871992" y="2503922"/>
            <a:ext cx="1910169" cy="210455"/>
          </a:xfrm>
          <a:prstGeom prst="rect">
            <a:avLst/>
          </a:prstGeom>
          <a:solidFill>
            <a:schemeClr val="accent4">
              <a:lumMod val="20000"/>
              <a:lumOff val="80000"/>
            </a:schemeClr>
          </a:solidFill>
          <a:ln w="3175">
            <a:noFill/>
          </a:ln>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rgbClr val="000000"/>
                </a:solidFill>
                <a:latin typeface="+mn-lt"/>
                <a:ea typeface="+mn-ea"/>
                <a:cs typeface="+mn-cs"/>
              </a:defRPr>
            </a:pP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글로벌 자동차 생산 전망</a:t>
            </a:r>
          </a:p>
        </p:txBody>
      </p:sp>
      <p:sp>
        <p:nvSpPr>
          <p:cNvPr id="13" name="직사각형 12">
            <a:extLst>
              <a:ext uri="{FF2B5EF4-FFF2-40B4-BE49-F238E27FC236}">
                <a16:creationId xmlns:a16="http://schemas.microsoft.com/office/drawing/2014/main" id="{74AA0732-521C-34F1-C4B4-3EC7FD80EB57}"/>
              </a:ext>
            </a:extLst>
          </p:cNvPr>
          <p:cNvSpPr/>
          <p:nvPr/>
        </p:nvSpPr>
        <p:spPr>
          <a:xfrm>
            <a:off x="5132388" y="2503922"/>
            <a:ext cx="4068762" cy="210455"/>
          </a:xfrm>
          <a:prstGeom prst="rect">
            <a:avLst/>
          </a:prstGeom>
          <a:solidFill>
            <a:schemeClr val="accent4">
              <a:lumMod val="20000"/>
              <a:lumOff val="80000"/>
            </a:schemeClr>
          </a:solidFill>
          <a:ln w="3175">
            <a:noFill/>
          </a:ln>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rgbClr val="000000"/>
                </a:solidFill>
                <a:latin typeface="+mn-lt"/>
                <a:ea typeface="+mn-ea"/>
                <a:cs typeface="+mn-cs"/>
              </a:defRPr>
            </a:pP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국내 자동차 내수 및 수출 전년대비 변화율 추이</a:t>
            </a:r>
          </a:p>
        </p:txBody>
      </p:sp>
    </p:spTree>
    <p:extLst>
      <p:ext uri="{BB962C8B-B14F-4D97-AF65-F5344CB8AC3E}">
        <p14:creationId xmlns:p14="http://schemas.microsoft.com/office/powerpoint/2010/main" val="2780584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 name="차트 59">
            <a:extLst>
              <a:ext uri="{FF2B5EF4-FFF2-40B4-BE49-F238E27FC236}">
                <a16:creationId xmlns:a16="http://schemas.microsoft.com/office/drawing/2014/main" id="{ACC80F67-8E18-4A88-A28D-C5E1FBDD635E}"/>
              </a:ext>
            </a:extLst>
          </p:cNvPr>
          <p:cNvGraphicFramePr/>
          <p:nvPr>
            <p:extLst>
              <p:ext uri="{D42A27DB-BD31-4B8C-83A1-F6EECF244321}">
                <p14:modId xmlns:p14="http://schemas.microsoft.com/office/powerpoint/2010/main" val="2576741135"/>
              </p:ext>
            </p:extLst>
          </p:nvPr>
        </p:nvGraphicFramePr>
        <p:xfrm>
          <a:off x="7128226" y="2990045"/>
          <a:ext cx="2145340" cy="999394"/>
        </p:xfrm>
        <a:graphic>
          <a:graphicData uri="http://schemas.openxmlformats.org/drawingml/2006/chart">
            <c:chart xmlns:c="http://schemas.openxmlformats.org/drawingml/2006/chart" xmlns:r="http://schemas.openxmlformats.org/officeDocument/2006/relationships" r:id="rId3"/>
          </a:graphicData>
        </a:graphic>
      </p:graphicFrame>
      <p:sp>
        <p:nvSpPr>
          <p:cNvPr id="6" name="직사각형 5">
            <a:extLst>
              <a:ext uri="{FF2B5EF4-FFF2-40B4-BE49-F238E27FC236}">
                <a16:creationId xmlns:a16="http://schemas.microsoft.com/office/drawing/2014/main" id="{2FA0DDB6-F70C-D43D-038C-74961263D61F}"/>
              </a:ext>
            </a:extLst>
          </p:cNvPr>
          <p:cNvSpPr/>
          <p:nvPr/>
        </p:nvSpPr>
        <p:spPr>
          <a:xfrm>
            <a:off x="935499" y="3718362"/>
            <a:ext cx="3832845" cy="4553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graphicFrame>
        <p:nvGraphicFramePr>
          <p:cNvPr id="59" name="차트 58">
            <a:extLst>
              <a:ext uri="{FF2B5EF4-FFF2-40B4-BE49-F238E27FC236}">
                <a16:creationId xmlns:a16="http://schemas.microsoft.com/office/drawing/2014/main" id="{B52CE250-1901-459B-9B5B-E5715C1EC1D7}"/>
              </a:ext>
            </a:extLst>
          </p:cNvPr>
          <p:cNvGraphicFramePr/>
          <p:nvPr>
            <p:extLst>
              <p:ext uri="{D42A27DB-BD31-4B8C-83A1-F6EECF244321}">
                <p14:modId xmlns:p14="http://schemas.microsoft.com/office/powerpoint/2010/main" val="364672089"/>
              </p:ext>
            </p:extLst>
          </p:nvPr>
        </p:nvGraphicFramePr>
        <p:xfrm>
          <a:off x="4952996" y="2927301"/>
          <a:ext cx="2145340" cy="1118606"/>
        </p:xfrm>
        <a:graphic>
          <a:graphicData uri="http://schemas.openxmlformats.org/drawingml/2006/chart">
            <c:chart xmlns:c="http://schemas.openxmlformats.org/drawingml/2006/chart" xmlns:r="http://schemas.openxmlformats.org/officeDocument/2006/relationships" r:id="rId4"/>
          </a:graphicData>
        </a:graphic>
      </p:graphicFrame>
      <p:sp>
        <p:nvSpPr>
          <p:cNvPr id="5" name="직사각형 4">
            <a:extLst>
              <a:ext uri="{FF2B5EF4-FFF2-40B4-BE49-F238E27FC236}">
                <a16:creationId xmlns:a16="http://schemas.microsoft.com/office/drawing/2014/main" id="{574EA8A0-C866-44A6-9A8F-177B1726AB44}"/>
              </a:ext>
            </a:extLst>
          </p:cNvPr>
          <p:cNvSpPr/>
          <p:nvPr/>
        </p:nvSpPr>
        <p:spPr>
          <a:xfrm>
            <a:off x="4373217" y="2751150"/>
            <a:ext cx="395364" cy="1676757"/>
          </a:xfrm>
          <a:prstGeom prst="rect">
            <a:avLst/>
          </a:prstGeom>
          <a:solidFill>
            <a:srgbClr val="DEF7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39" name="텍스트 개체 틀 3">
            <a:extLst>
              <a:ext uri="{FF2B5EF4-FFF2-40B4-BE49-F238E27FC236}">
                <a16:creationId xmlns:a16="http://schemas.microsoft.com/office/drawing/2014/main" id="{9DC85B00-E948-4C62-93F7-C398F186C741}"/>
              </a:ext>
            </a:extLst>
          </p:cNvPr>
          <p:cNvSpPr>
            <a:spLocks noGrp="1"/>
          </p:cNvSpPr>
          <p:nvPr>
            <p:ph type="body" sz="quarter" idx="11"/>
          </p:nvPr>
        </p:nvSpPr>
        <p:spPr>
          <a:xfrm>
            <a:off x="713993" y="1172036"/>
            <a:ext cx="8488800" cy="720000"/>
          </a:xfrm>
        </p:spPr>
        <p:txBody>
          <a:bodyPr/>
          <a:lstStyle/>
          <a:p>
            <a:pPr lvl="0"/>
            <a:r>
              <a:rPr lang="ko-KR" altLang="en-US"/>
              <a:t>높은 인플레이션과 금리 인상에 따라 </a:t>
            </a:r>
            <a:r>
              <a:rPr lang="en-US" altLang="ko-KR"/>
              <a:t>2024</a:t>
            </a:r>
            <a:r>
              <a:rPr lang="ko-KR" altLang="en-US"/>
              <a:t>년 글로벌 철강 수요는 전년대비 </a:t>
            </a:r>
            <a:r>
              <a:rPr lang="en-US" altLang="ko-KR"/>
              <a:t>1.9% </a:t>
            </a:r>
            <a:r>
              <a:rPr lang="ko-KR" altLang="en-US"/>
              <a:t>증가에 그칠 것</a:t>
            </a:r>
            <a:r>
              <a:rPr lang="en-US" altLang="ko-KR"/>
              <a:t>. </a:t>
            </a:r>
            <a:r>
              <a:rPr lang="ko-KR" altLang="en-US"/>
              <a:t>한편</a:t>
            </a:r>
            <a:r>
              <a:rPr lang="en-US" altLang="ko-KR"/>
              <a:t>, </a:t>
            </a:r>
            <a:r>
              <a:rPr lang="ko-KR" altLang="en-US"/>
              <a:t>국내에서는 건축수주 및 착공면적의 감소로 특히 봉형강의 수요가 부진할 것으로 전망됨</a:t>
            </a:r>
            <a:endParaRPr lang="en-US" altLang="ko-KR"/>
          </a:p>
        </p:txBody>
      </p:sp>
      <p:sp>
        <p:nvSpPr>
          <p:cNvPr id="48" name="TextBox 47">
            <a:extLst>
              <a:ext uri="{FF2B5EF4-FFF2-40B4-BE49-F238E27FC236}">
                <a16:creationId xmlns:a16="http://schemas.microsoft.com/office/drawing/2014/main" id="{4C0C4F6C-ED6F-4042-8290-0E10934644BB}"/>
              </a:ext>
            </a:extLst>
          </p:cNvPr>
          <p:cNvSpPr txBox="1"/>
          <p:nvPr/>
        </p:nvSpPr>
        <p:spPr>
          <a:xfrm>
            <a:off x="5133149" y="3952592"/>
            <a:ext cx="2049975" cy="184666"/>
          </a:xfrm>
          <a:prstGeom prst="rect">
            <a:avLst/>
          </a:prstGeom>
          <a:noFill/>
        </p:spPr>
        <p:txBody>
          <a:bodyPr wrap="square" lIns="0" tIns="0" rIns="0" bIns="0" rtlCol="0" anchor="b">
            <a:spAutoFit/>
          </a:bodyPr>
          <a:lstStyle>
            <a:defPPr>
              <a:defRPr lang="en-US"/>
            </a:defPPr>
            <a:lvl1pPr>
              <a:defRPr sz="80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6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한국광물자원공사</a:t>
            </a:r>
            <a:r>
              <a:rPr kumimoji="0" lang="en-US" altLang="ko-KR" sz="6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6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6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6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 재구성</a:t>
            </a:r>
            <a:endParaRPr kumimoji="0" lang="en-US" altLang="ko-KR" sz="6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 (E)</a:t>
            </a:r>
            <a:r>
              <a:rPr kumimoji="0" lang="ko-KR" altLang="en-US" sz="6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는 추정치</a:t>
            </a:r>
            <a:r>
              <a:rPr kumimoji="0" lang="en-US" altLang="ko-KR" sz="6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(F)</a:t>
            </a:r>
            <a:r>
              <a:rPr kumimoji="0" lang="ko-KR" altLang="en-US" sz="6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는 전망치</a:t>
            </a:r>
          </a:p>
        </p:txBody>
      </p:sp>
      <p:sp>
        <p:nvSpPr>
          <p:cNvPr id="50" name="직사각형 49">
            <a:extLst>
              <a:ext uri="{FF2B5EF4-FFF2-40B4-BE49-F238E27FC236}">
                <a16:creationId xmlns:a16="http://schemas.microsoft.com/office/drawing/2014/main" id="{71B28D31-B2BF-4BCA-B2CC-EFFDAFDD7297}"/>
              </a:ext>
            </a:extLst>
          </p:cNvPr>
          <p:cNvSpPr/>
          <p:nvPr/>
        </p:nvSpPr>
        <p:spPr>
          <a:xfrm>
            <a:off x="713927" y="4592115"/>
            <a:ext cx="4068004" cy="1035331"/>
          </a:xfrm>
          <a:prstGeom prst="rect">
            <a:avLst/>
          </a:prstGeom>
          <a:solidFill>
            <a:schemeClr val="bg1">
              <a:lumMod val="95000"/>
            </a:schemeClr>
          </a:solidFill>
        </p:spPr>
        <p:txBody>
          <a:bodyPr wrap="square" lIns="72000" tIns="72000" rIns="72000" bIns="72000" anchor="ctr">
            <a:noAutofit/>
          </a:bodyPr>
          <a:lstStyle/>
          <a:p>
            <a:pPr marL="108000" marR="0" lvl="0" indent="-108000" algn="l" defTabSz="914400" rtl="0" eaLnBrk="1" fontAlgn="auto" latinLnBrk="0" hangingPunct="1">
              <a:lnSpc>
                <a:spcPct val="110000"/>
              </a:lnSpc>
              <a:spcBef>
                <a:spcPts val="0"/>
              </a:spcBef>
              <a:spcAft>
                <a:spcPts val="100"/>
              </a:spcAft>
              <a:buClrTx/>
              <a:buSzTx/>
              <a:buFont typeface="Wingdings" panose="05000000000000000000" pitchFamily="2" charset="2"/>
              <a:buChar char="§"/>
              <a:tabLst/>
              <a:defRPr/>
            </a:pPr>
            <a:r>
              <a:rPr kumimoji="0" lang="en-US" altLang="ko-KR" sz="90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en-US" altLang="ko-KR" sz="900" b="1"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rPr>
              <a:t>24</a:t>
            </a:r>
            <a:r>
              <a:rPr kumimoji="0" lang="ko-KR" altLang="en-US" sz="900" b="1"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rPr>
              <a:t>년 글로벌 철강 수요는 </a:t>
            </a:r>
            <a:r>
              <a:rPr kumimoji="0" lang="en-US" altLang="ko-KR" sz="900" b="1"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rPr>
              <a:t>18</a:t>
            </a:r>
            <a:r>
              <a:rPr kumimoji="0" lang="ko-KR" altLang="en-US" sz="900" b="1"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rPr>
              <a:t>억 </a:t>
            </a:r>
            <a:r>
              <a:rPr kumimoji="0" lang="en-US" altLang="ko-KR" sz="900" b="1"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rPr>
              <a:t>4</a:t>
            </a:r>
            <a:r>
              <a:rPr lang="en-US" altLang="ko-KR" sz="900" b="1" spc="-30">
                <a:ln>
                  <a:solidFill>
                    <a:srgbClr val="D9D9D9">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,910</a:t>
            </a:r>
            <a:r>
              <a:rPr kumimoji="0" lang="ko-KR" altLang="en-US" sz="900" b="1"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rPr>
              <a:t>만 톤</a:t>
            </a:r>
            <a:r>
              <a:rPr kumimoji="0" lang="en-US" altLang="ko-KR" sz="900" b="1"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rPr>
              <a:t>, </a:t>
            </a:r>
            <a:r>
              <a:rPr kumimoji="0" lang="ko-KR" altLang="en-US" sz="900" b="1"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rPr>
              <a:t>전년대비 </a:t>
            </a:r>
            <a:r>
              <a:rPr lang="en-US" altLang="ko-KR" sz="900" b="1" spc="-30">
                <a:ln>
                  <a:solidFill>
                    <a:srgbClr val="D9D9D9">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1.9</a:t>
            </a:r>
            <a:r>
              <a:rPr kumimoji="0" lang="en-US" altLang="ko-KR" sz="900" b="1"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rPr>
              <a:t>% </a:t>
            </a:r>
            <a:r>
              <a:rPr kumimoji="0" lang="ko-KR" altLang="en-US" sz="900" b="1"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rPr>
              <a:t>증가할 것</a:t>
            </a:r>
            <a:r>
              <a:rPr kumimoji="0" lang="en-US" altLang="ko-KR" sz="900" b="1"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rPr>
              <a:t> </a:t>
            </a:r>
            <a:endParaRPr kumimoji="0" lang="ko-KR" altLang="en-US" sz="900" b="1"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endParaRPr>
          </a:p>
          <a:p>
            <a:pPr marL="216000" marR="0" lvl="0" indent="-108000" algn="l" defTabSz="914400" rtl="0" eaLnBrk="1" fontAlgn="auto" latinLnBrk="0" hangingPunct="1">
              <a:lnSpc>
                <a:spcPct val="110000"/>
              </a:lnSpc>
              <a:spcBef>
                <a:spcPts val="0"/>
              </a:spcBef>
              <a:spcAft>
                <a:spcPts val="400"/>
              </a:spcAft>
              <a:buClrTx/>
              <a:buSzTx/>
              <a:buFont typeface="맑은 고딕" panose="020B0503020000020004" pitchFamily="50" charset="-127"/>
              <a:buChar char="-"/>
              <a:tabLst/>
              <a:defRPr/>
            </a:pPr>
            <a:r>
              <a:rPr lang="ko-KR" altLang="en-US" sz="85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높은 인플레이션과 금리 인상에 따라 철강 수요의 부진한 추세가 지속되고 있지만</a:t>
            </a:r>
            <a:r>
              <a:rPr lang="en-US" altLang="ko-KR" sz="85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5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하반기 </a:t>
            </a:r>
            <a:r>
              <a:rPr kumimoji="0" lang="ko-KR" altLang="en-US" sz="850" b="0" i="0" u="none" strike="noStrike" kern="1200" cap="none"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중국 부동산시장의 안정세</a:t>
            </a:r>
            <a:r>
              <a:rPr kumimoji="0" lang="en-US" altLang="ko-KR" sz="850" b="0" i="0" u="none" strike="noStrike" kern="1200" cap="none"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lang="ko-KR" altLang="en-US" sz="85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아시아 신흥국의 회복으로 전년대비는 증가 </a:t>
            </a:r>
            <a:endParaRPr lang="en-US" altLang="ko-KR" sz="85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108000" indent="-108000">
              <a:lnSpc>
                <a:spcPct val="110000"/>
              </a:lnSpc>
              <a:spcAft>
                <a:spcPts val="100"/>
              </a:spcAft>
              <a:buFont typeface="Wingdings" panose="05000000000000000000" pitchFamily="2" charset="2"/>
              <a:buChar char="§"/>
              <a:defRPr/>
            </a:pPr>
            <a:r>
              <a:rPr kumimoji="0" lang="en-US" altLang="ko-KR" sz="90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en-US" altLang="ko-KR" sz="900" b="1"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rPr>
              <a:t>24</a:t>
            </a:r>
            <a:r>
              <a:rPr kumimoji="0" lang="ko-KR" altLang="en-US" sz="900" b="1"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rPr>
              <a:t>년 </a:t>
            </a:r>
            <a:r>
              <a:rPr lang="ko-KR" altLang="en-US" sz="900" b="1" spc="-30">
                <a:ln>
                  <a:solidFill>
                    <a:srgbClr val="D9D9D9">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국내 철강 수요는 </a:t>
            </a:r>
            <a:r>
              <a:rPr lang="en-US" altLang="ko-KR" sz="900" b="1" spc="-30">
                <a:ln>
                  <a:solidFill>
                    <a:srgbClr val="D9D9D9">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5,360</a:t>
            </a:r>
            <a:r>
              <a:rPr lang="ko-KR" altLang="en-US" sz="900" b="1" spc="-30">
                <a:ln>
                  <a:solidFill>
                    <a:srgbClr val="D9D9D9">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만 톤으로 전년과 유사한 수준으로 전망</a:t>
            </a:r>
          </a:p>
          <a:p>
            <a:pPr marL="216000" marR="0" lvl="0" indent="-108000" algn="l" defTabSz="914400" rtl="0" eaLnBrk="1" fontAlgn="auto" latinLnBrk="0" hangingPunct="1">
              <a:lnSpc>
                <a:spcPct val="110000"/>
              </a:lnSpc>
              <a:spcBef>
                <a:spcPts val="0"/>
              </a:spcBef>
              <a:spcAft>
                <a:spcPts val="100"/>
              </a:spcAft>
              <a:buClrTx/>
              <a:buSzTx/>
              <a:buFont typeface="맑은 고딕" panose="020B0503020000020004" pitchFamily="50" charset="-127"/>
              <a:buChar char="-"/>
              <a:tabLst/>
              <a:defRPr/>
            </a:pPr>
            <a:r>
              <a:rPr kumimoji="0" lang="ko-KR" altLang="en-US" sz="850" b="0" i="0" u="none" strike="noStrike" kern="1200" cap="none"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조선을 제외한 대부분의 전방산업</a:t>
            </a:r>
            <a:r>
              <a:rPr kumimoji="0" lang="en-US" altLang="ko-KR" sz="850" b="0" i="0" u="none" strike="noStrike" kern="1200" cap="none"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50" b="0" i="0" u="none" strike="noStrike" kern="1200" cap="none"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특히</a:t>
            </a:r>
            <a:r>
              <a:rPr lang="en-US" altLang="ko-KR" sz="85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kumimoji="0" lang="ko-KR" altLang="en-US" sz="850" b="0" i="0" u="none" strike="noStrike" kern="1200" cap="none"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건설</a:t>
            </a:r>
            <a:r>
              <a:rPr kumimoji="0" lang="en-US" altLang="ko-KR" sz="850" b="0" i="0" u="none" strike="noStrike" kern="1200" cap="none"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가전</a:t>
            </a:r>
            <a:r>
              <a:rPr kumimoji="0" lang="en-US" altLang="ko-KR" sz="850" b="0" i="0" u="none" strike="noStrike" kern="1200" cap="none"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중장비</a:t>
            </a:r>
            <a:r>
              <a:rPr kumimoji="0" lang="en-US" altLang="ko-KR" sz="850" b="0" i="0" u="none" strike="noStrike" kern="1200" cap="none"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기계 등</a:t>
            </a:r>
            <a:r>
              <a:rPr lang="en-US" altLang="ko-KR" sz="85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kumimoji="0" lang="ko-KR" altLang="en-US" sz="850" b="0" i="0" u="none" strike="noStrike" kern="1200" cap="none"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의 부진으로 저성장 불가피</a:t>
            </a:r>
          </a:p>
        </p:txBody>
      </p:sp>
      <p:sp>
        <p:nvSpPr>
          <p:cNvPr id="51" name="TextBox 50">
            <a:extLst>
              <a:ext uri="{FF2B5EF4-FFF2-40B4-BE49-F238E27FC236}">
                <a16:creationId xmlns:a16="http://schemas.microsoft.com/office/drawing/2014/main" id="{8EAEF7FD-1594-4CB1-B0A9-4B6DFB5ACD59}"/>
              </a:ext>
            </a:extLst>
          </p:cNvPr>
          <p:cNvSpPr txBox="1"/>
          <p:nvPr/>
        </p:nvSpPr>
        <p:spPr>
          <a:xfrm>
            <a:off x="751759" y="2599182"/>
            <a:ext cx="1371208" cy="109876"/>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solidFill>
                    <a:prstClr val="white">
                      <a:lumMod val="75000"/>
                      <a:alpha val="0"/>
                    </a:prst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52" name="직사각형 51">
            <a:extLst>
              <a:ext uri="{FF2B5EF4-FFF2-40B4-BE49-F238E27FC236}">
                <a16:creationId xmlns:a16="http://schemas.microsoft.com/office/drawing/2014/main" id="{5EB60E9A-28E4-4DEB-A8A1-4D4C2EB14BA8}"/>
              </a:ext>
            </a:extLst>
          </p:cNvPr>
          <p:cNvSpPr/>
          <p:nvPr/>
        </p:nvSpPr>
        <p:spPr>
          <a:xfrm>
            <a:off x="5133150" y="2565401"/>
            <a:ext cx="4068000" cy="311762"/>
          </a:xfrm>
          <a:prstGeom prst="rect">
            <a:avLst/>
          </a:prstGeom>
          <a:solidFill>
            <a:srgbClr val="00338D"/>
          </a:solidFill>
          <a:ln w="3175">
            <a:solidFill>
              <a:schemeClr val="accent1"/>
            </a:solidFill>
          </a:ln>
          <a:effectLst/>
        </p:spPr>
        <p:txBody>
          <a:bodyPr wrap="square" lIns="108000" tIns="36000" rIns="64800" bIns="36000" anchor="ctr">
            <a:noAutofit/>
          </a:bodyPr>
          <a:lstStyle/>
          <a:p>
            <a:pPr marL="0" marR="0" lvl="0" indent="0" algn="ctr" defTabSz="457200" rtl="0" eaLnBrk="0" fontAlgn="base" latinLnBrk="0" hangingPunct="0">
              <a:lnSpc>
                <a:spcPct val="110000"/>
              </a:lnSpc>
              <a:spcBef>
                <a:spcPct val="0"/>
              </a:spcBef>
              <a:spcAft>
                <a:spcPct val="0"/>
              </a:spcAft>
              <a:buClr>
                <a:srgbClr val="7D0900"/>
              </a:buClr>
              <a:buSzTx/>
              <a:buFontTx/>
              <a:buNone/>
              <a:tabLst/>
              <a:defRPr/>
            </a:pPr>
            <a:r>
              <a:rPr kumimoji="0" lang="ko-KR" altLang="en-US" sz="1000" b="1" i="0" u="none" strike="noStrike" kern="0" cap="none" spc="0" normalizeH="0" baseline="0" noProof="0">
                <a:ln>
                  <a:solidFill>
                    <a:srgbClr val="D9D9D9">
                      <a:alpha val="0"/>
                    </a:srgbClr>
                  </a:solidFill>
                </a:ln>
                <a:gradFill>
                  <a:gsLst>
                    <a:gs pos="0">
                      <a:schemeClr val="bg1"/>
                    </a:gs>
                    <a:gs pos="100000">
                      <a:schemeClr val="bg1"/>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철광석은 </a:t>
            </a:r>
            <a:r>
              <a:rPr lang="ko-KR" altLang="en-US" sz="1000" b="1" kern="0">
                <a:ln>
                  <a:solidFill>
                    <a:srgbClr val="D9D9D9">
                      <a:alpha val="0"/>
                    </a:srgbClr>
                  </a:solidFill>
                </a:ln>
                <a:gradFill>
                  <a:gsLst>
                    <a:gs pos="0">
                      <a:schemeClr val="bg1"/>
                    </a:gs>
                    <a:gs pos="100000">
                      <a:schemeClr val="bg1"/>
                    </a:gs>
                  </a:gsLst>
                  <a:lin ang="5400000" scaled="1"/>
                </a:gradFill>
                <a:latin typeface="KoPub돋움체 Medium" panose="00000600000000000000" pitchFamily="2" charset="-127"/>
                <a:ea typeface="KoPub돋움체 Medium" panose="00000600000000000000" pitchFamily="2" charset="-127"/>
                <a:cs typeface="Arial" panose="020B0604020202020204" pitchFamily="34" charset="0"/>
              </a:rPr>
              <a:t>향후 인도 생산량이 변수</a:t>
            </a:r>
            <a:r>
              <a:rPr kumimoji="0" lang="en-US" altLang="ko-KR" sz="1000" b="1" i="0" u="none" strike="noStrike" kern="0" cap="none" spc="0" normalizeH="0" baseline="0" noProof="0">
                <a:ln>
                  <a:solidFill>
                    <a:srgbClr val="D9D9D9">
                      <a:alpha val="0"/>
                    </a:srgbClr>
                  </a:solidFill>
                </a:ln>
                <a:gradFill>
                  <a:gsLst>
                    <a:gs pos="0">
                      <a:schemeClr val="bg1"/>
                    </a:gs>
                    <a:gs pos="100000">
                      <a:schemeClr val="bg1"/>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 </a:t>
            </a:r>
            <a:r>
              <a:rPr kumimoji="0" lang="ko-KR" altLang="en-US" sz="1000" b="1" i="0" u="none" strike="noStrike" kern="0" cap="none" spc="0" normalizeH="0" baseline="0" noProof="0">
                <a:ln>
                  <a:solidFill>
                    <a:srgbClr val="D9D9D9">
                      <a:alpha val="0"/>
                    </a:srgbClr>
                  </a:solidFill>
                </a:ln>
                <a:gradFill>
                  <a:gsLst>
                    <a:gs pos="0">
                      <a:schemeClr val="bg1"/>
                    </a:gs>
                    <a:gs pos="100000">
                      <a:schemeClr val="bg1"/>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원료탄</a:t>
            </a:r>
            <a:r>
              <a:rPr kumimoji="0" lang="en-US" altLang="ko-KR" sz="1000" b="1" i="0" u="none" strike="noStrike" kern="0" cap="none" spc="0" normalizeH="0" baseline="0" noProof="0">
                <a:ln>
                  <a:solidFill>
                    <a:srgbClr val="D9D9D9">
                      <a:alpha val="0"/>
                    </a:srgbClr>
                  </a:solidFill>
                </a:ln>
                <a:gradFill>
                  <a:gsLst>
                    <a:gs pos="0">
                      <a:schemeClr val="bg1"/>
                    </a:gs>
                    <a:gs pos="100000">
                      <a:schemeClr val="bg1"/>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r>
              <a:rPr kumimoji="0" lang="ko-KR" altLang="en-US" sz="1000" b="1" i="0" u="none" strike="noStrike" kern="0" cap="none" spc="0" normalizeH="0" baseline="0" noProof="0">
                <a:ln>
                  <a:solidFill>
                    <a:srgbClr val="D9D9D9">
                      <a:alpha val="0"/>
                    </a:srgbClr>
                  </a:solidFill>
                </a:ln>
                <a:gradFill>
                  <a:gsLst>
                    <a:gs pos="0">
                      <a:schemeClr val="bg1"/>
                    </a:gs>
                    <a:gs pos="100000">
                      <a:schemeClr val="bg1"/>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유연탄</a:t>
            </a:r>
            <a:r>
              <a:rPr kumimoji="0" lang="en-US" altLang="ko-KR" sz="1000" b="1" i="0" u="none" strike="noStrike" kern="0" cap="none" spc="0" normalizeH="0" baseline="0" noProof="0">
                <a:ln>
                  <a:solidFill>
                    <a:srgbClr val="D9D9D9">
                      <a:alpha val="0"/>
                    </a:srgbClr>
                  </a:solidFill>
                </a:ln>
                <a:gradFill>
                  <a:gsLst>
                    <a:gs pos="0">
                      <a:schemeClr val="bg1"/>
                    </a:gs>
                    <a:gs pos="100000">
                      <a:schemeClr val="bg1"/>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r>
              <a:rPr kumimoji="0" lang="ko-KR" altLang="en-US" sz="1000" b="1" i="0" u="none" strike="noStrike" kern="0" cap="none" spc="0" normalizeH="0" baseline="0" noProof="0">
                <a:ln>
                  <a:solidFill>
                    <a:srgbClr val="D9D9D9">
                      <a:alpha val="0"/>
                    </a:srgbClr>
                  </a:solidFill>
                </a:ln>
                <a:gradFill>
                  <a:gsLst>
                    <a:gs pos="0">
                      <a:schemeClr val="bg1"/>
                    </a:gs>
                    <a:gs pos="100000">
                      <a:schemeClr val="bg1"/>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은 견조한 가격 흐름 보일 것</a:t>
            </a:r>
          </a:p>
        </p:txBody>
      </p:sp>
      <p:cxnSp>
        <p:nvCxnSpPr>
          <p:cNvPr id="62" name="직선 연결선 61">
            <a:extLst>
              <a:ext uri="{FF2B5EF4-FFF2-40B4-BE49-F238E27FC236}">
                <a16:creationId xmlns:a16="http://schemas.microsoft.com/office/drawing/2014/main" id="{0B4DA0B4-C41D-46D5-AD92-83333C56DECC}"/>
              </a:ext>
            </a:extLst>
          </p:cNvPr>
          <p:cNvCxnSpPr>
            <a:cxnSpLocks/>
          </p:cNvCxnSpPr>
          <p:nvPr/>
        </p:nvCxnSpPr>
        <p:spPr>
          <a:xfrm>
            <a:off x="7190430" y="2970152"/>
            <a:ext cx="0" cy="115176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5" name="그룹 64">
            <a:extLst>
              <a:ext uri="{FF2B5EF4-FFF2-40B4-BE49-F238E27FC236}">
                <a16:creationId xmlns:a16="http://schemas.microsoft.com/office/drawing/2014/main" id="{3E4908CD-C981-41A9-A57C-2A467BA2FB80}"/>
              </a:ext>
            </a:extLst>
          </p:cNvPr>
          <p:cNvGrpSpPr/>
          <p:nvPr/>
        </p:nvGrpSpPr>
        <p:grpSpPr>
          <a:xfrm>
            <a:off x="713993" y="2171179"/>
            <a:ext cx="4068151" cy="276837"/>
            <a:chOff x="704850" y="2013298"/>
            <a:chExt cx="4140200" cy="276837"/>
          </a:xfrm>
        </p:grpSpPr>
        <p:sp>
          <p:nvSpPr>
            <p:cNvPr id="75" name="TextBox 74">
              <a:extLst>
                <a:ext uri="{FF2B5EF4-FFF2-40B4-BE49-F238E27FC236}">
                  <a16:creationId xmlns:a16="http://schemas.microsoft.com/office/drawing/2014/main" id="{AA072905-092A-4354-8530-55B5B0AB22CB}"/>
                </a:ext>
              </a:extLst>
            </p:cNvPr>
            <p:cNvSpPr txBox="1"/>
            <p:nvPr/>
          </p:nvSpPr>
          <p:spPr>
            <a:xfrm>
              <a:off x="704850" y="2046854"/>
              <a:ext cx="1631393" cy="200055"/>
            </a:xfrm>
            <a:prstGeom prst="rect">
              <a:avLst/>
            </a:prstGeom>
            <a:noFill/>
            <a:ln>
              <a:noFill/>
            </a:ln>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300" b="0" i="0" u="none" strike="noStrike" cap="none" spc="0" normalizeH="0" baseline="0">
                  <a:ln>
                    <a:solidFill>
                      <a:prstClr val="white">
                        <a:lumMod val="75000"/>
                        <a:alpha val="0"/>
                      </a:prstClr>
                    </a:solidFill>
                  </a:ln>
                  <a:solidFill>
                    <a:schemeClr val="tx2"/>
                  </a:solidFill>
                  <a:effectLst/>
                  <a:uLnTx/>
                  <a:uFillTx/>
                  <a:latin typeface="KoPub돋움체 Bold" panose="00000800000000000000" pitchFamily="2" charset="-127"/>
                  <a:ea typeface="KoPub돋움체 Bold" panose="00000800000000000000" pitchFamily="2" charset="-127"/>
                  <a:cs typeface="Univers for KPMG"/>
                </a:defRPr>
              </a:lvl1pPr>
            </a:lstStyle>
            <a:p>
              <a:r>
                <a:rPr lang="ko-KR" altLang="en-US"/>
                <a:t>글로벌 철강 수요 전망</a:t>
              </a:r>
              <a:r>
                <a:rPr lang="en-US" altLang="ko-KR" baseline="30000"/>
                <a:t>1)</a:t>
              </a:r>
              <a:endParaRPr lang="ko-KR" altLang="en-US" baseline="30000"/>
            </a:p>
          </p:txBody>
        </p:sp>
        <p:cxnSp>
          <p:nvCxnSpPr>
            <p:cNvPr id="76" name="직선 연결선 75">
              <a:extLst>
                <a:ext uri="{FF2B5EF4-FFF2-40B4-BE49-F238E27FC236}">
                  <a16:creationId xmlns:a16="http://schemas.microsoft.com/office/drawing/2014/main" id="{D40D29AA-3E8A-47A7-A280-905EAC1D423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0781711C-86E3-4314-AD03-2F197CC0FE3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79" name="그룹 78">
            <a:extLst>
              <a:ext uri="{FF2B5EF4-FFF2-40B4-BE49-F238E27FC236}">
                <a16:creationId xmlns:a16="http://schemas.microsoft.com/office/drawing/2014/main" id="{7CF367CD-50B4-449E-8B9F-19DC963B7AFB}"/>
              </a:ext>
            </a:extLst>
          </p:cNvPr>
          <p:cNvGrpSpPr/>
          <p:nvPr/>
        </p:nvGrpSpPr>
        <p:grpSpPr>
          <a:xfrm>
            <a:off x="5132999" y="2171179"/>
            <a:ext cx="4068151" cy="276837"/>
            <a:chOff x="704850" y="2013298"/>
            <a:chExt cx="4140200" cy="276837"/>
          </a:xfrm>
        </p:grpSpPr>
        <p:sp>
          <p:nvSpPr>
            <p:cNvPr id="80" name="TextBox 79">
              <a:extLst>
                <a:ext uri="{FF2B5EF4-FFF2-40B4-BE49-F238E27FC236}">
                  <a16:creationId xmlns:a16="http://schemas.microsoft.com/office/drawing/2014/main" id="{72244215-AB61-44CA-970F-222EF1252853}"/>
                </a:ext>
              </a:extLst>
            </p:cNvPr>
            <p:cNvSpPr txBox="1"/>
            <p:nvPr/>
          </p:nvSpPr>
          <p:spPr>
            <a:xfrm>
              <a:off x="704850" y="2046854"/>
              <a:ext cx="3597222" cy="200055"/>
            </a:xfrm>
            <a:prstGeom prst="rect">
              <a:avLst/>
            </a:prstGeom>
            <a:noFill/>
            <a:ln>
              <a:noFill/>
            </a:ln>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300" b="0" i="0" u="none" strike="noStrike" cap="none" spc="0" normalizeH="0" baseline="0">
                  <a:ln>
                    <a:solidFill>
                      <a:prstClr val="white">
                        <a:lumMod val="75000"/>
                        <a:alpha val="0"/>
                      </a:prstClr>
                    </a:solidFill>
                  </a:ln>
                  <a:solidFill>
                    <a:schemeClr val="tx2"/>
                  </a:solidFill>
                  <a:effectLst/>
                  <a:uLnTx/>
                  <a:uFillTx/>
                  <a:latin typeface="KoPub돋움체 Bold" panose="00000800000000000000" pitchFamily="2" charset="-127"/>
                  <a:ea typeface="KoPub돋움체 Bold" panose="00000800000000000000" pitchFamily="2" charset="-127"/>
                  <a:cs typeface="Univers for KPMG"/>
                </a:defRPr>
              </a:lvl1pPr>
            </a:lstStyle>
            <a:p>
              <a:r>
                <a:rPr lang="ko-KR" altLang="en-US"/>
                <a:t>원재료 가격 전망 및 </a:t>
              </a:r>
              <a:r>
                <a:rPr lang="en-US" altLang="ko-KR"/>
                <a:t>2024</a:t>
              </a:r>
              <a:r>
                <a:rPr lang="ko-KR" altLang="en-US"/>
                <a:t>년 국내 철강산업 주요 이슈</a:t>
              </a:r>
            </a:p>
          </p:txBody>
        </p:sp>
        <p:cxnSp>
          <p:nvCxnSpPr>
            <p:cNvPr id="81" name="직선 연결선 80">
              <a:extLst>
                <a:ext uri="{FF2B5EF4-FFF2-40B4-BE49-F238E27FC236}">
                  <a16:creationId xmlns:a16="http://schemas.microsoft.com/office/drawing/2014/main" id="{14DE56C7-AD26-4378-92F6-EB4568AABAD9}"/>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13D68C13-362A-486C-8E1F-9CA51FF6D030}"/>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3" name="TextBox 82">
            <a:extLst>
              <a:ext uri="{FF2B5EF4-FFF2-40B4-BE49-F238E27FC236}">
                <a16:creationId xmlns:a16="http://schemas.microsoft.com/office/drawing/2014/main" id="{B6E54598-0AE0-49B3-9662-FDB8D2EEDBDD}"/>
              </a:ext>
            </a:extLst>
          </p:cNvPr>
          <p:cNvSpPr txBox="1"/>
          <p:nvPr/>
        </p:nvSpPr>
        <p:spPr>
          <a:xfrm>
            <a:off x="6828271" y="3206648"/>
            <a:ext cx="283732" cy="92333"/>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달러</a:t>
            </a: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톤</a:t>
            </a: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84" name="TextBox 83">
            <a:extLst>
              <a:ext uri="{FF2B5EF4-FFF2-40B4-BE49-F238E27FC236}">
                <a16:creationId xmlns:a16="http://schemas.microsoft.com/office/drawing/2014/main" id="{2C797191-C1B3-4C5C-AB38-ECC0FEEE9C34}"/>
              </a:ext>
            </a:extLst>
          </p:cNvPr>
          <p:cNvSpPr txBox="1"/>
          <p:nvPr/>
        </p:nvSpPr>
        <p:spPr>
          <a:xfrm>
            <a:off x="8917418" y="3206648"/>
            <a:ext cx="283732" cy="92333"/>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달러</a:t>
            </a: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톤</a:t>
            </a: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41" name="TextBox 40">
            <a:extLst>
              <a:ext uri="{FF2B5EF4-FFF2-40B4-BE49-F238E27FC236}">
                <a16:creationId xmlns:a16="http://schemas.microsoft.com/office/drawing/2014/main" id="{7EEF1573-4AAE-4C47-916C-02C9E99851A8}"/>
              </a:ext>
            </a:extLst>
          </p:cNvPr>
          <p:cNvSpPr txBox="1"/>
          <p:nvPr/>
        </p:nvSpPr>
        <p:spPr>
          <a:xfrm>
            <a:off x="704525" y="5581456"/>
            <a:ext cx="4101597" cy="601497"/>
          </a:xfrm>
          <a:prstGeom prst="rect">
            <a:avLst/>
          </a:prstGeom>
          <a:noFill/>
          <a:ln>
            <a:noFill/>
          </a:ln>
        </p:spPr>
        <p:txBody>
          <a:bodyPr wrap="square" lIns="0" tIns="108000" rIns="0" bIns="0" rtlCol="0" anchor="b">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세계철강협회</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(’23.10),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 재구성</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 1):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전년대비 증감률</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(E)</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는 추정치</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(F)</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는 전망치</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 2): CIS(Commonwealth of Independent States)</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는 소비에트 연방의 해체로 형성된 독립국가연합을 지칭</a:t>
            </a:r>
          </a:p>
        </p:txBody>
      </p:sp>
      <p:sp>
        <p:nvSpPr>
          <p:cNvPr id="55" name="TextBox 54">
            <a:extLst>
              <a:ext uri="{FF2B5EF4-FFF2-40B4-BE49-F238E27FC236}">
                <a16:creationId xmlns:a16="http://schemas.microsoft.com/office/drawing/2014/main" id="{4765FEF3-EF80-4FB5-A953-E7BE96A08E7C}"/>
              </a:ext>
            </a:extLst>
          </p:cNvPr>
          <p:cNvSpPr txBox="1"/>
          <p:nvPr/>
        </p:nvSpPr>
        <p:spPr>
          <a:xfrm>
            <a:off x="5123499" y="5866625"/>
            <a:ext cx="4077649" cy="478387"/>
          </a:xfrm>
          <a:prstGeom prst="rect">
            <a:avLst/>
          </a:prstGeom>
          <a:noFill/>
          <a:ln>
            <a:noFill/>
          </a:ln>
        </p:spPr>
        <p:txBody>
          <a:bodyPr wrap="square" lIns="0" tIns="108000" rIns="0" bIns="0" rtlCol="0" anchor="b">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 재구성</a:t>
            </a:r>
            <a:endPar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800" dirty="0">
                <a:ln>
                  <a:solidFill>
                    <a:prstClr val="white">
                      <a:lumMod val="75000"/>
                      <a:alpha val="0"/>
                    </a:prstClr>
                  </a:solidFill>
                </a:ln>
                <a:solidFill>
                  <a:prstClr val="white">
                    <a:lumMod val="50000"/>
                  </a:prstClr>
                </a:solidFill>
              </a:rPr>
              <a:t>Note</a:t>
            </a:r>
            <a:r>
              <a:rPr lang="ko-KR" altLang="en-US" sz="800" dirty="0">
                <a:ln>
                  <a:solidFill>
                    <a:prstClr val="white">
                      <a:lumMod val="75000"/>
                      <a:alpha val="0"/>
                    </a:prstClr>
                  </a:solidFill>
                </a:ln>
                <a:solidFill>
                  <a:prstClr val="white">
                    <a:lumMod val="50000"/>
                  </a:prstClr>
                </a:solidFill>
              </a:rPr>
              <a:t> </a:t>
            </a:r>
            <a:r>
              <a:rPr lang="en-US" altLang="ko-KR" sz="800" dirty="0">
                <a:ln>
                  <a:solidFill>
                    <a:prstClr val="white">
                      <a:lumMod val="75000"/>
                      <a:alpha val="0"/>
                    </a:prstClr>
                  </a:solidFill>
                </a:ln>
                <a:solidFill>
                  <a:prstClr val="white">
                    <a:lumMod val="50000"/>
                  </a:prstClr>
                </a:solidFill>
              </a:rPr>
              <a:t>1): (E)</a:t>
            </a:r>
            <a:r>
              <a:rPr lang="ko-KR" altLang="en-US" sz="800" dirty="0">
                <a:ln>
                  <a:solidFill>
                    <a:prstClr val="white">
                      <a:lumMod val="75000"/>
                      <a:alpha val="0"/>
                    </a:prstClr>
                  </a:solidFill>
                </a:ln>
                <a:solidFill>
                  <a:prstClr val="white">
                    <a:lumMod val="50000"/>
                  </a:prstClr>
                </a:solidFill>
              </a:rPr>
              <a:t>는 추정치이며</a:t>
            </a:r>
            <a:r>
              <a:rPr lang="en-US" altLang="ko-KR" sz="800" dirty="0">
                <a:ln>
                  <a:solidFill>
                    <a:prstClr val="white">
                      <a:lumMod val="75000"/>
                      <a:alpha val="0"/>
                    </a:prstClr>
                  </a:solidFill>
                </a:ln>
                <a:solidFill>
                  <a:prstClr val="white">
                    <a:lumMod val="50000"/>
                  </a:prstClr>
                </a:solidFill>
              </a:rPr>
              <a:t> (F)</a:t>
            </a:r>
            <a:r>
              <a:rPr lang="ko-KR" altLang="en-US" sz="800" dirty="0">
                <a:ln>
                  <a:solidFill>
                    <a:prstClr val="white">
                      <a:lumMod val="75000"/>
                      <a:alpha val="0"/>
                    </a:prstClr>
                  </a:solidFill>
                </a:ln>
                <a:solidFill>
                  <a:prstClr val="white">
                    <a:lumMod val="50000"/>
                  </a:prstClr>
                </a:solidFill>
              </a:rPr>
              <a:t>는 전망치</a:t>
            </a:r>
            <a:r>
              <a:rPr lang="en-US" altLang="ko-KR" sz="800" dirty="0">
                <a:ln>
                  <a:solidFill>
                    <a:prstClr val="white">
                      <a:lumMod val="75000"/>
                      <a:alpha val="0"/>
                    </a:prstClr>
                  </a:solidFill>
                </a:ln>
                <a:solidFill>
                  <a:prstClr val="white">
                    <a:lumMod val="50000"/>
                  </a:prstClr>
                </a:solidFill>
              </a:rPr>
              <a:t>, </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lang="en-US" altLang="ko-KR" sz="800" dirty="0">
                <a:ln>
                  <a:solidFill>
                    <a:prstClr val="white">
                      <a:lumMod val="75000"/>
                      <a:alpha val="0"/>
                    </a:prstClr>
                  </a:solidFill>
                </a:ln>
                <a:solidFill>
                  <a:prstClr val="white">
                    <a:lumMod val="50000"/>
                  </a:prstClr>
                </a:solidFill>
              </a:rPr>
              <a:t>2</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lang="en-US" altLang="ko-KR" sz="800" dirty="0">
                <a:ln>
                  <a:solidFill>
                    <a:prstClr val="white">
                      <a:lumMod val="75000"/>
                      <a:alpha val="0"/>
                    </a:prstClr>
                  </a:solidFill>
                </a:ln>
                <a:solidFill>
                  <a:prstClr val="white">
                    <a:lumMod val="50000"/>
                  </a:prstClr>
                </a:solidFill>
              </a:rPr>
              <a:t>Carbon Border Adjustment Mechanism, EU</a:t>
            </a:r>
            <a:r>
              <a:rPr lang="ko-KR" altLang="en-US" sz="800" dirty="0">
                <a:ln>
                  <a:solidFill>
                    <a:prstClr val="white">
                      <a:lumMod val="75000"/>
                      <a:alpha val="0"/>
                    </a:prstClr>
                  </a:solidFill>
                </a:ln>
                <a:solidFill>
                  <a:prstClr val="white">
                    <a:lumMod val="50000"/>
                  </a:prstClr>
                </a:solidFill>
              </a:rPr>
              <a:t> 역내에 물품을 수출 시 수출국의 탄소 비용을 고려해 일종의 관세를 부과하는 제도</a:t>
            </a:r>
            <a:endPar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49" name="제목 2">
            <a:extLst>
              <a:ext uri="{FF2B5EF4-FFF2-40B4-BE49-F238E27FC236}">
                <a16:creationId xmlns:a16="http://schemas.microsoft.com/office/drawing/2014/main" id="{F801993F-4985-49CF-92EE-F5D02B184E00}"/>
              </a:ext>
            </a:extLst>
          </p:cNvPr>
          <p:cNvSpPr txBox="1">
            <a:spLocks/>
          </p:cNvSpPr>
          <p:nvPr/>
        </p:nvSpPr>
        <p:spPr>
          <a:xfrm>
            <a:off x="713993" y="471262"/>
            <a:ext cx="8488800" cy="504825"/>
          </a:xfrm>
          <a:prstGeom prst="rect">
            <a:avLst/>
          </a:prstGeom>
        </p:spPr>
        <p:txBody>
          <a:bodyPr wrap="none" lIns="0" tIns="0" rIns="0" bIns="0" anchor="b" anchorCtr="0">
            <a:noAutofit/>
          </a:bodyPr>
          <a:lstStyle>
            <a:lvl1pPr eaLnBrk="1" latinLnBrk="0" hangingPunct="1">
              <a:lnSpc>
                <a:spcPct val="70000"/>
              </a:lnSpc>
              <a:defRPr sz="2400" b="0" i="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KPMG Extralight"/>
              </a:defRPr>
            </a:lvl1pPr>
          </a:lstStyle>
          <a:p>
            <a:pPr indent="542925"/>
            <a:r>
              <a:rPr lang="ko-KR" altLang="en-US"/>
              <a:t>철강 </a:t>
            </a:r>
            <a:r>
              <a:rPr lang="en-US" altLang="ko-KR"/>
              <a:t>》 </a:t>
            </a:r>
            <a:r>
              <a:rPr lang="ko-KR" altLang="en-US" b="1">
                <a:latin typeface="KoPub돋움체 Medium" panose="02020603020101020101" pitchFamily="18" charset="-127"/>
                <a:ea typeface="KoPub돋움체 Medium" panose="02020603020101020101" pitchFamily="18" charset="-127"/>
              </a:rPr>
              <a:t>전방산업 수요 부진에 불가피한 저성장</a:t>
            </a:r>
            <a:endParaRPr lang="ko-KR" altLang="en-US" b="1" kern="0">
              <a:latin typeface="KoPub돋움체 Medium" panose="02020603020101020101" pitchFamily="18" charset="-127"/>
              <a:ea typeface="KoPub돋움체 Medium" panose="02020603020101020101" pitchFamily="18" charset="-127"/>
            </a:endParaRPr>
          </a:p>
        </p:txBody>
      </p:sp>
      <p:sp>
        <p:nvSpPr>
          <p:cNvPr id="61" name="TextBox 60">
            <a:extLst>
              <a:ext uri="{FF2B5EF4-FFF2-40B4-BE49-F238E27FC236}">
                <a16:creationId xmlns:a16="http://schemas.microsoft.com/office/drawing/2014/main" id="{D69B639B-AFE3-4B09-88AD-F2C8633B24B3}"/>
              </a:ext>
            </a:extLst>
          </p:cNvPr>
          <p:cNvSpPr txBox="1"/>
          <p:nvPr/>
        </p:nvSpPr>
        <p:spPr>
          <a:xfrm>
            <a:off x="7245003" y="3944605"/>
            <a:ext cx="2049975" cy="184666"/>
          </a:xfrm>
          <a:prstGeom prst="rect">
            <a:avLst/>
          </a:prstGeom>
          <a:noFill/>
        </p:spPr>
        <p:txBody>
          <a:bodyPr wrap="square" lIns="0" tIns="0" rIns="0" bIns="0" rtlCol="0" anchor="b">
            <a:spAutoFit/>
          </a:bodyPr>
          <a:lstStyle>
            <a:defPPr>
              <a:defRPr lang="en-US"/>
            </a:defPPr>
            <a:lvl1pPr>
              <a:defRPr sz="80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6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한국광물자원공사</a:t>
            </a:r>
            <a:r>
              <a:rPr kumimoji="0" lang="en-US" altLang="ko-KR" sz="6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6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6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6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 재구성</a:t>
            </a:r>
            <a:endParaRPr kumimoji="0" lang="en-US" altLang="ko-KR" sz="6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a:p>
            <a:pPr>
              <a:defRPr/>
            </a:pPr>
            <a:r>
              <a:rPr kumimoji="0" lang="en-US" altLang="ko-KR" sz="6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 (E)</a:t>
            </a:r>
            <a:r>
              <a:rPr kumimoji="0" lang="ko-KR" altLang="en-US" sz="6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는 추정치</a:t>
            </a:r>
            <a:r>
              <a:rPr kumimoji="0" lang="en-US" altLang="ko-KR" sz="6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(F)</a:t>
            </a:r>
            <a:r>
              <a:rPr kumimoji="0" lang="ko-KR" altLang="en-US" sz="6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는 전망치</a:t>
            </a:r>
          </a:p>
        </p:txBody>
      </p:sp>
      <p:sp>
        <p:nvSpPr>
          <p:cNvPr id="42" name="Rectangle 34">
            <a:extLst>
              <a:ext uri="{FF2B5EF4-FFF2-40B4-BE49-F238E27FC236}">
                <a16:creationId xmlns:a16="http://schemas.microsoft.com/office/drawing/2014/main" id="{E515FAA0-5DFC-4AAB-8925-A457930E33B4}"/>
              </a:ext>
            </a:extLst>
          </p:cNvPr>
          <p:cNvSpPr>
            <a:spLocks noChangeArrowheads="1"/>
          </p:cNvSpPr>
          <p:nvPr/>
        </p:nvSpPr>
        <p:spPr bwMode="gray">
          <a:xfrm>
            <a:off x="5132769" y="4228575"/>
            <a:ext cx="4068572" cy="586773"/>
          </a:xfrm>
          <a:prstGeom prst="rect">
            <a:avLst/>
          </a:prstGeom>
          <a:solidFill>
            <a:schemeClr val="bg1">
              <a:lumMod val="95000"/>
            </a:schemeClr>
          </a:solidFill>
          <a:ln>
            <a:noFill/>
          </a:ln>
          <a:effectLst/>
        </p:spPr>
        <p:txBody>
          <a:bodyPr wrap="square" lIns="108000" tIns="72000" rIns="72000" bIns="36000">
            <a:noAutofit/>
          </a:bodyPr>
          <a:lstStyle/>
          <a:p>
            <a:pPr marL="0" marR="0" lvl="0" indent="0" algn="l" defTabSz="914400" rtl="0" eaLnBrk="1" fontAlgn="auto" latinLnBrk="0" hangingPunct="1">
              <a:lnSpc>
                <a:spcPct val="110000"/>
              </a:lnSpc>
              <a:spcBef>
                <a:spcPts val="0"/>
              </a:spcBef>
              <a:spcAft>
                <a:spcPts val="100"/>
              </a:spcAft>
              <a:buClr>
                <a:srgbClr val="5F5F5F"/>
              </a:buClr>
              <a:buSzPct val="120000"/>
              <a:buFontTx/>
              <a:buNone/>
              <a:tabLst/>
              <a:defRPr/>
            </a:pPr>
            <a:endParaRPr kumimoji="0" lang="en-CA" sz="75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itchFamily="34" charset="0"/>
            </a:endParaRPr>
          </a:p>
        </p:txBody>
      </p:sp>
      <p:sp>
        <p:nvSpPr>
          <p:cNvPr id="44" name="Rectangle 34">
            <a:extLst>
              <a:ext uri="{FF2B5EF4-FFF2-40B4-BE49-F238E27FC236}">
                <a16:creationId xmlns:a16="http://schemas.microsoft.com/office/drawing/2014/main" id="{3E218AA0-E651-4913-8963-D56450605DC6}"/>
              </a:ext>
            </a:extLst>
          </p:cNvPr>
          <p:cNvSpPr>
            <a:spLocks noChangeArrowheads="1"/>
          </p:cNvSpPr>
          <p:nvPr/>
        </p:nvSpPr>
        <p:spPr bwMode="gray">
          <a:xfrm>
            <a:off x="5132958" y="4864772"/>
            <a:ext cx="4068191" cy="452022"/>
          </a:xfrm>
          <a:prstGeom prst="rect">
            <a:avLst/>
          </a:prstGeom>
          <a:solidFill>
            <a:srgbClr val="E6E6E6"/>
          </a:solidFill>
          <a:ln>
            <a:noFill/>
          </a:ln>
          <a:effectLst/>
        </p:spPr>
        <p:txBody>
          <a:bodyPr wrap="square" lIns="108000" tIns="72000" rIns="72000" bIns="36000">
            <a:noAutofit/>
          </a:bodyPr>
          <a:lstStyle/>
          <a:p>
            <a:pPr marL="0" marR="0" lvl="0" indent="0" algn="l" defTabSz="914400" rtl="0" eaLnBrk="1" fontAlgn="auto" latinLnBrk="0" hangingPunct="1">
              <a:lnSpc>
                <a:spcPct val="110000"/>
              </a:lnSpc>
              <a:spcBef>
                <a:spcPts val="0"/>
              </a:spcBef>
              <a:spcAft>
                <a:spcPts val="100"/>
              </a:spcAft>
              <a:buClr>
                <a:srgbClr val="5F5F5F"/>
              </a:buClr>
              <a:buSzPct val="120000"/>
              <a:buFontTx/>
              <a:buNone/>
              <a:tabLst/>
              <a:defRPr/>
            </a:pPr>
            <a:endParaRPr lang="en-US" altLang="ko-KR" sz="75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endParaRPr>
          </a:p>
        </p:txBody>
      </p:sp>
      <p:sp>
        <p:nvSpPr>
          <p:cNvPr id="47" name="Rectangle 34">
            <a:extLst>
              <a:ext uri="{FF2B5EF4-FFF2-40B4-BE49-F238E27FC236}">
                <a16:creationId xmlns:a16="http://schemas.microsoft.com/office/drawing/2014/main" id="{42DB4105-F410-4B8B-B12A-F39957468D2A}"/>
              </a:ext>
            </a:extLst>
          </p:cNvPr>
          <p:cNvSpPr>
            <a:spLocks noChangeArrowheads="1"/>
          </p:cNvSpPr>
          <p:nvPr/>
        </p:nvSpPr>
        <p:spPr bwMode="gray">
          <a:xfrm>
            <a:off x="5132578" y="5362672"/>
            <a:ext cx="4068572" cy="563932"/>
          </a:xfrm>
          <a:prstGeom prst="rect">
            <a:avLst/>
          </a:prstGeom>
          <a:solidFill>
            <a:schemeClr val="bg1">
              <a:lumMod val="85000"/>
            </a:schemeClr>
          </a:solidFill>
          <a:ln>
            <a:noFill/>
          </a:ln>
          <a:effectLst/>
        </p:spPr>
        <p:txBody>
          <a:bodyPr wrap="square" lIns="108000" tIns="72000" rIns="72000" bIns="36000">
            <a:noAutofit/>
          </a:bodyPr>
          <a:lstStyle/>
          <a:p>
            <a:pPr marL="0" marR="0" lvl="0" indent="0" algn="l" defTabSz="914400" rtl="0" eaLnBrk="1" fontAlgn="auto" latinLnBrk="0" hangingPunct="1">
              <a:lnSpc>
                <a:spcPct val="110000"/>
              </a:lnSpc>
              <a:spcBef>
                <a:spcPts val="0"/>
              </a:spcBef>
              <a:spcAft>
                <a:spcPts val="100"/>
              </a:spcAft>
              <a:buClr>
                <a:srgbClr val="5F5F5F"/>
              </a:buClr>
              <a:buSzPct val="120000"/>
              <a:buFontTx/>
              <a:buNone/>
              <a:tabLst/>
              <a:defRPr/>
            </a:pPr>
            <a:endParaRPr kumimoji="0" lang="en-CA" sz="75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itchFamily="34" charset="0"/>
            </a:endParaRPr>
          </a:p>
        </p:txBody>
      </p:sp>
      <p:sp>
        <p:nvSpPr>
          <p:cNvPr id="63" name="TextBox 62">
            <a:extLst>
              <a:ext uri="{FF2B5EF4-FFF2-40B4-BE49-F238E27FC236}">
                <a16:creationId xmlns:a16="http://schemas.microsoft.com/office/drawing/2014/main" id="{C870B603-B7C4-4C41-A0AF-E900A88C6CA7}"/>
              </a:ext>
            </a:extLst>
          </p:cNvPr>
          <p:cNvSpPr txBox="1"/>
          <p:nvPr/>
        </p:nvSpPr>
        <p:spPr>
          <a:xfrm>
            <a:off x="5163731" y="4229536"/>
            <a:ext cx="269304" cy="492443"/>
          </a:xfrm>
          <a:prstGeom prst="rect">
            <a:avLst/>
          </a:prstGeom>
          <a:noFill/>
        </p:spPr>
        <p:txBody>
          <a:bodyPr wrap="none" lIns="0" tIns="0" rIns="0" bIns="0" rtlCol="0">
            <a:spAutoFit/>
          </a:bodyPr>
          <a:lstStyle/>
          <a:p>
            <a:pPr algn="l"/>
            <a:r>
              <a:rPr lang="en-US" altLang="ko-KR" sz="3200">
                <a:ln>
                  <a:solidFill>
                    <a:schemeClr val="tx2">
                      <a:alpha val="0"/>
                    </a:schemeClr>
                  </a:solidFill>
                </a:ln>
                <a:solidFill>
                  <a:schemeClr val="bg1"/>
                </a:solidFill>
                <a:latin typeface="KPMG Bold" panose="020B0803030202040204" pitchFamily="34" charset="0"/>
                <a:ea typeface="KoPub돋움체 Medium" panose="00000600000000000000" pitchFamily="2" charset="-127"/>
                <a:cs typeface="Univers for KPMG"/>
              </a:rPr>
              <a:t>01</a:t>
            </a:r>
            <a:endParaRPr lang="ko-KR" altLang="en-US" sz="3200">
              <a:ln>
                <a:solidFill>
                  <a:schemeClr val="tx2">
                    <a:alpha val="0"/>
                  </a:schemeClr>
                </a:solidFill>
              </a:ln>
              <a:solidFill>
                <a:schemeClr val="bg1"/>
              </a:solidFill>
              <a:latin typeface="KPMG Bold" panose="020B0803030202040204" pitchFamily="34" charset="0"/>
              <a:ea typeface="KoPub돋움체 Medium" panose="00000600000000000000" pitchFamily="2" charset="-127"/>
              <a:cs typeface="Univers for KPMG"/>
            </a:endParaRPr>
          </a:p>
        </p:txBody>
      </p:sp>
      <p:sp>
        <p:nvSpPr>
          <p:cNvPr id="66" name="TextBox 65">
            <a:extLst>
              <a:ext uri="{FF2B5EF4-FFF2-40B4-BE49-F238E27FC236}">
                <a16:creationId xmlns:a16="http://schemas.microsoft.com/office/drawing/2014/main" id="{CCB4FBAB-869A-47A4-B81D-BE39ADB821CE}"/>
              </a:ext>
            </a:extLst>
          </p:cNvPr>
          <p:cNvSpPr txBox="1"/>
          <p:nvPr/>
        </p:nvSpPr>
        <p:spPr>
          <a:xfrm>
            <a:off x="5162073" y="4792135"/>
            <a:ext cx="306174" cy="492443"/>
          </a:xfrm>
          <a:prstGeom prst="rect">
            <a:avLst/>
          </a:prstGeom>
          <a:noFill/>
        </p:spPr>
        <p:txBody>
          <a:bodyPr wrap="none" lIns="0" tIns="0" rIns="0" bIns="0" rtlCol="0">
            <a:spAutoFit/>
          </a:bodyPr>
          <a:lstStyle/>
          <a:p>
            <a:pPr algn="l"/>
            <a:r>
              <a:rPr lang="en-US" altLang="ko-KR" sz="3200">
                <a:ln>
                  <a:solidFill>
                    <a:schemeClr val="tx2">
                      <a:alpha val="0"/>
                    </a:schemeClr>
                  </a:solidFill>
                </a:ln>
                <a:solidFill>
                  <a:schemeClr val="bg1"/>
                </a:solidFill>
                <a:latin typeface="KPMG Bold" panose="020B0803030202040204" pitchFamily="34" charset="0"/>
                <a:ea typeface="KoPub돋움체 Medium" panose="00000600000000000000" pitchFamily="2" charset="-127"/>
                <a:cs typeface="Univers for KPMG"/>
              </a:rPr>
              <a:t>02</a:t>
            </a:r>
            <a:endParaRPr lang="ko-KR" altLang="en-US" sz="3200">
              <a:ln>
                <a:solidFill>
                  <a:schemeClr val="tx2">
                    <a:alpha val="0"/>
                  </a:schemeClr>
                </a:solidFill>
              </a:ln>
              <a:solidFill>
                <a:schemeClr val="bg1"/>
              </a:solidFill>
              <a:latin typeface="KPMG Bold" panose="020B0803030202040204" pitchFamily="34" charset="0"/>
              <a:ea typeface="KoPub돋움체 Medium" panose="00000600000000000000" pitchFamily="2" charset="-127"/>
              <a:cs typeface="Univers for KPMG"/>
            </a:endParaRPr>
          </a:p>
        </p:txBody>
      </p:sp>
      <p:sp>
        <p:nvSpPr>
          <p:cNvPr id="67" name="TextBox 66">
            <a:extLst>
              <a:ext uri="{FF2B5EF4-FFF2-40B4-BE49-F238E27FC236}">
                <a16:creationId xmlns:a16="http://schemas.microsoft.com/office/drawing/2014/main" id="{C3AB93DC-CBE6-468F-AB12-EB37BF603375}"/>
              </a:ext>
            </a:extLst>
          </p:cNvPr>
          <p:cNvSpPr txBox="1"/>
          <p:nvPr/>
        </p:nvSpPr>
        <p:spPr>
          <a:xfrm>
            <a:off x="5158066" y="5347018"/>
            <a:ext cx="314189" cy="492443"/>
          </a:xfrm>
          <a:prstGeom prst="rect">
            <a:avLst/>
          </a:prstGeom>
          <a:noFill/>
        </p:spPr>
        <p:txBody>
          <a:bodyPr wrap="none" lIns="0" tIns="0" rIns="0" bIns="0" rtlCol="0">
            <a:spAutoFit/>
          </a:bodyPr>
          <a:lstStyle/>
          <a:p>
            <a:pPr algn="l"/>
            <a:r>
              <a:rPr lang="en-US" altLang="ko-KR" sz="3200">
                <a:ln>
                  <a:solidFill>
                    <a:schemeClr val="tx2">
                      <a:alpha val="0"/>
                    </a:schemeClr>
                  </a:solidFill>
                </a:ln>
                <a:solidFill>
                  <a:schemeClr val="bg1"/>
                </a:solidFill>
                <a:latin typeface="KPMG Bold" panose="020B0803030202040204" pitchFamily="34" charset="0"/>
                <a:ea typeface="KoPub돋움체 Medium" panose="00000600000000000000" pitchFamily="2" charset="-127"/>
                <a:cs typeface="Univers for KPMG"/>
              </a:rPr>
              <a:t>03</a:t>
            </a:r>
            <a:endParaRPr lang="ko-KR" altLang="en-US" sz="3200">
              <a:ln>
                <a:solidFill>
                  <a:schemeClr val="tx2">
                    <a:alpha val="0"/>
                  </a:schemeClr>
                </a:solidFill>
              </a:ln>
              <a:solidFill>
                <a:schemeClr val="bg1"/>
              </a:solidFill>
              <a:latin typeface="KPMG Bold" panose="020B0803030202040204" pitchFamily="34" charset="0"/>
              <a:ea typeface="KoPub돋움체 Medium" panose="00000600000000000000" pitchFamily="2" charset="-127"/>
              <a:cs typeface="Univers for KPMG"/>
            </a:endParaRPr>
          </a:p>
        </p:txBody>
      </p:sp>
      <p:sp>
        <p:nvSpPr>
          <p:cNvPr id="4" name="TextBox 3">
            <a:extLst>
              <a:ext uri="{FF2B5EF4-FFF2-40B4-BE49-F238E27FC236}">
                <a16:creationId xmlns:a16="http://schemas.microsoft.com/office/drawing/2014/main" id="{407721CC-A62C-44F6-A51B-FAEBD7586C73}"/>
              </a:ext>
            </a:extLst>
          </p:cNvPr>
          <p:cNvSpPr txBox="1"/>
          <p:nvPr/>
        </p:nvSpPr>
        <p:spPr>
          <a:xfrm>
            <a:off x="5547474" y="4269563"/>
            <a:ext cx="3562846" cy="485774"/>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buClr>
                <a:srgbClr val="5F5F5F"/>
              </a:buClr>
              <a:buSzPct val="120000"/>
              <a:buFontTx/>
              <a:buNone/>
              <a:tabLst/>
              <a:defRPr/>
            </a:pPr>
            <a:r>
              <a:rPr lang="ko-KR" altLang="en-US" sz="800" b="1" kern="0">
                <a:ln>
                  <a:solidFill>
                    <a:srgbClr val="00338D">
                      <a:alpha val="0"/>
                    </a:srgbClr>
                  </a:solidFill>
                </a:ln>
                <a:solidFill>
                  <a:srgbClr val="1E49E2"/>
                </a:solidFill>
                <a:ea typeface="KoPub돋움체 Medium" panose="00000600000000000000" pitchFamily="2" charset="-127"/>
                <a:cs typeface="Arial" pitchFamily="34" charset="0"/>
              </a:rPr>
              <a:t>철강재 가격</a:t>
            </a:r>
            <a:r>
              <a:rPr lang="en-US" altLang="ko-KR" sz="800" b="1" kern="0">
                <a:ln>
                  <a:solidFill>
                    <a:srgbClr val="00338D">
                      <a:alpha val="0"/>
                    </a:srgbClr>
                  </a:solidFill>
                </a:ln>
                <a:solidFill>
                  <a:srgbClr val="1E49E2"/>
                </a:solidFill>
                <a:ea typeface="KoPub돋움체 Medium" panose="00000600000000000000" pitchFamily="2" charset="-127"/>
                <a:cs typeface="Arial" pitchFamily="34" charset="0"/>
              </a:rPr>
              <a:t>, </a:t>
            </a:r>
            <a:r>
              <a:rPr lang="ko-KR" altLang="en-US" sz="800" b="1" kern="0">
                <a:ln>
                  <a:solidFill>
                    <a:srgbClr val="00338D">
                      <a:alpha val="0"/>
                    </a:srgbClr>
                  </a:solidFill>
                </a:ln>
                <a:solidFill>
                  <a:srgbClr val="1E49E2"/>
                </a:solidFill>
                <a:ea typeface="KoPub돋움체 Medium" panose="00000600000000000000" pitchFamily="2" charset="-127"/>
                <a:cs typeface="Arial" pitchFamily="34" charset="0"/>
              </a:rPr>
              <a:t>추가적인 하락은 제한적일 것</a:t>
            </a:r>
            <a:endParaRPr lang="en-US" altLang="ko-KR" sz="800" b="1" kern="0">
              <a:ln>
                <a:solidFill>
                  <a:srgbClr val="00338D">
                    <a:alpha val="0"/>
                  </a:srgbClr>
                </a:solidFill>
              </a:ln>
              <a:solidFill>
                <a:srgbClr val="1E49E2"/>
              </a:solidFill>
              <a:ea typeface="KoPub돋움체 Medium" panose="00000600000000000000" pitchFamily="2" charset="-127"/>
              <a:cs typeface="Arial" pitchFamily="34" charset="0"/>
            </a:endParaRPr>
          </a:p>
          <a:p>
            <a:pPr marL="72000" lvl="2" indent="-72000">
              <a:lnSpc>
                <a:spcPct val="110000"/>
              </a:lnSpc>
              <a:buFont typeface="Arial" panose="020B0604020202020204" pitchFamily="34" charset="0"/>
              <a:buChar char="•"/>
              <a:defRPr/>
            </a:pPr>
            <a:r>
              <a:rPr lang="ko-KR" altLang="en-US"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철광석은 인도를 중심으로 한 주요국 공급 증가로 </a:t>
            </a:r>
            <a:r>
              <a:rPr lang="en-US" altLang="ko-KR"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’25</a:t>
            </a:r>
            <a:r>
              <a:rPr lang="ko-KR" altLang="en-US"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년까지 공급과잉이 지속될 전망</a:t>
            </a:r>
            <a:endParaRPr lang="en-US" altLang="ko-KR"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endParaRPr>
          </a:p>
          <a:p>
            <a:pPr marL="72000" lvl="2" indent="-72000">
              <a:lnSpc>
                <a:spcPct val="110000"/>
              </a:lnSpc>
              <a:buFont typeface="Arial" panose="020B0604020202020204" pitchFamily="34" charset="0"/>
              <a:buChar char="•"/>
              <a:defRPr/>
            </a:pPr>
            <a:r>
              <a:rPr lang="ko-KR" altLang="en-US"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원료탄</a:t>
            </a:r>
            <a:r>
              <a:rPr lang="en-US" altLang="ko-KR"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a:t>
            </a:r>
            <a:r>
              <a:rPr lang="ko-KR" altLang="en-US"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유연탄</a:t>
            </a:r>
            <a:r>
              <a:rPr lang="en-US" altLang="ko-KR"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a:t>
            </a:r>
            <a:r>
              <a:rPr lang="ko-KR" altLang="en-US"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은 기존 광산의 생산능력 확대 또는 신규 광산의 개시가 철광석보다는 적어 큰 폭의 공급증가 가능성은 낮아 </a:t>
            </a:r>
            <a:r>
              <a:rPr lang="en-US" altLang="ko-KR"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’24</a:t>
            </a:r>
            <a:r>
              <a:rPr lang="ko-KR" altLang="en-US"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년 이후에도 상대적으로 가격 흐름이 견조할 전망</a:t>
            </a:r>
            <a:endParaRPr lang="en-US" altLang="ko-KR"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endParaRPr>
          </a:p>
        </p:txBody>
      </p:sp>
      <p:sp>
        <p:nvSpPr>
          <p:cNvPr id="74" name="TextBox 73">
            <a:extLst>
              <a:ext uri="{FF2B5EF4-FFF2-40B4-BE49-F238E27FC236}">
                <a16:creationId xmlns:a16="http://schemas.microsoft.com/office/drawing/2014/main" id="{D11C6971-3E70-4055-9A26-E09DD1FD184E}"/>
              </a:ext>
            </a:extLst>
          </p:cNvPr>
          <p:cNvSpPr txBox="1"/>
          <p:nvPr/>
        </p:nvSpPr>
        <p:spPr>
          <a:xfrm>
            <a:off x="5547474" y="4905004"/>
            <a:ext cx="3562846" cy="367280"/>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buClr>
                <a:srgbClr val="5F5F5F"/>
              </a:buClr>
              <a:buSzPct val="120000"/>
              <a:buFontTx/>
              <a:buNone/>
              <a:tabLst/>
              <a:defRPr/>
            </a:pPr>
            <a:r>
              <a:rPr kumimoji="0" lang="ko-KR" altLang="en-US" sz="800" b="1" i="0" u="none" strike="noStrike" kern="0" cap="none" spc="0" normalizeH="0" baseline="0" noProof="0">
                <a:ln>
                  <a:solidFill>
                    <a:srgbClr val="00338D">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건축수주 및 착공면적 감소로 봉형강 수요 부진 전망</a:t>
            </a:r>
            <a:endParaRPr kumimoji="0" lang="en-US" altLang="ko-KR" sz="800" b="0" i="0" u="none" strike="noStrike" kern="1200" cap="none" spc="0" normalizeH="0" baseline="0" noProof="0">
              <a:ln>
                <a:solidFill>
                  <a:srgbClr val="00338D">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Arial" pitchFamily="34" charset="0"/>
            </a:endParaRPr>
          </a:p>
          <a:p>
            <a:pPr marL="72000" lvl="2" indent="-72000">
              <a:lnSpc>
                <a:spcPct val="110000"/>
              </a:lnSpc>
              <a:buFont typeface="Arial" panose="020B0604020202020204" pitchFamily="34" charset="0"/>
              <a:buChar char="•"/>
              <a:defRPr/>
            </a:pPr>
            <a:r>
              <a:rPr lang="en-US" altLang="ko-KR"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’23</a:t>
            </a:r>
            <a:r>
              <a:rPr lang="ko-KR" altLang="en-US"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년 상반기까지는 국내 봉형강 업계 전반적으로 우수한 실적이 유지되어 옴</a:t>
            </a:r>
            <a:endParaRPr lang="en-US" altLang="ko-KR"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endParaRPr>
          </a:p>
          <a:p>
            <a:pPr marL="72000" lvl="2" indent="-72000">
              <a:lnSpc>
                <a:spcPct val="110000"/>
              </a:lnSpc>
              <a:buFont typeface="Arial" panose="020B0604020202020204" pitchFamily="34" charset="0"/>
              <a:buChar char="•"/>
              <a:defRPr/>
            </a:pPr>
            <a:r>
              <a:rPr lang="ko-KR" altLang="en-US"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그러나 </a:t>
            </a:r>
            <a:r>
              <a:rPr lang="en-US" altLang="ko-KR"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’23</a:t>
            </a:r>
            <a:r>
              <a:rPr lang="ko-KR" altLang="en-US"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년 들어 뚜렷하게 감소한 건축수주와 착공면적이 봉형강 수요에 하방 압력 가할 것 </a:t>
            </a:r>
            <a:endParaRPr lang="en-US" altLang="ko-KR"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endParaRPr>
          </a:p>
        </p:txBody>
      </p:sp>
      <p:sp>
        <p:nvSpPr>
          <p:cNvPr id="77" name="TextBox 76">
            <a:extLst>
              <a:ext uri="{FF2B5EF4-FFF2-40B4-BE49-F238E27FC236}">
                <a16:creationId xmlns:a16="http://schemas.microsoft.com/office/drawing/2014/main" id="{E78B9190-8A26-40F2-9936-A8DD1C6771A0}"/>
              </a:ext>
            </a:extLst>
          </p:cNvPr>
          <p:cNvSpPr txBox="1"/>
          <p:nvPr/>
        </p:nvSpPr>
        <p:spPr>
          <a:xfrm>
            <a:off x="5547473" y="5400772"/>
            <a:ext cx="3644599" cy="485774"/>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buClr>
                <a:srgbClr val="5F5F5F"/>
              </a:buClr>
              <a:buSzPct val="120000"/>
              <a:buFontTx/>
              <a:buNone/>
              <a:tabLst/>
              <a:defRPr/>
            </a:pPr>
            <a:r>
              <a:rPr lang="en-US" altLang="ko-KR" sz="800" b="1" kern="0">
                <a:ln>
                  <a:solidFill>
                    <a:srgbClr val="00338D">
                      <a:alpha val="0"/>
                    </a:srgbClr>
                  </a:solidFill>
                </a:ln>
                <a:solidFill>
                  <a:srgbClr val="1E49E2"/>
                </a:solidFill>
                <a:latin typeface="KoPub돋움체 Medium" panose="00000600000000000000" pitchFamily="2" charset="-127"/>
                <a:ea typeface="KoPub돋움체 Medium" panose="00000600000000000000" pitchFamily="2" charset="-127"/>
              </a:rPr>
              <a:t>EU CBAM</a:t>
            </a:r>
            <a:r>
              <a:rPr lang="en-US" altLang="ko-KR" sz="800" b="1" kern="0" baseline="30000">
                <a:ln>
                  <a:solidFill>
                    <a:srgbClr val="00338D">
                      <a:alpha val="0"/>
                    </a:srgbClr>
                  </a:solidFill>
                </a:ln>
                <a:solidFill>
                  <a:srgbClr val="1E49E2"/>
                </a:solidFill>
                <a:latin typeface="KoPub돋움체 Medium" panose="00000600000000000000" pitchFamily="2" charset="-127"/>
                <a:ea typeface="KoPub돋움체 Medium" panose="00000600000000000000" pitchFamily="2" charset="-127"/>
              </a:rPr>
              <a:t>2)</a:t>
            </a:r>
            <a:r>
              <a:rPr lang="ko-KR" altLang="en-US" sz="800" b="1" kern="0">
                <a:ln>
                  <a:solidFill>
                    <a:srgbClr val="00338D">
                      <a:alpha val="0"/>
                    </a:srgbClr>
                  </a:solidFill>
                </a:ln>
                <a:solidFill>
                  <a:srgbClr val="1E49E2"/>
                </a:solidFill>
                <a:latin typeface="KoPub돋움체 Medium" panose="00000600000000000000" pitchFamily="2" charset="-127"/>
                <a:ea typeface="KoPub돋움체 Medium" panose="00000600000000000000" pitchFamily="2" charset="-127"/>
              </a:rPr>
              <a:t>에 대비한 국내 철강사들의 적극적인 탄소 감축 전략이 필요</a:t>
            </a:r>
            <a:endParaRPr lang="en-US" altLang="ko-KR" sz="800" b="1" kern="0">
              <a:ln>
                <a:solidFill>
                  <a:srgbClr val="00338D">
                    <a:alpha val="0"/>
                  </a:srgbClr>
                </a:solidFill>
              </a:ln>
              <a:solidFill>
                <a:srgbClr val="1E49E2"/>
              </a:solidFill>
              <a:latin typeface="KoPub돋움체 Medium" panose="00000600000000000000" pitchFamily="2" charset="-127"/>
              <a:ea typeface="KoPub돋움체 Medium" panose="00000600000000000000" pitchFamily="2" charset="-127"/>
            </a:endParaRPr>
          </a:p>
          <a:p>
            <a:pPr marL="72000" lvl="2" indent="-72000">
              <a:lnSpc>
                <a:spcPct val="110000"/>
              </a:lnSpc>
              <a:buFont typeface="Arial" panose="020B0604020202020204" pitchFamily="34" charset="0"/>
              <a:buChar char="•"/>
              <a:defRPr/>
            </a:pPr>
            <a:r>
              <a:rPr lang="en-US" altLang="ko-KR"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CBAM </a:t>
            </a:r>
            <a:r>
              <a:rPr lang="ko-KR" altLang="en-US"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우선적용 대상 </a:t>
            </a:r>
            <a:r>
              <a:rPr lang="en-US" altLang="ko-KR"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6</a:t>
            </a:r>
            <a:r>
              <a:rPr lang="ko-KR" altLang="en-US"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개 제품의 </a:t>
            </a:r>
            <a:r>
              <a:rPr lang="en-US" altLang="ko-KR"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’22</a:t>
            </a:r>
            <a:r>
              <a:rPr lang="ko-KR" altLang="en-US"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년 </a:t>
            </a:r>
            <a:r>
              <a:rPr lang="en-US" altLang="ko-KR"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EU </a:t>
            </a:r>
            <a:r>
              <a:rPr lang="ko-KR" altLang="en-US"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수입액 중 철강이 전체의 </a:t>
            </a:r>
            <a:r>
              <a:rPr lang="en-US" altLang="ko-KR"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60% </a:t>
            </a:r>
            <a:r>
              <a:rPr lang="ko-KR" altLang="en-US"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이상 차지</a:t>
            </a:r>
            <a:endParaRPr lang="en-US" altLang="ko-KR"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endParaRPr>
          </a:p>
          <a:p>
            <a:pPr marL="72000" lvl="2" indent="-72000">
              <a:lnSpc>
                <a:spcPct val="110000"/>
              </a:lnSpc>
              <a:buFont typeface="Arial" panose="020B0604020202020204" pitchFamily="34" charset="0"/>
              <a:buChar char="•"/>
              <a:defRPr/>
            </a:pPr>
            <a:r>
              <a:rPr lang="en-US" altLang="ko-KR"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CBAM </a:t>
            </a:r>
            <a:r>
              <a:rPr lang="ko-KR" altLang="en-US"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전환기</a:t>
            </a:r>
            <a:r>
              <a:rPr lang="en-US" altLang="ko-KR"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(’23.10~’25.12)</a:t>
            </a:r>
            <a:r>
              <a:rPr lang="ko-KR" altLang="en-US"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를 지나 전면 시행이 예고된 </a:t>
            </a:r>
            <a:r>
              <a:rPr lang="en-US" altLang="ko-KR"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’26</a:t>
            </a:r>
            <a:r>
              <a:rPr lang="ko-KR" altLang="en-US"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rPr>
              <a:t>년부터는 국내 철강업계 비용 부담이 불가피할 것</a:t>
            </a:r>
            <a:endParaRPr lang="en-US" altLang="ko-KR" sz="700">
              <a:ln>
                <a:solidFill>
                  <a:srgbClr val="00338D">
                    <a:alpha val="0"/>
                  </a:srgbClr>
                </a:solidFill>
              </a:ln>
              <a:solidFill>
                <a:srgbClr val="000000">
                  <a:lumMod val="85000"/>
                  <a:lumOff val="15000"/>
                </a:srgbClr>
              </a:solidFill>
              <a:ea typeface="KoPub돋움체 Medium" panose="00000600000000000000" pitchFamily="2" charset="-127"/>
              <a:cs typeface="Arial" pitchFamily="34" charset="0"/>
            </a:endParaRPr>
          </a:p>
        </p:txBody>
      </p:sp>
      <p:graphicFrame>
        <p:nvGraphicFramePr>
          <p:cNvPr id="57" name="차트 56">
            <a:extLst>
              <a:ext uri="{FF2B5EF4-FFF2-40B4-BE49-F238E27FC236}">
                <a16:creationId xmlns:a16="http://schemas.microsoft.com/office/drawing/2014/main" id="{C879A068-347A-45AF-8B86-F8F6D089B0C3}"/>
              </a:ext>
            </a:extLst>
          </p:cNvPr>
          <p:cNvGraphicFramePr/>
          <p:nvPr>
            <p:extLst>
              <p:ext uri="{D42A27DB-BD31-4B8C-83A1-F6EECF244321}">
                <p14:modId xmlns:p14="http://schemas.microsoft.com/office/powerpoint/2010/main" val="3405813331"/>
              </p:ext>
            </p:extLst>
          </p:nvPr>
        </p:nvGraphicFramePr>
        <p:xfrm>
          <a:off x="632434" y="2497705"/>
          <a:ext cx="4234239" cy="1984063"/>
        </p:xfrm>
        <a:graphic>
          <a:graphicData uri="http://schemas.openxmlformats.org/drawingml/2006/chart">
            <c:chart xmlns:c="http://schemas.openxmlformats.org/drawingml/2006/chart" xmlns:r="http://schemas.openxmlformats.org/officeDocument/2006/relationships" r:id="rId5"/>
          </a:graphicData>
        </a:graphic>
      </p:graphicFrame>
      <p:pic>
        <p:nvPicPr>
          <p:cNvPr id="45" name="그림 44">
            <a:extLst>
              <a:ext uri="{FF2B5EF4-FFF2-40B4-BE49-F238E27FC236}">
                <a16:creationId xmlns:a16="http://schemas.microsoft.com/office/drawing/2014/main" id="{18B07F4E-C14C-40F1-BE48-42E33C37092D}"/>
              </a:ext>
            </a:extLst>
          </p:cNvPr>
          <p:cNvPicPr>
            <a:picLocks noChangeAspect="1"/>
          </p:cNvPicPr>
          <p:nvPr/>
        </p:nvPicPr>
        <p:blipFill>
          <a:blip r:embed="rId6"/>
          <a:stretch>
            <a:fillRect/>
          </a:stretch>
        </p:blipFill>
        <p:spPr>
          <a:xfrm>
            <a:off x="733746" y="649929"/>
            <a:ext cx="425036" cy="264455"/>
          </a:xfrm>
          <a:prstGeom prst="rect">
            <a:avLst/>
          </a:prstGeom>
        </p:spPr>
      </p:pic>
      <p:sp>
        <p:nvSpPr>
          <p:cNvPr id="3" name="TextBox 2">
            <a:extLst>
              <a:ext uri="{FF2B5EF4-FFF2-40B4-BE49-F238E27FC236}">
                <a16:creationId xmlns:a16="http://schemas.microsoft.com/office/drawing/2014/main" id="{C641FB21-1CDA-FC22-1C63-211B6A030051}"/>
              </a:ext>
            </a:extLst>
          </p:cNvPr>
          <p:cNvSpPr txBox="1"/>
          <p:nvPr/>
        </p:nvSpPr>
        <p:spPr>
          <a:xfrm>
            <a:off x="1801845" y="4215063"/>
            <a:ext cx="255555" cy="107722"/>
          </a:xfrm>
          <a:prstGeom prst="rect">
            <a:avLst/>
          </a:prstGeom>
          <a:solidFill>
            <a:schemeClr val="bg1"/>
          </a:solidFill>
        </p:spPr>
        <p:txBody>
          <a:bodyPr wrap="square" lIns="0" tIns="0" rIns="0" bIns="0" rtlCol="0">
            <a:spAutoFit/>
          </a:bodyPr>
          <a:lstStyle/>
          <a:p>
            <a:pPr algn="l"/>
            <a:r>
              <a:rPr lang="en-US" altLang="ko-KR" sz="700" b="1">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CIS</a:t>
            </a:r>
            <a:r>
              <a:rPr lang="en-US" altLang="ko-KR" sz="700" b="1" baseline="30000">
                <a:ln>
                  <a:solidFill>
                    <a:schemeClr val="tx2">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a:rPr>
              <a:t>2</a:t>
            </a:r>
            <a:r>
              <a:rPr lang="en-US" altLang="ko-KR" sz="700" b="1" baseline="300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a:t>
            </a:r>
            <a:endParaRPr lang="ko-KR" altLang="en-US" sz="7800" b="1" baseline="300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7" name="텍스트 개체 틀 6">
            <a:extLst>
              <a:ext uri="{FF2B5EF4-FFF2-40B4-BE49-F238E27FC236}">
                <a16:creationId xmlns:a16="http://schemas.microsoft.com/office/drawing/2014/main" id="{F1EFA1B6-065C-A4BC-B507-50E8E1342DE9}"/>
              </a:ext>
            </a:extLst>
          </p:cNvPr>
          <p:cNvSpPr>
            <a:spLocks noGrp="1"/>
          </p:cNvSpPr>
          <p:nvPr>
            <p:ph type="body" sz="quarter" idx="10"/>
          </p:nvPr>
        </p:nvSpPr>
        <p:spPr/>
        <p:txBody>
          <a:bodyPr/>
          <a:lstStyle/>
          <a:p>
            <a:r>
              <a:rPr lang="en-US" altLang="ko-KR"/>
              <a:t>III. 2024</a:t>
            </a:r>
            <a:r>
              <a:rPr lang="ko-KR" altLang="en-US"/>
              <a:t>년 산업별 전망</a:t>
            </a:r>
          </a:p>
        </p:txBody>
      </p:sp>
      <p:sp>
        <p:nvSpPr>
          <p:cNvPr id="8" name="직사각형 7">
            <a:extLst>
              <a:ext uri="{FF2B5EF4-FFF2-40B4-BE49-F238E27FC236}">
                <a16:creationId xmlns:a16="http://schemas.microsoft.com/office/drawing/2014/main" id="{9B513175-CF61-7412-AAB8-58686A85C98C}"/>
              </a:ext>
            </a:extLst>
          </p:cNvPr>
          <p:cNvSpPr/>
          <p:nvPr/>
        </p:nvSpPr>
        <p:spPr>
          <a:xfrm>
            <a:off x="5129820" y="2948166"/>
            <a:ext cx="1982183" cy="210455"/>
          </a:xfrm>
          <a:prstGeom prst="rect">
            <a:avLst/>
          </a:prstGeom>
          <a:solidFill>
            <a:schemeClr val="accent4">
              <a:lumMod val="20000"/>
              <a:lumOff val="80000"/>
            </a:schemeClr>
          </a:solidFill>
          <a:ln w="3175">
            <a:noFill/>
          </a:ln>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rgbClr val="000000"/>
                </a:solidFill>
                <a:latin typeface="+mn-lt"/>
                <a:ea typeface="+mn-ea"/>
                <a:cs typeface="+mn-cs"/>
              </a:defRPr>
            </a:pP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철광석 가격 전망</a:t>
            </a:r>
            <a:r>
              <a:rPr kumimoji="0" lang="en-US" altLang="ko-KR" sz="900" b="1" i="0" u="none" strike="noStrike" kern="1200" cap="none" spc="0" normalizeH="0" baseline="30000" noProof="0">
                <a:ln>
                  <a:noFill/>
                </a:ln>
                <a:gradFill>
                  <a:gsLst>
                    <a:gs pos="0">
                      <a:srgbClr val="000000"/>
                    </a:gs>
                    <a:gs pos="100000">
                      <a:srgbClr val="000000"/>
                    </a:gs>
                  </a:gsLst>
                  <a:lin ang="5400000" scaled="1"/>
                </a:gradFill>
                <a:effectLst/>
                <a:uLnTx/>
                <a:uFillTx/>
                <a:latin typeface="KoPub돋움체 Medium"/>
                <a:ea typeface="KoPub돋움체 Medium"/>
                <a:cs typeface="+mn-cs"/>
              </a:rPr>
              <a:t>1)</a:t>
            </a:r>
            <a:endPar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endParaRPr>
          </a:p>
        </p:txBody>
      </p:sp>
      <p:sp>
        <p:nvSpPr>
          <p:cNvPr id="9" name="직사각형 8">
            <a:extLst>
              <a:ext uri="{FF2B5EF4-FFF2-40B4-BE49-F238E27FC236}">
                <a16:creationId xmlns:a16="http://schemas.microsoft.com/office/drawing/2014/main" id="{DCEE4ABC-6CD6-CE04-62DE-0445D402AC1F}"/>
              </a:ext>
            </a:extLst>
          </p:cNvPr>
          <p:cNvSpPr/>
          <p:nvPr/>
        </p:nvSpPr>
        <p:spPr>
          <a:xfrm>
            <a:off x="7291052" y="2948166"/>
            <a:ext cx="1910169" cy="210455"/>
          </a:xfrm>
          <a:prstGeom prst="rect">
            <a:avLst/>
          </a:prstGeom>
          <a:solidFill>
            <a:schemeClr val="accent4">
              <a:lumMod val="20000"/>
              <a:lumOff val="80000"/>
            </a:schemeClr>
          </a:solidFill>
          <a:ln w="3175">
            <a:noFill/>
          </a:ln>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rgbClr val="000000"/>
                </a:solidFill>
                <a:latin typeface="+mn-lt"/>
                <a:ea typeface="+mn-ea"/>
                <a:cs typeface="+mn-cs"/>
              </a:defRPr>
            </a:pP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원료탄</a:t>
            </a:r>
            <a:r>
              <a:rPr kumimoji="0" lang="en-US" altLang="ko-KR"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a:t>
            </a: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유연탄</a:t>
            </a:r>
            <a:r>
              <a:rPr kumimoji="0" lang="en-US" altLang="ko-KR"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 </a:t>
            </a: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가격 전망</a:t>
            </a:r>
            <a:r>
              <a:rPr kumimoji="0" lang="en-US" altLang="ko-KR" sz="900" b="1" i="0" u="none" strike="noStrike" kern="1200" cap="none" spc="0" normalizeH="0" baseline="30000" noProof="0">
                <a:ln>
                  <a:noFill/>
                </a:ln>
                <a:gradFill>
                  <a:gsLst>
                    <a:gs pos="0">
                      <a:srgbClr val="000000"/>
                    </a:gs>
                    <a:gs pos="100000">
                      <a:srgbClr val="000000"/>
                    </a:gs>
                  </a:gsLst>
                  <a:lin ang="5400000" scaled="1"/>
                </a:gradFill>
                <a:effectLst/>
                <a:uLnTx/>
                <a:uFillTx/>
                <a:latin typeface="KoPub돋움체 Medium"/>
                <a:ea typeface="KoPub돋움체 Medium"/>
                <a:cs typeface="+mn-cs"/>
              </a:rPr>
              <a:t>1)</a:t>
            </a:r>
            <a:endPar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endParaRPr>
          </a:p>
        </p:txBody>
      </p:sp>
    </p:spTree>
    <p:extLst>
      <p:ext uri="{BB962C8B-B14F-4D97-AF65-F5344CB8AC3E}">
        <p14:creationId xmlns:p14="http://schemas.microsoft.com/office/powerpoint/2010/main" val="1508562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2">
            <a:extLst>
              <a:ext uri="{FF2B5EF4-FFF2-40B4-BE49-F238E27FC236}">
                <a16:creationId xmlns:a16="http://schemas.microsoft.com/office/drawing/2014/main" id="{28CB50BA-3275-5F34-7A91-D63A7A8AB2A8}"/>
              </a:ext>
            </a:extLst>
          </p:cNvPr>
          <p:cNvSpPr txBox="1">
            <a:spLocks/>
          </p:cNvSpPr>
          <p:nvPr/>
        </p:nvSpPr>
        <p:spPr>
          <a:xfrm>
            <a:off x="713993" y="471262"/>
            <a:ext cx="8488800" cy="504825"/>
          </a:xfrm>
          <a:prstGeom prst="rect">
            <a:avLst/>
          </a:prstGeom>
        </p:spPr>
        <p:txBody>
          <a:bodyPr wrap="none" lIns="0" tIns="0" rIns="0" bIns="0" anchor="b" anchorCtr="0">
            <a:noAutofit/>
          </a:bodyPr>
          <a:lstStyle>
            <a:lvl1pPr eaLnBrk="1" latinLnBrk="0" hangingPunct="1">
              <a:lnSpc>
                <a:spcPct val="70000"/>
              </a:lnSpc>
              <a:defRPr sz="2400" b="0" i="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KPMG Extralight"/>
              </a:defRPr>
            </a:lvl1pPr>
          </a:lstStyle>
          <a:p>
            <a:pPr indent="542925"/>
            <a:r>
              <a:rPr lang="ko-KR" altLang="en-US"/>
              <a:t>조선</a:t>
            </a:r>
            <a:r>
              <a:rPr lang="ko-KR" altLang="en-US" sz="300"/>
              <a:t> </a:t>
            </a:r>
            <a:r>
              <a:rPr lang="en-US" altLang="ko-KR"/>
              <a:t>·</a:t>
            </a:r>
            <a:r>
              <a:rPr lang="ko-KR" altLang="en-US"/>
              <a:t>      해운</a:t>
            </a:r>
            <a:r>
              <a:rPr lang="en-US" altLang="ko-KR"/>
              <a:t> 》 </a:t>
            </a:r>
            <a:r>
              <a:rPr lang="ko-KR" altLang="en-US" b="1" spc="-30">
                <a:latin typeface="KoPub돋움체 Medium" panose="02020603020101020101" pitchFamily="18" charset="-127"/>
                <a:ea typeface="KoPub돋움체 Medium" panose="02020603020101020101" pitchFamily="18" charset="-127"/>
              </a:rPr>
              <a:t>조선 안정적 실적 유지</a:t>
            </a:r>
            <a:r>
              <a:rPr lang="en-US" altLang="ko-KR" b="1" spc="-30">
                <a:latin typeface="KoPub돋움체 Medium" panose="02020603020101020101" pitchFamily="18" charset="-127"/>
                <a:ea typeface="KoPub돋움체 Medium" panose="02020603020101020101" pitchFamily="18" charset="-127"/>
              </a:rPr>
              <a:t>, </a:t>
            </a:r>
            <a:r>
              <a:rPr lang="ko-KR" altLang="en-US" b="1" spc="-30">
                <a:latin typeface="KoPub돋움체 Medium" panose="02020603020101020101" pitchFamily="18" charset="-127"/>
                <a:ea typeface="KoPub돋움체 Medium" panose="02020603020101020101" pitchFamily="18" charset="-127"/>
              </a:rPr>
              <a:t>해운 경기 둔화 영향 불가피</a:t>
            </a:r>
          </a:p>
        </p:txBody>
      </p:sp>
      <p:sp>
        <p:nvSpPr>
          <p:cNvPr id="4" name="텍스트 개체 틀 3">
            <a:extLst>
              <a:ext uri="{FF2B5EF4-FFF2-40B4-BE49-F238E27FC236}">
                <a16:creationId xmlns:a16="http://schemas.microsoft.com/office/drawing/2014/main" id="{686D9067-AB9D-4797-96A7-90BCD1FDD959}"/>
              </a:ext>
            </a:extLst>
          </p:cNvPr>
          <p:cNvSpPr>
            <a:spLocks noGrp="1"/>
          </p:cNvSpPr>
          <p:nvPr>
            <p:ph type="body" sz="quarter" idx="11"/>
          </p:nvPr>
        </p:nvSpPr>
        <p:spPr>
          <a:xfrm>
            <a:off x="713993" y="1172036"/>
            <a:ext cx="8488800" cy="720000"/>
          </a:xfrm>
        </p:spPr>
        <p:txBody>
          <a:bodyPr/>
          <a:lstStyle/>
          <a:p>
            <a:r>
              <a:rPr lang="en-US" altLang="ko-KR"/>
              <a:t>2024</a:t>
            </a:r>
            <a:r>
              <a:rPr lang="ko-KR" altLang="en-US"/>
              <a:t>년 글로벌 신조선 발주량은 호황기 대량의 선박 발주로 인해 전년대비 </a:t>
            </a:r>
            <a:r>
              <a:rPr lang="en-US" altLang="ko-KR"/>
              <a:t>24.7% </a:t>
            </a:r>
            <a:r>
              <a:rPr lang="ko-KR" altLang="en-US"/>
              <a:t>감소할 전망</a:t>
            </a:r>
            <a:r>
              <a:rPr lang="en-US" altLang="ko-KR"/>
              <a:t>. </a:t>
            </a:r>
            <a:r>
              <a:rPr lang="ko-KR" altLang="en-US"/>
              <a:t>하지만 국내 조선사의 높은 수주잔량과 친환경</a:t>
            </a:r>
            <a:r>
              <a:rPr lang="en-US" altLang="ko-KR"/>
              <a:t>·</a:t>
            </a:r>
            <a:r>
              <a:rPr lang="ko-KR" altLang="en-US"/>
              <a:t>고부가 선박 수주의 증가로 안정적 실적을 유지할 전망</a:t>
            </a:r>
            <a:r>
              <a:rPr lang="en-US" altLang="ko-KR"/>
              <a:t>. 2024</a:t>
            </a:r>
            <a:r>
              <a:rPr lang="ko-KR" altLang="en-US"/>
              <a:t>년 해운산업은 세계 경기 둔화와</a:t>
            </a:r>
            <a:r>
              <a:rPr lang="en-US" altLang="ko-KR"/>
              <a:t> </a:t>
            </a:r>
            <a:r>
              <a:rPr lang="ko-KR" altLang="en-US"/>
              <a:t>인플레이션에 따른 글로벌 긴축</a:t>
            </a:r>
            <a:r>
              <a:rPr lang="en-US" altLang="ko-KR"/>
              <a:t>, </a:t>
            </a:r>
            <a:r>
              <a:rPr lang="ko-KR" altLang="en-US"/>
              <a:t>지정학적 요인 등에 따라 전반적인 물동량 수요가 감소할 전망</a:t>
            </a:r>
          </a:p>
        </p:txBody>
      </p:sp>
      <p:sp>
        <p:nvSpPr>
          <p:cNvPr id="30" name="텍스트 개체 틀 29">
            <a:extLst>
              <a:ext uri="{FF2B5EF4-FFF2-40B4-BE49-F238E27FC236}">
                <a16:creationId xmlns:a16="http://schemas.microsoft.com/office/drawing/2014/main" id="{5C1099F4-5A1C-4AF5-BE53-9F661069C0E9}"/>
              </a:ext>
            </a:extLst>
          </p:cNvPr>
          <p:cNvSpPr>
            <a:spLocks noGrp="1"/>
          </p:cNvSpPr>
          <p:nvPr>
            <p:ph type="body" sz="quarter" idx="10"/>
          </p:nvPr>
        </p:nvSpPr>
        <p:spPr>
          <a:xfrm>
            <a:off x="713993" y="333149"/>
            <a:ext cx="8488800" cy="184666"/>
          </a:xfrm>
        </p:spPr>
        <p:txBody>
          <a:bodyPr/>
          <a:lstStyle/>
          <a:p>
            <a:r>
              <a:rPr lang="en-US" altLang="ko-KR"/>
              <a:t>III. 2024</a:t>
            </a:r>
            <a:r>
              <a:rPr lang="ko-KR" altLang="en-US"/>
              <a:t>년 산업별 전망</a:t>
            </a:r>
            <a:endParaRPr lang="en-US" altLang="ko-KR"/>
          </a:p>
        </p:txBody>
      </p:sp>
      <p:sp>
        <p:nvSpPr>
          <p:cNvPr id="190" name="TextBox 189">
            <a:extLst>
              <a:ext uri="{FF2B5EF4-FFF2-40B4-BE49-F238E27FC236}">
                <a16:creationId xmlns:a16="http://schemas.microsoft.com/office/drawing/2014/main" id="{618F1DC8-8F43-4932-AD7D-21E252FF714D}"/>
              </a:ext>
            </a:extLst>
          </p:cNvPr>
          <p:cNvSpPr txBox="1"/>
          <p:nvPr/>
        </p:nvSpPr>
        <p:spPr>
          <a:xfrm>
            <a:off x="5132999" y="5953862"/>
            <a:ext cx="3600000" cy="232165"/>
          </a:xfrm>
          <a:prstGeom prst="rect">
            <a:avLst/>
          </a:prstGeom>
          <a:noFill/>
          <a:ln>
            <a:noFill/>
          </a:ln>
        </p:spPr>
        <p:txBody>
          <a:bodyPr wrap="square" lIns="0" tIns="108000" rIns="0" bIns="0" rtlCol="0" anchor="b">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 재구성</a:t>
            </a:r>
          </a:p>
        </p:txBody>
      </p:sp>
      <p:pic>
        <p:nvPicPr>
          <p:cNvPr id="8" name="그림 7">
            <a:extLst>
              <a:ext uri="{FF2B5EF4-FFF2-40B4-BE49-F238E27FC236}">
                <a16:creationId xmlns:a16="http://schemas.microsoft.com/office/drawing/2014/main" id="{829D8C46-DB4A-D70A-57D6-45C010119438}"/>
              </a:ext>
            </a:extLst>
          </p:cNvPr>
          <p:cNvPicPr>
            <a:picLocks noChangeAspect="1"/>
          </p:cNvPicPr>
          <p:nvPr/>
        </p:nvPicPr>
        <p:blipFill>
          <a:blip r:embed="rId3"/>
          <a:stretch>
            <a:fillRect/>
          </a:stretch>
        </p:blipFill>
        <p:spPr>
          <a:xfrm>
            <a:off x="1944898" y="587606"/>
            <a:ext cx="423352" cy="389103"/>
          </a:xfrm>
          <a:prstGeom prst="rect">
            <a:avLst/>
          </a:prstGeom>
        </p:spPr>
      </p:pic>
      <p:pic>
        <p:nvPicPr>
          <p:cNvPr id="9" name="그림 8">
            <a:extLst>
              <a:ext uri="{FF2B5EF4-FFF2-40B4-BE49-F238E27FC236}">
                <a16:creationId xmlns:a16="http://schemas.microsoft.com/office/drawing/2014/main" id="{7F6CB241-E2CD-3816-A752-80D36B20C070}"/>
              </a:ext>
            </a:extLst>
          </p:cNvPr>
          <p:cNvPicPr>
            <a:picLocks noChangeAspect="1"/>
          </p:cNvPicPr>
          <p:nvPr/>
        </p:nvPicPr>
        <p:blipFill>
          <a:blip r:embed="rId4"/>
          <a:stretch>
            <a:fillRect/>
          </a:stretch>
        </p:blipFill>
        <p:spPr>
          <a:xfrm>
            <a:off x="714375" y="574411"/>
            <a:ext cx="463778" cy="415492"/>
          </a:xfrm>
          <a:prstGeom prst="rect">
            <a:avLst/>
          </a:prstGeom>
        </p:spPr>
      </p:pic>
      <p:grpSp>
        <p:nvGrpSpPr>
          <p:cNvPr id="10" name="그룹 9">
            <a:extLst>
              <a:ext uri="{FF2B5EF4-FFF2-40B4-BE49-F238E27FC236}">
                <a16:creationId xmlns:a16="http://schemas.microsoft.com/office/drawing/2014/main" id="{BB534018-506C-177D-AC6C-9D6C003E4343}"/>
              </a:ext>
            </a:extLst>
          </p:cNvPr>
          <p:cNvGrpSpPr/>
          <p:nvPr/>
        </p:nvGrpSpPr>
        <p:grpSpPr>
          <a:xfrm>
            <a:off x="713993" y="2171179"/>
            <a:ext cx="4068151" cy="276837"/>
            <a:chOff x="704850" y="2013298"/>
            <a:chExt cx="4140200" cy="276837"/>
          </a:xfrm>
        </p:grpSpPr>
        <p:sp>
          <p:nvSpPr>
            <p:cNvPr id="11" name="TextBox 10">
              <a:extLst>
                <a:ext uri="{FF2B5EF4-FFF2-40B4-BE49-F238E27FC236}">
                  <a16:creationId xmlns:a16="http://schemas.microsoft.com/office/drawing/2014/main" id="{C2944C28-939C-73BF-86E3-D633E3F0609D}"/>
                </a:ext>
              </a:extLst>
            </p:cNvPr>
            <p:cNvSpPr txBox="1"/>
            <p:nvPr/>
          </p:nvSpPr>
          <p:spPr>
            <a:xfrm>
              <a:off x="704850" y="2046854"/>
              <a:ext cx="1522090" cy="200055"/>
            </a:xfrm>
            <a:prstGeom prst="rect">
              <a:avLst/>
            </a:prstGeom>
            <a:noFill/>
            <a:ln>
              <a:noFill/>
            </a:ln>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300" b="0" i="0" u="none" strike="noStrike" cap="none" spc="0" normalizeH="0" baseline="0">
                  <a:ln>
                    <a:solidFill>
                      <a:prstClr val="white">
                        <a:lumMod val="75000"/>
                        <a:alpha val="0"/>
                      </a:prstClr>
                    </a:solidFill>
                  </a:ln>
                  <a:solidFill>
                    <a:schemeClr val="tx2"/>
                  </a:solidFill>
                  <a:effectLst/>
                  <a:uLnTx/>
                  <a:uFillTx/>
                  <a:latin typeface="KoPub돋움체 Bold" panose="00000800000000000000" pitchFamily="2" charset="-127"/>
                  <a:ea typeface="KoPub돋움체 Bold" panose="00000800000000000000" pitchFamily="2" charset="-127"/>
                  <a:cs typeface="Univers for KPMG"/>
                </a:defRPr>
              </a:lvl1pPr>
            </a:lstStyle>
            <a:p>
              <a:r>
                <a:rPr lang="en-US" altLang="ko-KR"/>
                <a:t>2024</a:t>
              </a:r>
              <a:r>
                <a:rPr lang="ko-KR" altLang="en-US"/>
                <a:t>년 조선산업 전망</a:t>
              </a:r>
            </a:p>
          </p:txBody>
        </p:sp>
        <p:cxnSp>
          <p:nvCxnSpPr>
            <p:cNvPr id="12" name="직선 연결선 11">
              <a:extLst>
                <a:ext uri="{FF2B5EF4-FFF2-40B4-BE49-F238E27FC236}">
                  <a16:creationId xmlns:a16="http://schemas.microsoft.com/office/drawing/2014/main" id="{9E0AAB1F-4B26-4FB5-F6D0-1131CA47E06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9A1A16E5-5DD1-0C64-AEE3-2CEBE9C00EA0}"/>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4" name="그룹 13">
            <a:extLst>
              <a:ext uri="{FF2B5EF4-FFF2-40B4-BE49-F238E27FC236}">
                <a16:creationId xmlns:a16="http://schemas.microsoft.com/office/drawing/2014/main" id="{A01E5575-6200-05E5-049E-46C2DC661A93}"/>
              </a:ext>
            </a:extLst>
          </p:cNvPr>
          <p:cNvGrpSpPr/>
          <p:nvPr/>
        </p:nvGrpSpPr>
        <p:grpSpPr>
          <a:xfrm>
            <a:off x="5132999" y="2171179"/>
            <a:ext cx="4068151" cy="276837"/>
            <a:chOff x="704850" y="2013298"/>
            <a:chExt cx="4140200" cy="276837"/>
          </a:xfrm>
        </p:grpSpPr>
        <p:sp>
          <p:nvSpPr>
            <p:cNvPr id="15" name="TextBox 14">
              <a:extLst>
                <a:ext uri="{FF2B5EF4-FFF2-40B4-BE49-F238E27FC236}">
                  <a16:creationId xmlns:a16="http://schemas.microsoft.com/office/drawing/2014/main" id="{88369329-2114-B851-B9F3-04D9D03175DB}"/>
                </a:ext>
              </a:extLst>
            </p:cNvPr>
            <p:cNvSpPr txBox="1"/>
            <p:nvPr/>
          </p:nvSpPr>
          <p:spPr>
            <a:xfrm>
              <a:off x="704850" y="2046854"/>
              <a:ext cx="1522090" cy="200055"/>
            </a:xfrm>
            <a:prstGeom prst="rect">
              <a:avLst/>
            </a:prstGeom>
            <a:noFill/>
            <a:ln>
              <a:noFill/>
            </a:ln>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300" b="0" i="0" u="none" strike="noStrike" cap="none" spc="0" normalizeH="0" baseline="0">
                  <a:ln>
                    <a:solidFill>
                      <a:prstClr val="white">
                        <a:lumMod val="75000"/>
                        <a:alpha val="0"/>
                      </a:prstClr>
                    </a:solidFill>
                  </a:ln>
                  <a:solidFill>
                    <a:schemeClr val="tx2"/>
                  </a:solidFill>
                  <a:effectLst/>
                  <a:uLnTx/>
                  <a:uFillTx/>
                  <a:latin typeface="KoPub돋움체 Bold" panose="00000800000000000000" pitchFamily="2" charset="-127"/>
                  <a:ea typeface="KoPub돋움체 Bold" panose="00000800000000000000" pitchFamily="2" charset="-127"/>
                  <a:cs typeface="Univers for KPMG"/>
                </a:defRPr>
              </a:lvl1pPr>
            </a:lstStyle>
            <a:p>
              <a:r>
                <a:rPr lang="en-US" altLang="ko-KR"/>
                <a:t>2024</a:t>
              </a:r>
              <a:r>
                <a:rPr lang="ko-KR" altLang="en-US"/>
                <a:t>년 해운산업 전망</a:t>
              </a:r>
            </a:p>
          </p:txBody>
        </p:sp>
        <p:cxnSp>
          <p:nvCxnSpPr>
            <p:cNvPr id="16" name="직선 연결선 15">
              <a:extLst>
                <a:ext uri="{FF2B5EF4-FFF2-40B4-BE49-F238E27FC236}">
                  <a16:creationId xmlns:a16="http://schemas.microsoft.com/office/drawing/2014/main" id="{1E780378-5AC2-0BC6-9A84-692976CC56C0}"/>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48B50446-C490-6447-18CE-7DCD8DE1EB10}"/>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8" name="직사각형 17">
            <a:extLst>
              <a:ext uri="{FF2B5EF4-FFF2-40B4-BE49-F238E27FC236}">
                <a16:creationId xmlns:a16="http://schemas.microsoft.com/office/drawing/2014/main" id="{1FDCF6F9-BFAF-895F-540B-2905AF6439D8}"/>
              </a:ext>
            </a:extLst>
          </p:cNvPr>
          <p:cNvSpPr/>
          <p:nvPr/>
        </p:nvSpPr>
        <p:spPr>
          <a:xfrm>
            <a:off x="704849" y="4561742"/>
            <a:ext cx="4068000" cy="1604108"/>
          </a:xfrm>
          <a:prstGeom prst="rect">
            <a:avLst/>
          </a:prstGeom>
          <a:solidFill>
            <a:schemeClr val="bg1">
              <a:lumMod val="95000"/>
            </a:schemeClr>
          </a:solidFill>
        </p:spPr>
        <p:txBody>
          <a:bodyPr wrap="square" lIns="72000" tIns="72000" rIns="72000" bIns="72000" anchor="ctr">
            <a:noAutofit/>
          </a:bodyPr>
          <a:lstStyle/>
          <a:p>
            <a:pPr marL="108000" marR="0" lvl="0" indent="-108000" algn="l" defTabSz="914400" rtl="0" eaLnBrk="1" fontAlgn="auto" latinLnBrk="0" hangingPunct="1">
              <a:spcBef>
                <a:spcPts val="200"/>
              </a:spcBef>
              <a:spcAft>
                <a:spcPts val="100"/>
              </a:spcAft>
              <a:buClrTx/>
              <a:buSzTx/>
              <a:buFont typeface="Wingdings" panose="05000000000000000000" pitchFamily="2" charset="2"/>
              <a:buChar char="§"/>
              <a:tabLst/>
              <a:defRPr/>
            </a:pPr>
            <a:r>
              <a:rPr kumimoji="0" lang="en-US" altLang="ko-KR" sz="9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en-US" altLang="ko-KR"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글로벌 신조선 발주량은 총 </a:t>
            </a:r>
            <a:r>
              <a:rPr kumimoji="0" lang="en-US" altLang="ko-KR"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3,850</a:t>
            </a:r>
            <a:r>
              <a:rPr kumimoji="0" lang="ko-KR" altLang="en-US"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만 </a:t>
            </a:r>
            <a:r>
              <a:rPr kumimoji="0" lang="en-US" altLang="ko-KR"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CGT</a:t>
            </a:r>
            <a:r>
              <a:rPr kumimoji="0" lang="ko-KR" altLang="en-US"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로 전년대비 </a:t>
            </a:r>
            <a:r>
              <a:rPr kumimoji="0" lang="en-US" altLang="ko-KR"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23.3% </a:t>
            </a:r>
            <a:r>
              <a:rPr kumimoji="0" lang="ko-KR" altLang="en-US"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감소할 것으로 예상되며</a:t>
            </a:r>
            <a:r>
              <a:rPr kumimoji="0" lang="en-US" altLang="ko-KR"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’24</a:t>
            </a:r>
            <a:r>
              <a:rPr kumimoji="0" lang="ko-KR" altLang="en-US"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신조선 발주량 또한 </a:t>
            </a:r>
            <a:r>
              <a:rPr kumimoji="0" lang="en-US" altLang="ko-KR"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2,900</a:t>
            </a:r>
            <a:r>
              <a:rPr kumimoji="0" lang="ko-KR" altLang="en-US"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만 </a:t>
            </a:r>
            <a:r>
              <a:rPr kumimoji="0" lang="en-US" altLang="ko-KR"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CGT</a:t>
            </a:r>
            <a:r>
              <a:rPr kumimoji="0" lang="ko-KR" altLang="en-US"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로 전년대비 </a:t>
            </a:r>
            <a:r>
              <a:rPr kumimoji="0" lang="en-US" altLang="ko-KR"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24.7% </a:t>
            </a:r>
            <a:r>
              <a:rPr kumimoji="0" lang="ko-KR" altLang="en-US"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감소할 전망</a:t>
            </a:r>
            <a:endParaRPr kumimoji="0" lang="en-US" altLang="ko-KR"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88900" marR="0" lvl="0" indent="-88900" algn="l" defTabSz="914400" rtl="0" eaLnBrk="1" fontAlgn="auto" latinLnBrk="0" hangingPunct="1">
              <a:spcBef>
                <a:spcPts val="200"/>
              </a:spcBef>
              <a:spcAft>
                <a:spcPts val="300"/>
              </a:spcAft>
              <a:buClrTx/>
              <a:buSzTx/>
              <a:tabLst/>
              <a:defRPr/>
            </a:pPr>
            <a:endParaRPr kumimoji="0" lang="en-US" altLang="ko-KR" sz="1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08000" marR="0" lvl="0" indent="-108000" algn="l" defTabSz="914400" rtl="0" eaLnBrk="1" fontAlgn="auto" latinLnBrk="0" hangingPunct="1">
              <a:spcBef>
                <a:spcPts val="200"/>
              </a:spcBef>
              <a:spcAft>
                <a:spcPts val="300"/>
              </a:spcAft>
              <a:buClrTx/>
              <a:buSzTx/>
              <a:buFont typeface="Wingdings" panose="05000000000000000000" pitchFamily="2" charset="2"/>
              <a:buChar char="§"/>
              <a:tabLst/>
              <a:defRPr/>
            </a:pPr>
            <a:r>
              <a:rPr kumimoji="0" lang="en-US" altLang="ko-KR"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’24</a:t>
            </a:r>
            <a:r>
              <a:rPr kumimoji="0" lang="ko-KR" altLang="en-US"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국내 수주량은 약 </a:t>
            </a:r>
            <a:r>
              <a:rPr kumimoji="0" lang="en-US" altLang="ko-KR"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950</a:t>
            </a:r>
            <a:r>
              <a:rPr kumimoji="0" lang="ko-KR" altLang="en-US"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만 </a:t>
            </a:r>
            <a:r>
              <a:rPr kumimoji="0" lang="en-US" altLang="ko-KR"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CGT</a:t>
            </a:r>
            <a:r>
              <a:rPr kumimoji="0" lang="ko-KR" altLang="en-US"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로</a:t>
            </a:r>
            <a:r>
              <a:rPr kumimoji="0" lang="en-US" altLang="ko-KR"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전년대비 </a:t>
            </a:r>
            <a:r>
              <a:rPr kumimoji="0" lang="en-US" altLang="ko-KR"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17.4% </a:t>
            </a:r>
            <a:r>
              <a:rPr kumimoji="0" lang="ko-KR" altLang="en-US"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감소할 전망</a:t>
            </a:r>
            <a:r>
              <a:rPr kumimoji="0" lang="en-US" altLang="ko-KR"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하지만 국내 조선사는 이미 약 </a:t>
            </a:r>
            <a:r>
              <a:rPr lang="en-US" altLang="ko-KR" sz="9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3</a:t>
            </a:r>
            <a:r>
              <a:rPr lang="ko-KR" altLang="en-US" sz="9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치의 </a:t>
            </a:r>
            <a:r>
              <a:rPr kumimoji="0" lang="ko-KR" altLang="en-US"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수주잔량을 확보함에 따라 안정적 실적을 유지할 전망</a:t>
            </a:r>
            <a:endParaRPr kumimoji="0" lang="en-US" altLang="ko-KR"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R="0" lvl="0" algn="l" defTabSz="914400" rtl="0" eaLnBrk="1" fontAlgn="auto" latinLnBrk="0" hangingPunct="1">
              <a:spcAft>
                <a:spcPts val="300"/>
              </a:spcAft>
              <a:buClrTx/>
              <a:buSzTx/>
              <a:tabLst/>
              <a:defRPr/>
            </a:pPr>
            <a:r>
              <a:rPr lang="en-US" altLang="ko-KR"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 </a:t>
            </a:r>
            <a:r>
              <a:rPr kumimoji="0" lang="en-US" altLang="ko-KR" sz="8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8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lang="en-US" altLang="ko-KR"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11</a:t>
            </a:r>
            <a:r>
              <a:rPr lang="ko-KR" altLang="en-US"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월 전 세계 수주잔량은 </a:t>
            </a:r>
            <a:r>
              <a:rPr lang="en-US" altLang="ko-KR"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a:t>
            </a:r>
            <a:r>
              <a:rPr lang="ko-KR" altLang="en-US"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억 </a:t>
            </a:r>
            <a:r>
              <a:rPr lang="en-US" altLang="ko-KR"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2,542</a:t>
            </a:r>
            <a:r>
              <a:rPr lang="ko-KR" altLang="en-US"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만 </a:t>
            </a:r>
            <a:r>
              <a:rPr lang="en-US" altLang="ko-KR"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CGT, </a:t>
            </a:r>
            <a:r>
              <a:rPr lang="ko-KR" altLang="en-US"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그 중</a:t>
            </a:r>
            <a:r>
              <a:rPr lang="en-US" altLang="ko-KR"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한국은 </a:t>
            </a:r>
            <a:r>
              <a:rPr lang="en-US" altLang="ko-KR"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3,954</a:t>
            </a:r>
            <a:r>
              <a:rPr lang="ko-KR" altLang="en-US"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만 </a:t>
            </a:r>
            <a:r>
              <a:rPr lang="en-US" altLang="ko-KR"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CGT(32%)</a:t>
            </a:r>
            <a:r>
              <a:rPr lang="ko-KR" altLang="en-US"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를 보유</a:t>
            </a:r>
            <a:endParaRPr lang="en-US" altLang="ko-KR"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108000" marR="0" lvl="0" indent="-108000" algn="l" defTabSz="914400" rtl="0" eaLnBrk="1" fontAlgn="auto" latinLnBrk="0" hangingPunct="1">
              <a:spcBef>
                <a:spcPts val="200"/>
              </a:spcBef>
              <a:spcAft>
                <a:spcPts val="300"/>
              </a:spcAft>
              <a:buClrTx/>
              <a:buSzTx/>
              <a:buFont typeface="Wingdings" panose="05000000000000000000" pitchFamily="2" charset="2"/>
              <a:buChar char="§"/>
              <a:tabLst/>
              <a:defRPr/>
            </a:pPr>
            <a:r>
              <a:rPr kumimoji="0" lang="ko-KR" altLang="en-US"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친환경</a:t>
            </a:r>
            <a:r>
              <a:rPr kumimoji="0" lang="en-US" altLang="ko-KR"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고부가 선박 수주 세계 </a:t>
            </a:r>
            <a:r>
              <a:rPr kumimoji="0" lang="en-US" altLang="ko-KR"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a:t>
            </a:r>
            <a:r>
              <a:rPr kumimoji="0" lang="ko-KR" altLang="en-US"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위 기록 중</a:t>
            </a:r>
            <a:r>
              <a:rPr kumimoji="0" lang="en-US" altLang="ko-KR"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lang="ko-KR" altLang="en-US" sz="9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신규 선종에 대한 수요 증가는</a:t>
            </a:r>
            <a:r>
              <a:rPr lang="en-US" altLang="ko-KR" sz="9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기술우위를 확보한 국내 조선사의 수주 증가에 긍정적 영향을 끼칠 것으로 기대</a:t>
            </a:r>
            <a:endParaRPr kumimoji="0" lang="en-US" altLang="ko-KR" sz="90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R="0" lvl="0" algn="l" defTabSz="914400" rtl="0" eaLnBrk="1" fontAlgn="auto" latinLnBrk="0" hangingPunct="1">
              <a:spcAft>
                <a:spcPts val="300"/>
              </a:spcAft>
              <a:buClrTx/>
              <a:buSzTx/>
              <a:tabLst/>
              <a:defRPr/>
            </a:pPr>
            <a:r>
              <a:rPr lang="en-US" altLang="ko-KR"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 ’23</a:t>
            </a:r>
            <a:r>
              <a:rPr lang="ko-KR" altLang="en-US"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상반기 전 세계 고부가 선박 발주량의 </a:t>
            </a:r>
            <a:r>
              <a:rPr lang="en-US" altLang="ko-KR"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61%, </a:t>
            </a:r>
            <a:r>
              <a:rPr lang="ko-KR" altLang="en-US"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친환경 선박의 </a:t>
            </a:r>
            <a:r>
              <a:rPr lang="en-US" altLang="ko-KR"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50%</a:t>
            </a:r>
            <a:r>
              <a:rPr lang="ko-KR" altLang="en-US"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를 점유</a:t>
            </a:r>
            <a:r>
              <a:rPr lang="en-US" altLang="ko-KR"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br>
              <a:rPr lang="en-US" altLang="ko-KR"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br>
            <a:r>
              <a:rPr lang="en-US" altLang="ko-KR"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특히 액화천연가스</a:t>
            </a:r>
            <a:r>
              <a:rPr lang="en-US" altLang="ko-KR"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(LNG) </a:t>
            </a:r>
            <a:r>
              <a:rPr lang="ko-KR" altLang="en-US"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운반선 수주는 </a:t>
            </a:r>
            <a:r>
              <a:rPr lang="en-US" altLang="ko-KR"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87%</a:t>
            </a:r>
            <a:r>
              <a:rPr lang="ko-KR" altLang="en-US" sz="80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를 차지</a:t>
            </a:r>
          </a:p>
        </p:txBody>
      </p:sp>
      <p:sp>
        <p:nvSpPr>
          <p:cNvPr id="19" name="직사각형 18">
            <a:extLst>
              <a:ext uri="{FF2B5EF4-FFF2-40B4-BE49-F238E27FC236}">
                <a16:creationId xmlns:a16="http://schemas.microsoft.com/office/drawing/2014/main" id="{BE39BD05-BD55-813A-33E7-EE335E4725EF}"/>
              </a:ext>
            </a:extLst>
          </p:cNvPr>
          <p:cNvSpPr/>
          <p:nvPr/>
        </p:nvSpPr>
        <p:spPr>
          <a:xfrm>
            <a:off x="5134649" y="3437987"/>
            <a:ext cx="4068000" cy="180000"/>
          </a:xfrm>
          <a:prstGeom prst="rect">
            <a:avLst/>
          </a:prstGeom>
          <a:solidFill>
            <a:srgbClr val="CAF2FF"/>
          </a:solidFill>
          <a:ln w="3175">
            <a:noFill/>
          </a:ln>
          <a:effectLst/>
        </p:spPr>
        <p:txBody>
          <a:bodyPr wrap="square" lIns="36000" tIns="36000" rIns="64800" bIns="36000" anchor="ctr">
            <a:noAutofit/>
          </a:bodyPr>
          <a:lstStyle/>
          <a:p>
            <a:pPr marL="0" marR="0" lvl="0" indent="0" algn="just" defTabSz="457200" rtl="0" eaLnBrk="0" fontAlgn="base" latinLnBrk="0" hangingPunct="0">
              <a:lnSpc>
                <a:spcPct val="110000"/>
              </a:lnSpc>
              <a:spcBef>
                <a:spcPct val="0"/>
              </a:spcBef>
              <a:spcAft>
                <a:spcPct val="0"/>
              </a:spcAft>
              <a:buClr>
                <a:srgbClr val="7D0900"/>
              </a:buClr>
              <a:buSzTx/>
              <a:buFontTx/>
              <a:buNone/>
              <a:tabLst/>
              <a:defRPr/>
            </a:pPr>
            <a:r>
              <a:rPr kumimoji="0" lang="ko-KR" altLang="en-US" sz="900" b="1" i="0" u="none" strike="noStrike" kern="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  벌크선</a:t>
            </a:r>
          </a:p>
        </p:txBody>
      </p:sp>
      <p:sp>
        <p:nvSpPr>
          <p:cNvPr id="20" name="직사각형 19">
            <a:extLst>
              <a:ext uri="{FF2B5EF4-FFF2-40B4-BE49-F238E27FC236}">
                <a16:creationId xmlns:a16="http://schemas.microsoft.com/office/drawing/2014/main" id="{0CFA92E1-BB2E-8664-1850-326CE783F7B6}"/>
              </a:ext>
            </a:extLst>
          </p:cNvPr>
          <p:cNvSpPr/>
          <p:nvPr/>
        </p:nvSpPr>
        <p:spPr>
          <a:xfrm>
            <a:off x="5134649" y="4307032"/>
            <a:ext cx="4068000" cy="180000"/>
          </a:xfrm>
          <a:prstGeom prst="rect">
            <a:avLst/>
          </a:prstGeom>
          <a:solidFill>
            <a:srgbClr val="CAF2FF"/>
          </a:solidFill>
          <a:ln w="3175">
            <a:noFill/>
          </a:ln>
          <a:effectLst/>
        </p:spPr>
        <p:txBody>
          <a:bodyPr wrap="square" lIns="36000" tIns="36000" rIns="64800" bIns="36000" anchor="ctr">
            <a:noAutofit/>
          </a:bodyPr>
          <a:lstStyle/>
          <a:p>
            <a:pPr marL="0" marR="0" lvl="0" indent="0" algn="just" defTabSz="457200" rtl="0" eaLnBrk="0" fontAlgn="base" latinLnBrk="0" hangingPunct="0">
              <a:lnSpc>
                <a:spcPct val="110000"/>
              </a:lnSpc>
              <a:spcBef>
                <a:spcPct val="0"/>
              </a:spcBef>
              <a:spcAft>
                <a:spcPct val="0"/>
              </a:spcAft>
              <a:buClr>
                <a:srgbClr val="7D0900"/>
              </a:buClr>
              <a:buSzTx/>
              <a:buFontTx/>
              <a:buNone/>
              <a:tabLst/>
              <a:defRPr/>
            </a:pPr>
            <a:r>
              <a:rPr kumimoji="0" lang="ko-KR" altLang="en-US" sz="900" b="1" i="0" u="none" strike="noStrike" kern="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   탱커</a:t>
            </a:r>
          </a:p>
        </p:txBody>
      </p:sp>
      <p:sp>
        <p:nvSpPr>
          <p:cNvPr id="21" name="직사각형 20">
            <a:extLst>
              <a:ext uri="{FF2B5EF4-FFF2-40B4-BE49-F238E27FC236}">
                <a16:creationId xmlns:a16="http://schemas.microsoft.com/office/drawing/2014/main" id="{6126D261-86FC-3058-E280-31737444D07B}"/>
              </a:ext>
            </a:extLst>
          </p:cNvPr>
          <p:cNvSpPr/>
          <p:nvPr/>
        </p:nvSpPr>
        <p:spPr>
          <a:xfrm>
            <a:off x="5134649" y="5168704"/>
            <a:ext cx="4068000" cy="180000"/>
          </a:xfrm>
          <a:prstGeom prst="rect">
            <a:avLst/>
          </a:prstGeom>
          <a:solidFill>
            <a:srgbClr val="CAF2FF"/>
          </a:solidFill>
          <a:ln w="3175">
            <a:noFill/>
          </a:ln>
          <a:effectLst/>
        </p:spPr>
        <p:txBody>
          <a:bodyPr wrap="square" lIns="36000" tIns="36000" rIns="64800" bIns="36000" anchor="ctr">
            <a:noAutofit/>
          </a:bodyPr>
          <a:lstStyle/>
          <a:p>
            <a:pPr marL="0" marR="0" lvl="0" indent="0" algn="just" defTabSz="457200" rtl="0" eaLnBrk="0" fontAlgn="base" latinLnBrk="0" hangingPunct="0">
              <a:lnSpc>
                <a:spcPct val="110000"/>
              </a:lnSpc>
              <a:spcBef>
                <a:spcPct val="0"/>
              </a:spcBef>
              <a:spcAft>
                <a:spcPct val="0"/>
              </a:spcAft>
              <a:buClr>
                <a:srgbClr val="7D0900"/>
              </a:buClr>
              <a:buSzTx/>
              <a:buFontTx/>
              <a:buNone/>
              <a:tabLst/>
              <a:defRPr/>
            </a:pPr>
            <a:r>
              <a:rPr kumimoji="0" lang="en-US" altLang="ko-KR" sz="900" b="1" i="0" u="none" strike="noStrike" kern="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  LNG</a:t>
            </a:r>
            <a:r>
              <a:rPr kumimoji="0" lang="ko-KR" altLang="en-US" sz="900" b="1" i="0" u="none" strike="noStrike" kern="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선</a:t>
            </a:r>
          </a:p>
        </p:txBody>
      </p:sp>
      <p:sp>
        <p:nvSpPr>
          <p:cNvPr id="22" name="직사각형 21">
            <a:extLst>
              <a:ext uri="{FF2B5EF4-FFF2-40B4-BE49-F238E27FC236}">
                <a16:creationId xmlns:a16="http://schemas.microsoft.com/office/drawing/2014/main" id="{D15611C8-F9D2-F06A-B8F1-DB1AC865C9A6}"/>
              </a:ext>
            </a:extLst>
          </p:cNvPr>
          <p:cNvSpPr/>
          <p:nvPr/>
        </p:nvSpPr>
        <p:spPr>
          <a:xfrm>
            <a:off x="5758721" y="5457246"/>
            <a:ext cx="3392453" cy="369332"/>
          </a:xfrm>
          <a:prstGeom prst="rect">
            <a:avLst/>
          </a:prstGeom>
          <a:noFill/>
          <a:ln w="6350">
            <a:noFill/>
          </a:ln>
        </p:spPr>
        <p:style>
          <a:lnRef idx="2">
            <a:schemeClr val="dk1"/>
          </a:lnRef>
          <a:fillRef idx="1">
            <a:schemeClr val="lt1"/>
          </a:fillRef>
          <a:effectRef idx="0">
            <a:schemeClr val="dk1"/>
          </a:effectRef>
          <a:fontRef idx="minor">
            <a:schemeClr val="dk1"/>
          </a:fontRef>
        </p:style>
        <p:txBody>
          <a:bodyPr wrap="square" lIns="0" tIns="0" rIns="0" bIns="0" rtlCol="0" anchor="t">
            <a:spAutoFit/>
          </a:bodyPr>
          <a:lstStyle/>
          <a:p>
            <a:pPr marL="0" marR="0" lvl="0" indent="0" algn="l" defTabSz="457200" rtl="0" eaLnBrk="1" fontAlgn="auto" latinLnBrk="0" hangingPunct="1">
              <a:lnSpc>
                <a:spcPct val="100000"/>
              </a:lnSpc>
              <a:spcBef>
                <a:spcPts val="0"/>
              </a:spcBef>
              <a:spcAft>
                <a:spcPts val="500"/>
              </a:spcAft>
              <a:buClrTx/>
              <a:buSzTx/>
              <a:buFontTx/>
              <a:buNone/>
              <a:tabLst/>
              <a:defRPr/>
            </a:pPr>
            <a:r>
              <a:rPr kumimoji="0" lang="en-US" altLang="ko-KR" sz="80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LNG</a:t>
            </a:r>
            <a:r>
              <a:rPr kumimoji="0" lang="ko-KR" altLang="en-US" sz="80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선의 선박 발주는 </a:t>
            </a:r>
            <a:r>
              <a:rPr kumimoji="0" lang="en-US" altLang="ko-KR" sz="80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’20</a:t>
            </a:r>
            <a:r>
              <a:rPr kumimoji="0" lang="ko-KR" altLang="en-US" sz="80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년부터 급격히 증가해 </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’24~’26</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년까지 </a:t>
            </a:r>
            <a:r>
              <a:rPr lang="en-US" altLang="ko-KR"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3</a:t>
            </a:r>
            <a:r>
              <a:rPr lang="ko-KR" altLang="en-US"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년간 연간 </a:t>
            </a:r>
            <a:r>
              <a:rPr lang="en-US" altLang="ko-KR"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80</a:t>
            </a:r>
            <a:r>
              <a:rPr lang="ko-KR" altLang="en-US"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척 이상의 </a:t>
            </a:r>
            <a:r>
              <a:rPr lang="en-US" altLang="ko-KR"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LNG</a:t>
            </a:r>
            <a:r>
              <a:rPr lang="ko-KR" altLang="en-US"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선이 인도될 예정</a:t>
            </a:r>
            <a:r>
              <a:rPr lang="en-US" altLang="ko-KR"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한편 러시아의 우크라이나 침공으로 유럽이 러시아 </a:t>
            </a:r>
            <a:r>
              <a:rPr lang="en-US" altLang="ko-KR"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PNG(</a:t>
            </a:r>
            <a:r>
              <a:rPr lang="ko-KR" altLang="en-US"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배관천연가스</a:t>
            </a:r>
            <a:r>
              <a:rPr lang="en-US" altLang="ko-KR"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를 </a:t>
            </a:r>
            <a:r>
              <a:rPr lang="en-US" altLang="ko-KR"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LNG</a:t>
            </a:r>
            <a:r>
              <a:rPr lang="ko-KR" altLang="en-US"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로 대체하며 유럽을 중심으로 </a:t>
            </a:r>
            <a:r>
              <a:rPr lang="en-US" altLang="ko-KR"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LNG </a:t>
            </a:r>
            <a:r>
              <a:rPr lang="ko-KR" altLang="en-US"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수요가 급증</a:t>
            </a:r>
            <a:endParaRPr kumimoji="0" lang="ko-KR" altLang="en-US" sz="800" b="0" i="0" u="none" strike="noStrike" kern="1200" cap="none" normalizeH="0" baseline="0" noProof="0">
              <a:ln>
                <a:solidFill>
                  <a:srgbClr val="00338D">
                    <a:lumMod val="75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24" name="직사각형 23">
            <a:extLst>
              <a:ext uri="{FF2B5EF4-FFF2-40B4-BE49-F238E27FC236}">
                <a16:creationId xmlns:a16="http://schemas.microsoft.com/office/drawing/2014/main" id="{211CC2EE-227F-4581-7BD4-BAF9D0F61160}"/>
              </a:ext>
            </a:extLst>
          </p:cNvPr>
          <p:cNvSpPr/>
          <p:nvPr/>
        </p:nvSpPr>
        <p:spPr>
          <a:xfrm>
            <a:off x="5134649" y="2554200"/>
            <a:ext cx="4068000" cy="180000"/>
          </a:xfrm>
          <a:prstGeom prst="rect">
            <a:avLst/>
          </a:prstGeom>
          <a:solidFill>
            <a:srgbClr val="CAF2FF"/>
          </a:solidFill>
          <a:ln w="3175">
            <a:noFill/>
          </a:ln>
          <a:effectLst/>
        </p:spPr>
        <p:txBody>
          <a:bodyPr wrap="square" lIns="36000" tIns="36000" rIns="64800" bIns="36000" anchor="ctr">
            <a:noAutofit/>
          </a:bodyPr>
          <a:lstStyle/>
          <a:p>
            <a:pPr marL="0" marR="0" lvl="0" indent="0" algn="just" defTabSz="457200" rtl="0" eaLnBrk="0" fontAlgn="base" latinLnBrk="0" hangingPunct="0">
              <a:lnSpc>
                <a:spcPct val="110000"/>
              </a:lnSpc>
              <a:spcBef>
                <a:spcPct val="0"/>
              </a:spcBef>
              <a:spcAft>
                <a:spcPct val="0"/>
              </a:spcAft>
              <a:buClr>
                <a:srgbClr val="7D0900"/>
              </a:buClr>
              <a:buSzTx/>
              <a:buFontTx/>
              <a:buNone/>
              <a:tabLst/>
              <a:defRPr/>
            </a:pPr>
            <a:r>
              <a:rPr kumimoji="0" lang="ko-KR" altLang="en-US" sz="900" b="1" i="0" u="none" strike="noStrike" kern="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  컨테이너선</a:t>
            </a:r>
          </a:p>
        </p:txBody>
      </p:sp>
      <p:sp>
        <p:nvSpPr>
          <p:cNvPr id="25" name="직사각형 24">
            <a:extLst>
              <a:ext uri="{FF2B5EF4-FFF2-40B4-BE49-F238E27FC236}">
                <a16:creationId xmlns:a16="http://schemas.microsoft.com/office/drawing/2014/main" id="{7EA90256-230D-EBCD-76EA-652640FB1E6A}"/>
              </a:ext>
            </a:extLst>
          </p:cNvPr>
          <p:cNvSpPr/>
          <p:nvPr/>
        </p:nvSpPr>
        <p:spPr>
          <a:xfrm>
            <a:off x="5758722" y="3716514"/>
            <a:ext cx="3386048" cy="492443"/>
          </a:xfrm>
          <a:prstGeom prst="rect">
            <a:avLst/>
          </a:prstGeom>
          <a:noFill/>
          <a:ln w="6350">
            <a:noFill/>
          </a:ln>
        </p:spPr>
        <p:style>
          <a:lnRef idx="2">
            <a:schemeClr val="dk1"/>
          </a:lnRef>
          <a:fillRef idx="1">
            <a:schemeClr val="lt1"/>
          </a:fillRef>
          <a:effectRef idx="0">
            <a:schemeClr val="dk1"/>
          </a:effectRef>
          <a:fontRef idx="minor">
            <a:schemeClr val="dk1"/>
          </a:fontRef>
        </p:style>
        <p:txBody>
          <a:bodyPr wrap="square" lIns="0" tIns="0" rIns="0" bIns="0" rtlCol="0" anchor="t">
            <a:spAutoFit/>
          </a:bodyPr>
          <a:lstStyle/>
          <a:p>
            <a:pPr marL="0" marR="0" lvl="0" indent="0" algn="l" defTabSz="457200" rtl="0" eaLnBrk="1" fontAlgn="auto" latinLnBrk="0" hangingPunct="1">
              <a:lnSpc>
                <a:spcPct val="100000"/>
              </a:lnSpc>
              <a:spcBef>
                <a:spcPts val="0"/>
              </a:spcBef>
              <a:spcAft>
                <a:spcPts val="500"/>
              </a:spcAft>
              <a:buClrTx/>
              <a:buSzTx/>
              <a:buFontTx/>
              <a:buNone/>
              <a:tabLst/>
              <a:defRPr/>
            </a:pPr>
            <a:r>
              <a:rPr kumimoji="0" lang="en-US" altLang="ko-KR" sz="8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en-US" altLang="ko-KR" sz="800" i="0" u="none" strike="noStrike" kern="1200" cap="none" spc="-30" normalizeH="0" baseline="0" noProof="0">
                <a:ln>
                  <a:solidFill>
                    <a:srgbClr val="00338D">
                      <a:lumMod val="75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24</a:t>
            </a:r>
            <a:r>
              <a:rPr kumimoji="0" lang="ko-KR" altLang="en-US" sz="800" i="0" u="none" strike="noStrike" kern="1200" cap="none" spc="-30" normalizeH="0" baseline="0" noProof="0">
                <a:ln>
                  <a:solidFill>
                    <a:srgbClr val="00338D">
                      <a:lumMod val="75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년 벌크선 시황은 세계 경기둔화 등의 영향으로 </a:t>
            </a:r>
            <a:r>
              <a:rPr lang="ko-KR" altLang="en-US" sz="800" spc="-3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전반적으로</a:t>
            </a:r>
            <a:r>
              <a:rPr kumimoji="0" lang="ko-KR" altLang="en-US" sz="800" i="0" u="none" strike="noStrike" kern="1200" cap="none" spc="-30" normalizeH="0" baseline="0" noProof="0">
                <a:ln>
                  <a:solidFill>
                    <a:srgbClr val="00338D">
                      <a:lumMod val="75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부진할 것으로 예측</a:t>
            </a:r>
            <a:r>
              <a:rPr kumimoji="0" lang="en-US" altLang="ko-KR" sz="800" i="0" u="none" strike="noStrike" kern="1200" cap="none" spc="-30" normalizeH="0" baseline="0" noProof="0">
                <a:ln>
                  <a:solidFill>
                    <a:srgbClr val="00338D">
                      <a:lumMod val="75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i="0" u="none" strike="noStrike" kern="1200" cap="none" spc="-30" normalizeH="0" baseline="0" noProof="0">
                <a:ln>
                  <a:solidFill>
                    <a:srgbClr val="00338D">
                      <a:lumMod val="75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특히 중국의 성장률 둔화와</a:t>
            </a:r>
            <a:r>
              <a:rPr kumimoji="0" lang="en-US" altLang="ko-KR" sz="800" i="0" u="none" strike="noStrike" kern="1200" cap="none" spc="-30" normalizeH="0" baseline="0" noProof="0">
                <a:ln>
                  <a:solidFill>
                    <a:srgbClr val="00338D">
                      <a:lumMod val="75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i="0" u="none" strike="noStrike" kern="1200" cap="none" spc="-30" normalizeH="0" baseline="0" noProof="0">
                <a:ln>
                  <a:solidFill>
                    <a:srgbClr val="00338D">
                      <a:lumMod val="75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부동산 경기 악화</a:t>
            </a:r>
            <a:r>
              <a:rPr kumimoji="0" lang="en-US" altLang="ko-KR" sz="800" i="0" u="none" strike="noStrike" kern="1200" cap="none" spc="-30" normalizeH="0" baseline="0" noProof="0">
                <a:ln>
                  <a:solidFill>
                    <a:srgbClr val="00338D">
                      <a:lumMod val="75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i="0" u="none" strike="noStrike" kern="1200" cap="none" spc="-30" normalizeH="0" baseline="0" noProof="0">
                <a:ln>
                  <a:solidFill>
                    <a:srgbClr val="00338D">
                      <a:lumMod val="75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전 세계적인 고금리 장기화 추세로 드라이벌크 화물의 수요 개선은 기대하기 어려움</a:t>
            </a:r>
            <a:r>
              <a:rPr kumimoji="0" lang="en-US" altLang="ko-KR" sz="800" i="0" u="none" strike="noStrike" kern="1200" cap="none" spc="-30" normalizeH="0" baseline="0" noProof="0">
                <a:ln>
                  <a:solidFill>
                    <a:srgbClr val="00338D">
                      <a:lumMod val="75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br>
              <a:rPr kumimoji="0" lang="en-US" altLang="ko-KR" sz="800" i="0" u="none" strike="noStrike" kern="1200" cap="none" spc="-30" normalizeH="0" baseline="0" noProof="0">
                <a:ln>
                  <a:solidFill>
                    <a:srgbClr val="00338D">
                      <a:lumMod val="75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br>
            <a:r>
              <a:rPr kumimoji="0" lang="en-US" altLang="ko-KR" sz="8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en-US" altLang="ko-KR" sz="800" i="0" u="none" strike="noStrike" kern="1200" cap="none" spc="-30" normalizeH="0" baseline="0" noProof="0">
                <a:ln>
                  <a:solidFill>
                    <a:srgbClr val="00338D">
                      <a:lumMod val="75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24</a:t>
            </a:r>
            <a:r>
              <a:rPr kumimoji="0" lang="ko-KR" altLang="en-US" sz="800" i="0" u="none" strike="noStrike" kern="1200" cap="none" spc="-30" normalizeH="0" baseline="0" noProof="0">
                <a:ln>
                  <a:solidFill>
                    <a:srgbClr val="00338D">
                      <a:lumMod val="75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년 벌크선 선복량 증가율은 </a:t>
            </a:r>
            <a:r>
              <a:rPr kumimoji="0" lang="en-US" altLang="ko-KR" sz="800" i="0" u="none" strike="noStrike" kern="1200" cap="none" spc="-30" normalizeH="0" baseline="0" noProof="0">
                <a:ln>
                  <a:solidFill>
                    <a:srgbClr val="00338D">
                      <a:lumMod val="75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a:t>
            </a:r>
            <a:r>
              <a:rPr lang="ko-KR" altLang="en-US" sz="800" spc="-3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수준에 머물 전망</a:t>
            </a:r>
            <a:endParaRPr kumimoji="0" lang="ko-KR" altLang="en-US" sz="800" i="0" u="none" strike="noStrike" kern="1200" cap="none" spc="-30" normalizeH="0" baseline="0" noProof="0">
              <a:ln>
                <a:solidFill>
                  <a:srgbClr val="00338D">
                    <a:lumMod val="75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53" name="그룹 52">
            <a:extLst>
              <a:ext uri="{FF2B5EF4-FFF2-40B4-BE49-F238E27FC236}">
                <a16:creationId xmlns:a16="http://schemas.microsoft.com/office/drawing/2014/main" id="{7BE896B5-4B86-E0DF-CF15-5B8F7B7646C4}"/>
              </a:ext>
            </a:extLst>
          </p:cNvPr>
          <p:cNvGrpSpPr/>
          <p:nvPr/>
        </p:nvGrpSpPr>
        <p:grpSpPr>
          <a:xfrm>
            <a:off x="5143793" y="3715521"/>
            <a:ext cx="482722" cy="482722"/>
            <a:chOff x="5133000" y="3672177"/>
            <a:chExt cx="548542" cy="548542"/>
          </a:xfrm>
        </p:grpSpPr>
        <p:pic>
          <p:nvPicPr>
            <p:cNvPr id="26" name="그림 25">
              <a:extLst>
                <a:ext uri="{FF2B5EF4-FFF2-40B4-BE49-F238E27FC236}">
                  <a16:creationId xmlns:a16="http://schemas.microsoft.com/office/drawing/2014/main" id="{D95DE316-9720-D5CA-F98A-05BB88A4649D}"/>
                </a:ext>
              </a:extLst>
            </p:cNvPr>
            <p:cNvPicPr>
              <a:picLocks noChangeAspect="1"/>
            </p:cNvPicPr>
            <p:nvPr/>
          </p:nvPicPr>
          <p:blipFill rotWithShape="1">
            <a:blip r:embed="rId5" cstate="print">
              <a:grayscl/>
              <a:alphaModFix amt="70000"/>
              <a:extLst>
                <a:ext uri="{28A0092B-C50C-407E-A947-70E740481C1C}">
                  <a14:useLocalDpi xmlns:a14="http://schemas.microsoft.com/office/drawing/2010/main"/>
                </a:ext>
              </a:extLst>
            </a:blip>
            <a:srcRect/>
            <a:stretch/>
          </p:blipFill>
          <p:spPr>
            <a:xfrm>
              <a:off x="5213842" y="3826817"/>
              <a:ext cx="417338" cy="239262"/>
            </a:xfrm>
            <a:prstGeom prst="rect">
              <a:avLst/>
            </a:prstGeom>
          </p:spPr>
        </p:pic>
        <p:sp>
          <p:nvSpPr>
            <p:cNvPr id="27" name="타원 26">
              <a:extLst>
                <a:ext uri="{FF2B5EF4-FFF2-40B4-BE49-F238E27FC236}">
                  <a16:creationId xmlns:a16="http://schemas.microsoft.com/office/drawing/2014/main" id="{623829C6-6B83-3959-AFE8-8EE49E7356CB}"/>
                </a:ext>
              </a:extLst>
            </p:cNvPr>
            <p:cNvSpPr/>
            <p:nvPr/>
          </p:nvSpPr>
          <p:spPr>
            <a:xfrm>
              <a:off x="5133000" y="3672177"/>
              <a:ext cx="548542" cy="548542"/>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grpSp>
        <p:nvGrpSpPr>
          <p:cNvPr id="55" name="그룹 54">
            <a:extLst>
              <a:ext uri="{FF2B5EF4-FFF2-40B4-BE49-F238E27FC236}">
                <a16:creationId xmlns:a16="http://schemas.microsoft.com/office/drawing/2014/main" id="{D4C6FB8C-FBEB-0786-BDC9-1974AEDF7E53}"/>
              </a:ext>
            </a:extLst>
          </p:cNvPr>
          <p:cNvGrpSpPr/>
          <p:nvPr/>
        </p:nvGrpSpPr>
        <p:grpSpPr>
          <a:xfrm>
            <a:off x="5143793" y="5406590"/>
            <a:ext cx="482722" cy="482722"/>
            <a:chOff x="5133000" y="5403663"/>
            <a:chExt cx="548542" cy="548542"/>
          </a:xfrm>
        </p:grpSpPr>
        <p:pic>
          <p:nvPicPr>
            <p:cNvPr id="23" name="그림 22">
              <a:extLst>
                <a:ext uri="{FF2B5EF4-FFF2-40B4-BE49-F238E27FC236}">
                  <a16:creationId xmlns:a16="http://schemas.microsoft.com/office/drawing/2014/main" id="{53BDE0A0-B21D-A683-311A-6094756E71D5}"/>
                </a:ext>
              </a:extLst>
            </p:cNvPr>
            <p:cNvPicPr>
              <a:picLocks noChangeAspect="1"/>
            </p:cNvPicPr>
            <p:nvPr/>
          </p:nvPicPr>
          <p:blipFill rotWithShape="1">
            <a:blip r:embed="rId6" cstate="print">
              <a:grayscl/>
              <a:extLst>
                <a:ext uri="{28A0092B-C50C-407E-A947-70E740481C1C}">
                  <a14:useLocalDpi xmlns:a14="http://schemas.microsoft.com/office/drawing/2010/main"/>
                </a:ext>
              </a:extLst>
            </a:blip>
            <a:srcRect/>
            <a:stretch/>
          </p:blipFill>
          <p:spPr>
            <a:xfrm>
              <a:off x="5213842" y="5572703"/>
              <a:ext cx="417338" cy="210462"/>
            </a:xfrm>
            <a:prstGeom prst="rect">
              <a:avLst/>
            </a:prstGeom>
          </p:spPr>
        </p:pic>
        <p:sp>
          <p:nvSpPr>
            <p:cNvPr id="28" name="타원 27">
              <a:extLst>
                <a:ext uri="{FF2B5EF4-FFF2-40B4-BE49-F238E27FC236}">
                  <a16:creationId xmlns:a16="http://schemas.microsoft.com/office/drawing/2014/main" id="{73F058E0-3DFE-0BBD-A520-1E7D60400C3E}"/>
                </a:ext>
              </a:extLst>
            </p:cNvPr>
            <p:cNvSpPr/>
            <p:nvPr/>
          </p:nvSpPr>
          <p:spPr>
            <a:xfrm>
              <a:off x="5133000" y="5403663"/>
              <a:ext cx="548542" cy="548542"/>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sp>
        <p:nvSpPr>
          <p:cNvPr id="29" name="직사각형 28">
            <a:extLst>
              <a:ext uri="{FF2B5EF4-FFF2-40B4-BE49-F238E27FC236}">
                <a16:creationId xmlns:a16="http://schemas.microsoft.com/office/drawing/2014/main" id="{98AAB292-A695-B313-C464-D3F467AD4CD3}"/>
              </a:ext>
            </a:extLst>
          </p:cNvPr>
          <p:cNvSpPr/>
          <p:nvPr/>
        </p:nvSpPr>
        <p:spPr>
          <a:xfrm>
            <a:off x="5758721" y="4593675"/>
            <a:ext cx="3390801" cy="492443"/>
          </a:xfrm>
          <a:prstGeom prst="rect">
            <a:avLst/>
          </a:prstGeom>
          <a:noFill/>
          <a:ln w="6350">
            <a:noFill/>
          </a:ln>
        </p:spPr>
        <p:style>
          <a:lnRef idx="2">
            <a:schemeClr val="dk1"/>
          </a:lnRef>
          <a:fillRef idx="1">
            <a:schemeClr val="lt1"/>
          </a:fillRef>
          <a:effectRef idx="0">
            <a:schemeClr val="dk1"/>
          </a:effectRef>
          <a:fontRef idx="minor">
            <a:schemeClr val="dk1"/>
          </a:fontRef>
        </p:style>
        <p:txBody>
          <a:bodyPr wrap="square" lIns="0" tIns="0" rIns="0" bIns="0" rtlCol="0" anchor="t">
            <a:spAutoFit/>
          </a:bodyPr>
          <a:lstStyle/>
          <a:p>
            <a:pPr defTabSz="457200">
              <a:spcAft>
                <a:spcPts val="500"/>
              </a:spcAft>
              <a:defRPr/>
            </a:pPr>
            <a:r>
              <a:rPr lang="en-US" altLang="ko-KR"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OPEC+</a:t>
            </a:r>
            <a:r>
              <a:rPr lang="ko-KR" altLang="en-US"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의 원유 추가 감산과 이스라엘</a:t>
            </a:r>
            <a:r>
              <a:rPr lang="en-US" altLang="ko-KR"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하마스 분쟁 등으로 인한 가격 불안이 글로벌 저성장 기조와 맞물리면서 석유수요 둔화로 이어질 가능성 상존</a:t>
            </a:r>
            <a:r>
              <a:rPr lang="en-US" altLang="ko-KR"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탱커선의 경우 대부분 </a:t>
            </a:r>
            <a:r>
              <a:rPr lang="en-US" altLang="ko-KR"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LSFO(</a:t>
            </a:r>
            <a:r>
              <a:rPr lang="ko-KR" altLang="en-US"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저유황유</a:t>
            </a:r>
            <a:r>
              <a:rPr lang="en-US" altLang="ko-KR"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연료의 부정기선 임에 따라 공급 과잉에 대한 영향은 제한될 것으로 예상</a:t>
            </a:r>
          </a:p>
        </p:txBody>
      </p:sp>
      <p:grpSp>
        <p:nvGrpSpPr>
          <p:cNvPr id="54" name="그룹 53">
            <a:extLst>
              <a:ext uri="{FF2B5EF4-FFF2-40B4-BE49-F238E27FC236}">
                <a16:creationId xmlns:a16="http://schemas.microsoft.com/office/drawing/2014/main" id="{647AA977-C1E4-AF5B-C1A7-6F49E6654CBB}"/>
              </a:ext>
            </a:extLst>
          </p:cNvPr>
          <p:cNvGrpSpPr/>
          <p:nvPr/>
        </p:nvGrpSpPr>
        <p:grpSpPr>
          <a:xfrm>
            <a:off x="5143793" y="4585978"/>
            <a:ext cx="482722" cy="482722"/>
            <a:chOff x="5133000" y="4569137"/>
            <a:chExt cx="548542" cy="548542"/>
          </a:xfrm>
        </p:grpSpPr>
        <p:pic>
          <p:nvPicPr>
            <p:cNvPr id="31" name="그림 30">
              <a:extLst>
                <a:ext uri="{FF2B5EF4-FFF2-40B4-BE49-F238E27FC236}">
                  <a16:creationId xmlns:a16="http://schemas.microsoft.com/office/drawing/2014/main" id="{4960610C-DDD6-B1E1-89AE-20187FA95FB0}"/>
                </a:ext>
              </a:extLst>
            </p:cNvPr>
            <p:cNvPicPr>
              <a:picLocks noChangeAspect="1"/>
            </p:cNvPicPr>
            <p:nvPr/>
          </p:nvPicPr>
          <p:blipFill rotWithShape="1">
            <a:blip r:embed="rId7" cstate="print">
              <a:grayscl/>
              <a:alphaModFix amt="85000"/>
              <a:extLst>
                <a:ext uri="{28A0092B-C50C-407E-A947-70E740481C1C}">
                  <a14:useLocalDpi xmlns:a14="http://schemas.microsoft.com/office/drawing/2010/main"/>
                </a:ext>
              </a:extLst>
            </a:blip>
            <a:srcRect/>
            <a:stretch/>
          </p:blipFill>
          <p:spPr>
            <a:xfrm>
              <a:off x="5213842" y="4756537"/>
              <a:ext cx="417338" cy="173742"/>
            </a:xfrm>
            <a:prstGeom prst="rect">
              <a:avLst/>
            </a:prstGeom>
          </p:spPr>
        </p:pic>
        <p:sp>
          <p:nvSpPr>
            <p:cNvPr id="32" name="타원 31">
              <a:extLst>
                <a:ext uri="{FF2B5EF4-FFF2-40B4-BE49-F238E27FC236}">
                  <a16:creationId xmlns:a16="http://schemas.microsoft.com/office/drawing/2014/main" id="{DF6E922C-1D8A-1F32-023F-E914CD5B4342}"/>
                </a:ext>
              </a:extLst>
            </p:cNvPr>
            <p:cNvSpPr/>
            <p:nvPr/>
          </p:nvSpPr>
          <p:spPr>
            <a:xfrm>
              <a:off x="5133000" y="4569137"/>
              <a:ext cx="548542" cy="548542"/>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sp>
        <p:nvSpPr>
          <p:cNvPr id="33" name="직사각형 32">
            <a:extLst>
              <a:ext uri="{FF2B5EF4-FFF2-40B4-BE49-F238E27FC236}">
                <a16:creationId xmlns:a16="http://schemas.microsoft.com/office/drawing/2014/main" id="{EBE05343-51F7-1777-6D74-AECAB2E3E5C3}"/>
              </a:ext>
            </a:extLst>
          </p:cNvPr>
          <p:cNvSpPr/>
          <p:nvPr/>
        </p:nvSpPr>
        <p:spPr>
          <a:xfrm>
            <a:off x="5758721" y="2875128"/>
            <a:ext cx="3518015" cy="369332"/>
          </a:xfrm>
          <a:prstGeom prst="rect">
            <a:avLst/>
          </a:prstGeom>
          <a:noFill/>
          <a:ln w="6350">
            <a:noFill/>
          </a:ln>
        </p:spPr>
        <p:style>
          <a:lnRef idx="2">
            <a:schemeClr val="dk1"/>
          </a:lnRef>
          <a:fillRef idx="1">
            <a:schemeClr val="lt1"/>
          </a:fillRef>
          <a:effectRef idx="0">
            <a:schemeClr val="dk1"/>
          </a:effectRef>
          <a:fontRef idx="minor">
            <a:schemeClr val="dk1"/>
          </a:fontRef>
        </p:style>
        <p:txBody>
          <a:bodyPr wrap="square" lIns="0" tIns="0" rIns="0" bIns="0" rtlCol="0" anchor="t">
            <a:spAutoFit/>
          </a:bodyPr>
          <a:lstStyle/>
          <a:p>
            <a:pPr marL="0" marR="0" lvl="0" indent="0" algn="l" defTabSz="457200" rtl="0" eaLnBrk="1" fontAlgn="auto" latinLnBrk="0" hangingPunct="1">
              <a:lnSpc>
                <a:spcPct val="100000"/>
              </a:lnSpc>
              <a:spcBef>
                <a:spcPts val="0"/>
              </a:spcBef>
              <a:spcAft>
                <a:spcPts val="500"/>
              </a:spcAft>
              <a:buClrTx/>
              <a:buSzTx/>
              <a:buFontTx/>
              <a:buNone/>
              <a:tabLst/>
              <a:defRPr/>
            </a:pPr>
            <a:r>
              <a:rPr lang="ko-KR" altLang="en-US"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세계 경기 둔화</a:t>
            </a:r>
            <a:r>
              <a:rPr lang="en-US" altLang="ko-KR"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인플레이션 장기화에 따른 글로벌 긴축 기조로 </a:t>
            </a:r>
            <a:br>
              <a:rPr lang="en-US" altLang="ko-KR"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br>
            <a:r>
              <a:rPr lang="en-US" altLang="ko-KR"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’24</a:t>
            </a:r>
            <a:r>
              <a:rPr lang="ko-KR" altLang="en-US"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년에도 수요 증가율은 높지 않을 것으로 전망</a:t>
            </a:r>
            <a:r>
              <a:rPr lang="en-US" altLang="ko-KR"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kumimoji="0" lang="en-US" altLang="ko-KR" sz="800" b="0" i="0" u="none" strike="noStrike" kern="1200" cap="none" normalizeH="0" baseline="0" noProof="0">
                <a:ln>
                  <a:solidFill>
                    <a:srgbClr val="00338D">
                      <a:lumMod val="75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’21~’23</a:t>
            </a:r>
            <a:r>
              <a:rPr kumimoji="0" lang="ko-KR" altLang="en-US" sz="800" b="0" i="0" u="none" strike="noStrike" kern="1200" cap="none" normalizeH="0" baseline="0" noProof="0">
                <a:ln>
                  <a:solidFill>
                    <a:srgbClr val="00338D">
                      <a:lumMod val="75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년 집중 발주된 다량의 컨테이너선이 </a:t>
            </a:r>
            <a:r>
              <a:rPr lang="en-US" altLang="ko-KR"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’24</a:t>
            </a:r>
            <a:r>
              <a:rPr lang="ko-KR" altLang="en-US" sz="800">
                <a:ln>
                  <a:solidFill>
                    <a:srgbClr val="00338D">
                      <a:lumMod val="75000"/>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년에 대량 인도될 전망이어서 공급과잉 현상이 장기화될 것으로 예측</a:t>
            </a:r>
            <a:endParaRPr kumimoji="0" lang="ko-KR" altLang="en-US" sz="800" b="0" i="0" u="none" strike="noStrike" kern="1200" cap="none" normalizeH="0" baseline="0" noProof="0">
              <a:ln>
                <a:solidFill>
                  <a:srgbClr val="00338D">
                    <a:lumMod val="75000"/>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52" name="그룹 51">
            <a:extLst>
              <a:ext uri="{FF2B5EF4-FFF2-40B4-BE49-F238E27FC236}">
                <a16:creationId xmlns:a16="http://schemas.microsoft.com/office/drawing/2014/main" id="{E4FC97E7-7B1D-76A2-FE81-C7788EA99C60}"/>
              </a:ext>
            </a:extLst>
          </p:cNvPr>
          <p:cNvGrpSpPr/>
          <p:nvPr/>
        </p:nvGrpSpPr>
        <p:grpSpPr>
          <a:xfrm>
            <a:off x="5143793" y="2830829"/>
            <a:ext cx="482722" cy="482722"/>
            <a:chOff x="5133000" y="2815323"/>
            <a:chExt cx="548542" cy="548542"/>
          </a:xfrm>
        </p:grpSpPr>
        <p:pic>
          <p:nvPicPr>
            <p:cNvPr id="34" name="그림 33">
              <a:extLst>
                <a:ext uri="{FF2B5EF4-FFF2-40B4-BE49-F238E27FC236}">
                  <a16:creationId xmlns:a16="http://schemas.microsoft.com/office/drawing/2014/main" id="{B1B3FFE0-16D1-DB49-3902-A40FFE266182}"/>
                </a:ext>
              </a:extLst>
            </p:cNvPr>
            <p:cNvPicPr>
              <a:picLocks noChangeAspect="1"/>
            </p:cNvPicPr>
            <p:nvPr/>
          </p:nvPicPr>
          <p:blipFill rotWithShape="1">
            <a:blip r:embed="rId8" cstate="print">
              <a:grayscl/>
              <a:alphaModFix amt="85000"/>
              <a:extLst>
                <a:ext uri="{28A0092B-C50C-407E-A947-70E740481C1C}">
                  <a14:useLocalDpi xmlns:a14="http://schemas.microsoft.com/office/drawing/2010/main"/>
                </a:ext>
              </a:extLst>
            </a:blip>
            <a:srcRect/>
            <a:stretch/>
          </p:blipFill>
          <p:spPr>
            <a:xfrm>
              <a:off x="5213842" y="2956118"/>
              <a:ext cx="417338" cy="250174"/>
            </a:xfrm>
            <a:prstGeom prst="rect">
              <a:avLst/>
            </a:prstGeom>
          </p:spPr>
        </p:pic>
        <p:sp>
          <p:nvSpPr>
            <p:cNvPr id="35" name="타원 34">
              <a:extLst>
                <a:ext uri="{FF2B5EF4-FFF2-40B4-BE49-F238E27FC236}">
                  <a16:creationId xmlns:a16="http://schemas.microsoft.com/office/drawing/2014/main" id="{485B0D96-0B9D-7C8A-1404-914D9ABF22F3}"/>
                </a:ext>
              </a:extLst>
            </p:cNvPr>
            <p:cNvSpPr/>
            <p:nvPr/>
          </p:nvSpPr>
          <p:spPr>
            <a:xfrm>
              <a:off x="5133000" y="2815323"/>
              <a:ext cx="548542" cy="548542"/>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graphicFrame>
        <p:nvGraphicFramePr>
          <p:cNvPr id="36" name="표 6">
            <a:extLst>
              <a:ext uri="{FF2B5EF4-FFF2-40B4-BE49-F238E27FC236}">
                <a16:creationId xmlns:a16="http://schemas.microsoft.com/office/drawing/2014/main" id="{F544C780-8FDD-C9A8-E339-6EA03F70534E}"/>
              </a:ext>
            </a:extLst>
          </p:cNvPr>
          <p:cNvGraphicFramePr>
            <a:graphicFrameLocks noGrp="1"/>
          </p:cNvGraphicFramePr>
          <p:nvPr/>
        </p:nvGraphicFramePr>
        <p:xfrm>
          <a:off x="713993" y="2817942"/>
          <a:ext cx="4057358" cy="1363388"/>
        </p:xfrm>
        <a:graphic>
          <a:graphicData uri="http://schemas.openxmlformats.org/drawingml/2006/table">
            <a:tbl>
              <a:tblPr firstRow="1" bandRow="1">
                <a:tableStyleId>{5C22544A-7EE6-4342-B048-85BDC9FD1C3A}</a:tableStyleId>
              </a:tblPr>
              <a:tblGrid>
                <a:gridCol w="1256177">
                  <a:extLst>
                    <a:ext uri="{9D8B030D-6E8A-4147-A177-3AD203B41FA5}">
                      <a16:colId xmlns:a16="http://schemas.microsoft.com/office/drawing/2014/main" val="2757784477"/>
                    </a:ext>
                  </a:extLst>
                </a:gridCol>
                <a:gridCol w="933727">
                  <a:extLst>
                    <a:ext uri="{9D8B030D-6E8A-4147-A177-3AD203B41FA5}">
                      <a16:colId xmlns:a16="http://schemas.microsoft.com/office/drawing/2014/main" val="2235687528"/>
                    </a:ext>
                  </a:extLst>
                </a:gridCol>
                <a:gridCol w="933727">
                  <a:extLst>
                    <a:ext uri="{9D8B030D-6E8A-4147-A177-3AD203B41FA5}">
                      <a16:colId xmlns:a16="http://schemas.microsoft.com/office/drawing/2014/main" val="25921794"/>
                    </a:ext>
                  </a:extLst>
                </a:gridCol>
                <a:gridCol w="933727">
                  <a:extLst>
                    <a:ext uri="{9D8B030D-6E8A-4147-A177-3AD203B41FA5}">
                      <a16:colId xmlns:a16="http://schemas.microsoft.com/office/drawing/2014/main" val="664920708"/>
                    </a:ext>
                  </a:extLst>
                </a:gridCol>
              </a:tblGrid>
              <a:tr h="130267">
                <a:tc>
                  <a:txBody>
                    <a:bodyPr/>
                    <a:lstStyle/>
                    <a:p>
                      <a:pPr algn="ctr"/>
                      <a:r>
                        <a:rPr kumimoji="0" lang="ko-KR" altLang="en-US" sz="9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구분</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kumimoji="0" lang="en-US" altLang="ko-KR" sz="9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’22</a:t>
                      </a:r>
                      <a:r>
                        <a:rPr kumimoji="0" lang="ko-KR" altLang="en-US" sz="9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년</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kumimoji="0" lang="en-US" altLang="ko-KR" sz="9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9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년</a:t>
                      </a:r>
                      <a:r>
                        <a:rPr kumimoji="0" lang="en-US" altLang="ko-KR" sz="9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(E)</a:t>
                      </a:r>
                      <a:endParaRPr kumimoji="0" lang="ko-KR" altLang="en-US" sz="9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kumimoji="0" lang="en-US" altLang="ko-KR" sz="9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’24</a:t>
                      </a:r>
                      <a:r>
                        <a:rPr kumimoji="0" lang="ko-KR" altLang="en-US" sz="9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년</a:t>
                      </a:r>
                      <a:r>
                        <a:rPr kumimoji="0" lang="en-US" altLang="ko-KR" sz="9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(F)</a:t>
                      </a:r>
                      <a:endParaRPr kumimoji="0" lang="ko-KR" altLang="en-US" sz="9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802644122"/>
                  </a:ext>
                </a:extLst>
              </a:tr>
              <a:tr h="306557">
                <a:tc>
                  <a:txBody>
                    <a:bodyPr/>
                    <a:lstStyle/>
                    <a:p>
                      <a:pPr algn="ctr"/>
                      <a:r>
                        <a:rPr kumimoji="0" lang="ko-KR" altLang="en-US" sz="8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글로벌 발주량</a:t>
                      </a:r>
                      <a:endParaRPr kumimoji="0" lang="en-US" altLang="ko-KR" sz="8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p>
                      <a:pPr algn="ctr"/>
                      <a:r>
                        <a:rPr kumimoji="0" lang="en-US" altLang="ko-KR" sz="8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백만 </a:t>
                      </a:r>
                      <a:r>
                        <a:rPr kumimoji="0" lang="en-US" altLang="ko-KR" sz="8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CGT)</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latinLnBrk="1"/>
                      <a:r>
                        <a:rPr lang="en-US" altLang="ko-KR" sz="800" spc="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50.2</a:t>
                      </a:r>
                    </a:p>
                    <a:p>
                      <a:pPr algn="r" latinLnBrk="1"/>
                      <a:r>
                        <a:rPr lang="en-US" altLang="ko-KR" sz="800" spc="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10.1%)</a:t>
                      </a:r>
                      <a:endParaRPr lang="ko-KR" altLang="en-US" sz="800" spc="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800" spc="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38.5</a:t>
                      </a:r>
                    </a:p>
                    <a:p>
                      <a:pPr algn="r" latinLnBrk="1"/>
                      <a:r>
                        <a:rPr lang="en-US" altLang="ko-KR" sz="800" spc="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23.3%)</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800" spc="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29.0</a:t>
                      </a:r>
                    </a:p>
                    <a:p>
                      <a:pPr marL="0" marR="0" lvl="0" indent="0" algn="r" defTabSz="914400" eaLnBrk="1" fontAlgn="auto" latinLnBrk="1" hangingPunct="1">
                        <a:lnSpc>
                          <a:spcPct val="100000"/>
                        </a:lnSpc>
                        <a:spcBef>
                          <a:spcPts val="0"/>
                        </a:spcBef>
                        <a:spcAft>
                          <a:spcPts val="0"/>
                        </a:spcAft>
                        <a:buClrTx/>
                        <a:buSzTx/>
                        <a:buFontTx/>
                        <a:buNone/>
                        <a:tabLst/>
                        <a:defRPr/>
                      </a:pPr>
                      <a:r>
                        <a:rPr lang="en-US" altLang="ko-KR" sz="800" spc="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24.7%)</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5379934"/>
                  </a:ext>
                </a:extLst>
              </a:tr>
              <a:tr h="306557">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8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한국 수주량</a:t>
                      </a:r>
                      <a:endParaRPr kumimoji="0" lang="en-US" altLang="ko-KR" sz="8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8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백만 </a:t>
                      </a:r>
                      <a:r>
                        <a:rPr kumimoji="0" lang="en-US" altLang="ko-KR" sz="8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CGT)</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latinLnBrk="1"/>
                      <a:r>
                        <a:rPr lang="en-US" altLang="ko-KR" sz="800" spc="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16.8</a:t>
                      </a:r>
                    </a:p>
                    <a:p>
                      <a:pPr marL="0" marR="0" lvl="0" indent="0" algn="r" defTabSz="914400" eaLnBrk="1" fontAlgn="auto" latinLnBrk="1" hangingPunct="1">
                        <a:lnSpc>
                          <a:spcPct val="100000"/>
                        </a:lnSpc>
                        <a:spcBef>
                          <a:spcPts val="0"/>
                        </a:spcBef>
                        <a:spcAft>
                          <a:spcPts val="0"/>
                        </a:spcAft>
                        <a:buClrTx/>
                        <a:buSzTx/>
                        <a:buFontTx/>
                        <a:buNone/>
                        <a:tabLst/>
                        <a:defRPr/>
                      </a:pPr>
                      <a:r>
                        <a:rPr lang="en-US" altLang="ko-KR" sz="800" spc="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7.6%)</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800" spc="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11.5</a:t>
                      </a:r>
                    </a:p>
                    <a:p>
                      <a:pPr marL="0" marR="0" lvl="0" indent="0" algn="r" defTabSz="914400" eaLnBrk="1" fontAlgn="auto" latinLnBrk="1" hangingPunct="1">
                        <a:lnSpc>
                          <a:spcPct val="100000"/>
                        </a:lnSpc>
                        <a:spcBef>
                          <a:spcPts val="0"/>
                        </a:spcBef>
                        <a:spcAft>
                          <a:spcPts val="0"/>
                        </a:spcAft>
                        <a:buClrTx/>
                        <a:buSzTx/>
                        <a:buFontTx/>
                        <a:buNone/>
                        <a:tabLst/>
                        <a:defRPr/>
                      </a:pPr>
                      <a:r>
                        <a:rPr lang="en-US" altLang="ko-KR" sz="800" spc="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31.5%)</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800" spc="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9.5</a:t>
                      </a:r>
                    </a:p>
                    <a:p>
                      <a:pPr marL="0" marR="0" lvl="0" indent="0" algn="r" defTabSz="914400" eaLnBrk="1" fontAlgn="auto" latinLnBrk="1" hangingPunct="1">
                        <a:lnSpc>
                          <a:spcPct val="100000"/>
                        </a:lnSpc>
                        <a:spcBef>
                          <a:spcPts val="0"/>
                        </a:spcBef>
                        <a:spcAft>
                          <a:spcPts val="0"/>
                        </a:spcAft>
                        <a:buClrTx/>
                        <a:buSzTx/>
                        <a:buFontTx/>
                        <a:buNone/>
                        <a:tabLst/>
                        <a:defRPr/>
                      </a:pPr>
                      <a:r>
                        <a:rPr lang="en-US" altLang="ko-KR" sz="800" spc="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17.4%)</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9896091"/>
                  </a:ext>
                </a:extLst>
              </a:tr>
              <a:tr h="306557">
                <a:tc>
                  <a:txBody>
                    <a:bodyPr/>
                    <a:lstStyle/>
                    <a:p>
                      <a:pPr algn="ctr" latinLnBrk="1"/>
                      <a:r>
                        <a:rPr kumimoji="0" lang="ko-KR" altLang="en-US" sz="8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글로벌 발주액</a:t>
                      </a:r>
                      <a:endParaRPr kumimoji="0" lang="en-US" altLang="ko-KR" sz="8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p>
                      <a:pPr algn="ctr" latinLnBrk="1"/>
                      <a:r>
                        <a:rPr kumimoji="0" lang="en-US" altLang="ko-KR" sz="8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억 달러</a:t>
                      </a:r>
                      <a:r>
                        <a:rPr kumimoji="0" lang="en-US" altLang="ko-KR" sz="8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latinLnBrk="1"/>
                      <a:r>
                        <a:rPr lang="en-US" altLang="ko-KR" sz="800" spc="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1,378</a:t>
                      </a:r>
                    </a:p>
                    <a:p>
                      <a:pPr marL="0" marR="0" lvl="0" indent="0" algn="r" defTabSz="914400" eaLnBrk="1" fontAlgn="auto" latinLnBrk="1" hangingPunct="1">
                        <a:lnSpc>
                          <a:spcPct val="100000"/>
                        </a:lnSpc>
                        <a:spcBef>
                          <a:spcPts val="0"/>
                        </a:spcBef>
                        <a:spcAft>
                          <a:spcPts val="0"/>
                        </a:spcAft>
                        <a:buClrTx/>
                        <a:buSzTx/>
                        <a:buFontTx/>
                        <a:buNone/>
                        <a:tabLst/>
                        <a:defRPr/>
                      </a:pPr>
                      <a:r>
                        <a:rPr lang="en-US" altLang="ko-KR" sz="800" spc="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15.1%)</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800" spc="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1,070</a:t>
                      </a:r>
                    </a:p>
                    <a:p>
                      <a:pPr marL="0" marR="0" lvl="0" indent="0" algn="r" defTabSz="914400" eaLnBrk="1" fontAlgn="auto" latinLnBrk="1" hangingPunct="1">
                        <a:lnSpc>
                          <a:spcPct val="100000"/>
                        </a:lnSpc>
                        <a:spcBef>
                          <a:spcPts val="0"/>
                        </a:spcBef>
                        <a:spcAft>
                          <a:spcPts val="0"/>
                        </a:spcAft>
                        <a:buClrTx/>
                        <a:buSzTx/>
                        <a:buFontTx/>
                        <a:buNone/>
                        <a:tabLst/>
                        <a:defRPr/>
                      </a:pPr>
                      <a:r>
                        <a:rPr lang="en-US" altLang="ko-KR" sz="800" spc="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22.4%)</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800" spc="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810</a:t>
                      </a:r>
                    </a:p>
                    <a:p>
                      <a:pPr marL="0" marR="0" lvl="0" indent="0" algn="r" defTabSz="914400" eaLnBrk="1" fontAlgn="auto" latinLnBrk="1" hangingPunct="1">
                        <a:lnSpc>
                          <a:spcPct val="100000"/>
                        </a:lnSpc>
                        <a:spcBef>
                          <a:spcPts val="0"/>
                        </a:spcBef>
                        <a:spcAft>
                          <a:spcPts val="0"/>
                        </a:spcAft>
                        <a:buClrTx/>
                        <a:buSzTx/>
                        <a:buFontTx/>
                        <a:buNone/>
                        <a:tabLst/>
                        <a:defRPr/>
                      </a:pPr>
                      <a:r>
                        <a:rPr lang="en-US" altLang="ko-KR" sz="800" spc="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24.3%)</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0579876"/>
                  </a:ext>
                </a:extLst>
              </a:tr>
              <a:tr h="306557">
                <a:tc>
                  <a:txBody>
                    <a:bodyPr/>
                    <a:lstStyle/>
                    <a:p>
                      <a:pPr algn="ctr" latinLnBrk="1"/>
                      <a:r>
                        <a:rPr kumimoji="0" lang="ko-KR" altLang="en-US" sz="8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한국 수주액</a:t>
                      </a:r>
                      <a:endParaRPr kumimoji="0" lang="en-US" altLang="ko-KR" sz="8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p>
                      <a:pPr algn="ctr" latinLnBrk="1"/>
                      <a:r>
                        <a:rPr kumimoji="0" lang="en-US" altLang="ko-KR" sz="8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억 달러</a:t>
                      </a:r>
                      <a:r>
                        <a:rPr kumimoji="0" lang="en-US" altLang="ko-KR" sz="8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latinLnBrk="1"/>
                      <a:r>
                        <a:rPr lang="en-US" altLang="ko-KR" sz="800" spc="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463</a:t>
                      </a:r>
                    </a:p>
                    <a:p>
                      <a:pPr marL="0" marR="0" lvl="0" indent="0" algn="r" defTabSz="914400" eaLnBrk="1" fontAlgn="auto" latinLnBrk="1" hangingPunct="1">
                        <a:lnSpc>
                          <a:spcPct val="100000"/>
                        </a:lnSpc>
                        <a:spcBef>
                          <a:spcPts val="0"/>
                        </a:spcBef>
                        <a:spcAft>
                          <a:spcPts val="0"/>
                        </a:spcAft>
                        <a:buClrTx/>
                        <a:buSzTx/>
                        <a:buFontTx/>
                        <a:buNone/>
                        <a:tabLst/>
                        <a:defRPr/>
                      </a:pPr>
                      <a:r>
                        <a:rPr lang="en-US" altLang="ko-KR" sz="800" spc="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4.6%)</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800" spc="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335</a:t>
                      </a:r>
                    </a:p>
                    <a:p>
                      <a:pPr marL="0" marR="0" lvl="0" indent="0" algn="r" defTabSz="914400" eaLnBrk="1" fontAlgn="auto" latinLnBrk="1" hangingPunct="1">
                        <a:lnSpc>
                          <a:spcPct val="100000"/>
                        </a:lnSpc>
                        <a:spcBef>
                          <a:spcPts val="0"/>
                        </a:spcBef>
                        <a:spcAft>
                          <a:spcPts val="0"/>
                        </a:spcAft>
                        <a:buClrTx/>
                        <a:buSzTx/>
                        <a:buFontTx/>
                        <a:buNone/>
                        <a:tabLst/>
                        <a:defRPr/>
                      </a:pPr>
                      <a:r>
                        <a:rPr lang="en-US" altLang="ko-KR" sz="800" spc="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27.6%)</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800" spc="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280</a:t>
                      </a:r>
                    </a:p>
                    <a:p>
                      <a:pPr marL="0" marR="0" lvl="0" indent="0" algn="r" defTabSz="914400" eaLnBrk="1" fontAlgn="auto" latinLnBrk="1" hangingPunct="1">
                        <a:lnSpc>
                          <a:spcPct val="100000"/>
                        </a:lnSpc>
                        <a:spcBef>
                          <a:spcPts val="0"/>
                        </a:spcBef>
                        <a:spcAft>
                          <a:spcPts val="0"/>
                        </a:spcAft>
                        <a:buClrTx/>
                        <a:buSzTx/>
                        <a:buFontTx/>
                        <a:buNone/>
                        <a:tabLst/>
                        <a:defRPr/>
                      </a:pPr>
                      <a:r>
                        <a:rPr lang="en-US" altLang="ko-KR" sz="800" spc="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16.4%)</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5701370"/>
                  </a:ext>
                </a:extLst>
              </a:tr>
            </a:tbl>
          </a:graphicData>
        </a:graphic>
      </p:graphicFrame>
      <p:sp>
        <p:nvSpPr>
          <p:cNvPr id="37" name="화살표: 아래쪽 36">
            <a:extLst>
              <a:ext uri="{FF2B5EF4-FFF2-40B4-BE49-F238E27FC236}">
                <a16:creationId xmlns:a16="http://schemas.microsoft.com/office/drawing/2014/main" id="{1973EFE9-F510-FFAB-60F2-BE706BED3DD0}"/>
              </a:ext>
            </a:extLst>
          </p:cNvPr>
          <p:cNvSpPr/>
          <p:nvPr/>
        </p:nvSpPr>
        <p:spPr>
          <a:xfrm>
            <a:off x="2408241" y="3126713"/>
            <a:ext cx="90000" cy="90000"/>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Univers for KPMG"/>
              <a:ea typeface="맑은 고딕" panose="020B0503020000020004" pitchFamily="50" charset="-127"/>
              <a:cs typeface="+mn-cs"/>
            </a:endParaRPr>
          </a:p>
        </p:txBody>
      </p:sp>
      <p:sp>
        <p:nvSpPr>
          <p:cNvPr id="38" name="TextBox 37">
            <a:extLst>
              <a:ext uri="{FF2B5EF4-FFF2-40B4-BE49-F238E27FC236}">
                <a16:creationId xmlns:a16="http://schemas.microsoft.com/office/drawing/2014/main" id="{03ADEBC8-7DF0-40F0-D4C7-3E03918445EF}"/>
              </a:ext>
            </a:extLst>
          </p:cNvPr>
          <p:cNvSpPr txBox="1"/>
          <p:nvPr/>
        </p:nvSpPr>
        <p:spPr>
          <a:xfrm>
            <a:off x="713993" y="4111040"/>
            <a:ext cx="4068000" cy="355276"/>
          </a:xfrm>
          <a:prstGeom prst="rect">
            <a:avLst/>
          </a:prstGeom>
          <a:noFill/>
          <a:ln>
            <a:noFill/>
          </a:ln>
        </p:spPr>
        <p:txBody>
          <a:bodyPr wrap="square" lIns="0" tIns="108000" rIns="0" bIns="0" rtlCol="0" anchor="b">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a:t>Source: Clarksons, </a:t>
            </a:r>
            <a:r>
              <a:rPr lang="ko-KR" altLang="en-US" b="0" i="0">
                <a:effectLst/>
                <a:latin typeface="Roboto" panose="02000000000000000000" pitchFamily="2" charset="0"/>
              </a:rPr>
              <a:t>대한무역투자진흥공사</a:t>
            </a:r>
            <a:endParaRPr lang="en-US" altLang="ko-KR"/>
          </a:p>
          <a:p>
            <a:r>
              <a:rPr lang="en-US" altLang="ko-KR"/>
              <a:t>Note: (E)</a:t>
            </a:r>
            <a:r>
              <a:rPr lang="ko-KR" altLang="en-US"/>
              <a:t>는 추정치</a:t>
            </a:r>
            <a:r>
              <a:rPr lang="en-US" altLang="ko-KR"/>
              <a:t>, (F)</a:t>
            </a:r>
            <a:r>
              <a:rPr lang="ko-KR" altLang="en-US"/>
              <a:t>는 전망치</a:t>
            </a:r>
          </a:p>
        </p:txBody>
      </p:sp>
      <p:sp>
        <p:nvSpPr>
          <p:cNvPr id="40" name="화살표: 아래쪽 39">
            <a:extLst>
              <a:ext uri="{FF2B5EF4-FFF2-40B4-BE49-F238E27FC236}">
                <a16:creationId xmlns:a16="http://schemas.microsoft.com/office/drawing/2014/main" id="{BCC0BBE6-840C-3CE7-F292-BE5E2FCF7765}"/>
              </a:ext>
            </a:extLst>
          </p:cNvPr>
          <p:cNvSpPr/>
          <p:nvPr/>
        </p:nvSpPr>
        <p:spPr>
          <a:xfrm>
            <a:off x="4259696" y="3126713"/>
            <a:ext cx="90000" cy="90000"/>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Univers for KPMG"/>
              <a:ea typeface="맑은 고딕" panose="020B0503020000020004" pitchFamily="50" charset="-127"/>
              <a:cs typeface="+mn-cs"/>
            </a:endParaRPr>
          </a:p>
        </p:txBody>
      </p:sp>
      <p:sp>
        <p:nvSpPr>
          <p:cNvPr id="41" name="화살표: 아래쪽 40">
            <a:extLst>
              <a:ext uri="{FF2B5EF4-FFF2-40B4-BE49-F238E27FC236}">
                <a16:creationId xmlns:a16="http://schemas.microsoft.com/office/drawing/2014/main" id="{8278499D-3898-DE6E-41B1-F708536761A2}"/>
              </a:ext>
            </a:extLst>
          </p:cNvPr>
          <p:cNvSpPr/>
          <p:nvPr/>
        </p:nvSpPr>
        <p:spPr>
          <a:xfrm>
            <a:off x="4255915" y="3438465"/>
            <a:ext cx="90000" cy="90000"/>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Univers for KPMG"/>
              <a:ea typeface="맑은 고딕" panose="020B0503020000020004" pitchFamily="50" charset="-127"/>
              <a:cs typeface="+mn-cs"/>
            </a:endParaRPr>
          </a:p>
        </p:txBody>
      </p:sp>
      <p:sp>
        <p:nvSpPr>
          <p:cNvPr id="42" name="화살표: 아래쪽 41">
            <a:extLst>
              <a:ext uri="{FF2B5EF4-FFF2-40B4-BE49-F238E27FC236}">
                <a16:creationId xmlns:a16="http://schemas.microsoft.com/office/drawing/2014/main" id="{37D2C013-E7CA-A70A-017F-43B4E3E51CFA}"/>
              </a:ext>
            </a:extLst>
          </p:cNvPr>
          <p:cNvSpPr/>
          <p:nvPr/>
        </p:nvSpPr>
        <p:spPr>
          <a:xfrm>
            <a:off x="4261183" y="3745769"/>
            <a:ext cx="90000" cy="90000"/>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Univers for KPMG"/>
              <a:ea typeface="맑은 고딕" panose="020B0503020000020004" pitchFamily="50" charset="-127"/>
              <a:cs typeface="+mn-cs"/>
            </a:endParaRPr>
          </a:p>
        </p:txBody>
      </p:sp>
      <p:sp>
        <p:nvSpPr>
          <p:cNvPr id="43" name="화살표: 아래쪽 42">
            <a:extLst>
              <a:ext uri="{FF2B5EF4-FFF2-40B4-BE49-F238E27FC236}">
                <a16:creationId xmlns:a16="http://schemas.microsoft.com/office/drawing/2014/main" id="{CD658B24-F642-0778-9E3F-EB5957B4EC6F}"/>
              </a:ext>
            </a:extLst>
          </p:cNvPr>
          <p:cNvSpPr/>
          <p:nvPr/>
        </p:nvSpPr>
        <p:spPr>
          <a:xfrm>
            <a:off x="4263680" y="4052122"/>
            <a:ext cx="90000" cy="90000"/>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Univers for KPMG"/>
              <a:ea typeface="맑은 고딕" panose="020B0503020000020004" pitchFamily="50" charset="-127"/>
              <a:cs typeface="+mn-cs"/>
            </a:endParaRPr>
          </a:p>
        </p:txBody>
      </p:sp>
      <p:sp>
        <p:nvSpPr>
          <p:cNvPr id="44" name="화살표: 아래쪽 43">
            <a:extLst>
              <a:ext uri="{FF2B5EF4-FFF2-40B4-BE49-F238E27FC236}">
                <a16:creationId xmlns:a16="http://schemas.microsoft.com/office/drawing/2014/main" id="{2EDC808C-C5BB-65A8-0864-68C1910B0DDB}"/>
              </a:ext>
            </a:extLst>
          </p:cNvPr>
          <p:cNvSpPr/>
          <p:nvPr/>
        </p:nvSpPr>
        <p:spPr>
          <a:xfrm>
            <a:off x="3329241" y="3126713"/>
            <a:ext cx="90000" cy="90000"/>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Univers for KPMG"/>
              <a:ea typeface="맑은 고딕" panose="020B0503020000020004" pitchFamily="50" charset="-127"/>
              <a:cs typeface="+mn-cs"/>
            </a:endParaRPr>
          </a:p>
        </p:txBody>
      </p:sp>
      <p:sp>
        <p:nvSpPr>
          <p:cNvPr id="45" name="화살표: 아래쪽 44">
            <a:extLst>
              <a:ext uri="{FF2B5EF4-FFF2-40B4-BE49-F238E27FC236}">
                <a16:creationId xmlns:a16="http://schemas.microsoft.com/office/drawing/2014/main" id="{DD9F28E8-DA38-7BB8-0DF0-2BC28A55445D}"/>
              </a:ext>
            </a:extLst>
          </p:cNvPr>
          <p:cNvSpPr/>
          <p:nvPr/>
        </p:nvSpPr>
        <p:spPr>
          <a:xfrm>
            <a:off x="3327049" y="3438465"/>
            <a:ext cx="90000" cy="90000"/>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Univers for KPMG"/>
              <a:ea typeface="맑은 고딕" panose="020B0503020000020004" pitchFamily="50" charset="-127"/>
              <a:cs typeface="+mn-cs"/>
            </a:endParaRPr>
          </a:p>
        </p:txBody>
      </p:sp>
      <p:sp>
        <p:nvSpPr>
          <p:cNvPr id="46" name="화살표: 아래쪽 45">
            <a:extLst>
              <a:ext uri="{FF2B5EF4-FFF2-40B4-BE49-F238E27FC236}">
                <a16:creationId xmlns:a16="http://schemas.microsoft.com/office/drawing/2014/main" id="{2DF8B85E-C813-1681-746F-5C79F7ABE488}"/>
              </a:ext>
            </a:extLst>
          </p:cNvPr>
          <p:cNvSpPr/>
          <p:nvPr/>
        </p:nvSpPr>
        <p:spPr>
          <a:xfrm flipV="1">
            <a:off x="2397561" y="3739383"/>
            <a:ext cx="90000" cy="90000"/>
          </a:xfrm>
          <a:prstGeom prst="downArrow">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Univers for KPMG"/>
              <a:ea typeface="맑은 고딕" panose="020B0503020000020004" pitchFamily="50" charset="-127"/>
              <a:cs typeface="+mn-cs"/>
            </a:endParaRPr>
          </a:p>
        </p:txBody>
      </p:sp>
      <p:sp>
        <p:nvSpPr>
          <p:cNvPr id="47" name="화살표: 아래쪽 46">
            <a:extLst>
              <a:ext uri="{FF2B5EF4-FFF2-40B4-BE49-F238E27FC236}">
                <a16:creationId xmlns:a16="http://schemas.microsoft.com/office/drawing/2014/main" id="{90EC7B3D-23D1-A5AC-8163-85CE80045A38}"/>
              </a:ext>
            </a:extLst>
          </p:cNvPr>
          <p:cNvSpPr/>
          <p:nvPr/>
        </p:nvSpPr>
        <p:spPr>
          <a:xfrm>
            <a:off x="3324374" y="3751283"/>
            <a:ext cx="90000" cy="90000"/>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Univers for KPMG"/>
              <a:ea typeface="맑은 고딕" panose="020B0503020000020004" pitchFamily="50" charset="-127"/>
              <a:cs typeface="+mn-cs"/>
            </a:endParaRPr>
          </a:p>
        </p:txBody>
      </p:sp>
      <p:sp>
        <p:nvSpPr>
          <p:cNvPr id="48" name="화살표: 아래쪽 47">
            <a:extLst>
              <a:ext uri="{FF2B5EF4-FFF2-40B4-BE49-F238E27FC236}">
                <a16:creationId xmlns:a16="http://schemas.microsoft.com/office/drawing/2014/main" id="{5CD843E1-0EE9-0DB6-104F-F566CC1E7D8A}"/>
              </a:ext>
            </a:extLst>
          </p:cNvPr>
          <p:cNvSpPr/>
          <p:nvPr/>
        </p:nvSpPr>
        <p:spPr>
          <a:xfrm flipV="1">
            <a:off x="2444580" y="4041730"/>
            <a:ext cx="90000" cy="90000"/>
          </a:xfrm>
          <a:prstGeom prst="downArrow">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Univers for KPMG"/>
              <a:ea typeface="맑은 고딕" panose="020B0503020000020004" pitchFamily="50" charset="-127"/>
              <a:cs typeface="+mn-cs"/>
            </a:endParaRPr>
          </a:p>
        </p:txBody>
      </p:sp>
      <p:sp>
        <p:nvSpPr>
          <p:cNvPr id="49" name="화살표: 아래쪽 48">
            <a:extLst>
              <a:ext uri="{FF2B5EF4-FFF2-40B4-BE49-F238E27FC236}">
                <a16:creationId xmlns:a16="http://schemas.microsoft.com/office/drawing/2014/main" id="{E5AC391F-89D8-5408-D1F1-FD6C83322EB6}"/>
              </a:ext>
            </a:extLst>
          </p:cNvPr>
          <p:cNvSpPr/>
          <p:nvPr/>
        </p:nvSpPr>
        <p:spPr>
          <a:xfrm>
            <a:off x="3325280" y="4048868"/>
            <a:ext cx="90000" cy="90000"/>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Univers for KPMG"/>
              <a:ea typeface="맑은 고딕" panose="020B0503020000020004" pitchFamily="50" charset="-127"/>
              <a:cs typeface="+mn-cs"/>
            </a:endParaRPr>
          </a:p>
        </p:txBody>
      </p:sp>
      <p:sp>
        <p:nvSpPr>
          <p:cNvPr id="50" name="화살표: 아래쪽 49">
            <a:extLst>
              <a:ext uri="{FF2B5EF4-FFF2-40B4-BE49-F238E27FC236}">
                <a16:creationId xmlns:a16="http://schemas.microsoft.com/office/drawing/2014/main" id="{0ACC4515-91B4-6855-0600-4A7AA5ACC484}"/>
              </a:ext>
            </a:extLst>
          </p:cNvPr>
          <p:cNvSpPr/>
          <p:nvPr/>
        </p:nvSpPr>
        <p:spPr>
          <a:xfrm>
            <a:off x="2456054" y="3433066"/>
            <a:ext cx="90000" cy="90000"/>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Univers for KPMG"/>
              <a:ea typeface="맑은 고딕" panose="020B0503020000020004" pitchFamily="50" charset="-127"/>
              <a:cs typeface="+mn-cs"/>
            </a:endParaRPr>
          </a:p>
        </p:txBody>
      </p:sp>
      <p:sp>
        <p:nvSpPr>
          <p:cNvPr id="51" name="직사각형 50">
            <a:extLst>
              <a:ext uri="{FF2B5EF4-FFF2-40B4-BE49-F238E27FC236}">
                <a16:creationId xmlns:a16="http://schemas.microsoft.com/office/drawing/2014/main" id="{21382211-C350-6D46-F027-DCCB25EA7041}"/>
              </a:ext>
            </a:extLst>
          </p:cNvPr>
          <p:cNvSpPr/>
          <p:nvPr/>
        </p:nvSpPr>
        <p:spPr>
          <a:xfrm>
            <a:off x="713993" y="2554200"/>
            <a:ext cx="4068762" cy="210455"/>
          </a:xfrm>
          <a:prstGeom prst="rect">
            <a:avLst/>
          </a:prstGeom>
          <a:solidFill>
            <a:schemeClr val="accent4">
              <a:lumMod val="20000"/>
              <a:lumOff val="80000"/>
            </a:schemeClr>
          </a:solidFill>
          <a:ln w="3175">
            <a:noFill/>
          </a:ln>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rgbClr val="000000"/>
                </a:solidFill>
                <a:latin typeface="+mn-lt"/>
                <a:ea typeface="+mn-ea"/>
                <a:cs typeface="+mn-cs"/>
              </a:defRPr>
            </a:pPr>
            <a:r>
              <a:rPr kumimoji="0" lang="en-US" altLang="ko-KR"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2024</a:t>
            </a: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년 글로벌 신조선 발주량 및 한국 수주량 전망</a:t>
            </a:r>
          </a:p>
        </p:txBody>
      </p:sp>
      <p:cxnSp>
        <p:nvCxnSpPr>
          <p:cNvPr id="57" name="직선 연결선 56">
            <a:extLst>
              <a:ext uri="{FF2B5EF4-FFF2-40B4-BE49-F238E27FC236}">
                <a16:creationId xmlns:a16="http://schemas.microsoft.com/office/drawing/2014/main" id="{EA8E5496-F068-2848-72BB-41A256349608}"/>
              </a:ext>
            </a:extLst>
          </p:cNvPr>
          <p:cNvCxnSpPr/>
          <p:nvPr/>
        </p:nvCxnSpPr>
        <p:spPr>
          <a:xfrm>
            <a:off x="5132999" y="5961485"/>
            <a:ext cx="4068151" cy="0"/>
          </a:xfrm>
          <a:prstGeom prst="line">
            <a:avLst/>
          </a:prstGeom>
          <a:ln w="12700">
            <a:solidFill>
              <a:srgbClr val="CAF2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1569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2">
            <a:extLst>
              <a:ext uri="{FF2B5EF4-FFF2-40B4-BE49-F238E27FC236}">
                <a16:creationId xmlns:a16="http://schemas.microsoft.com/office/drawing/2014/main" id="{ADF24034-393B-4B79-A499-390AC09CD0B3}"/>
              </a:ext>
            </a:extLst>
          </p:cNvPr>
          <p:cNvSpPr>
            <a:spLocks noGrp="1"/>
          </p:cNvSpPr>
          <p:nvPr>
            <p:ph type="title"/>
          </p:nvPr>
        </p:nvSpPr>
        <p:spPr>
          <a:xfrm>
            <a:off x="713993" y="472786"/>
            <a:ext cx="8488800" cy="504825"/>
          </a:xfrm>
        </p:spPr>
        <p:txBody>
          <a:bodyPr/>
          <a:lstStyle/>
          <a:p>
            <a:pPr indent="542925"/>
            <a:r>
              <a:rPr lang="ko-KR" altLang="en-US"/>
              <a:t>정유</a:t>
            </a:r>
            <a:r>
              <a:rPr lang="en-US" altLang="ko-KR"/>
              <a:t>·</a:t>
            </a:r>
            <a:r>
              <a:rPr lang="ko-KR" altLang="en-US"/>
              <a:t>화학 </a:t>
            </a:r>
            <a:r>
              <a:rPr lang="en-US" altLang="ko-KR"/>
              <a:t>》 </a:t>
            </a:r>
            <a:r>
              <a:rPr lang="ko-KR" altLang="en-US" b="1">
                <a:latin typeface="KoPub돋움체 Medium" panose="02020603020101020101" pitchFamily="18" charset="-127"/>
                <a:ea typeface="KoPub돋움체 Medium" panose="02020603020101020101" pitchFamily="18" charset="-127"/>
              </a:rPr>
              <a:t>정제설비 제한적 증설</a:t>
            </a:r>
            <a:r>
              <a:rPr lang="en-US" altLang="ko-KR" b="1">
                <a:latin typeface="KoPub돋움체 Medium" panose="02020603020101020101" pitchFamily="18" charset="-127"/>
                <a:ea typeface="KoPub돋움체 Medium" panose="02020603020101020101" pitchFamily="18" charset="-127"/>
              </a:rPr>
              <a:t>, </a:t>
            </a:r>
            <a:r>
              <a:rPr lang="ko-KR" altLang="en-US" b="1">
                <a:latin typeface="KoPub돋움체 Medium" panose="02020603020101020101" pitchFamily="18" charset="-127"/>
                <a:ea typeface="KoPub돋움체 Medium" panose="02020603020101020101" pitchFamily="18" charset="-127"/>
              </a:rPr>
              <a:t>공급 부담 감소로 업황 회복 기대</a:t>
            </a:r>
            <a:r>
              <a:rPr lang="en-US" altLang="ko-KR" b="1">
                <a:latin typeface="KoPub돋움체 Medium" panose="02020603020101020101" pitchFamily="18" charset="-127"/>
                <a:ea typeface="KoPub돋움체 Medium" panose="02020603020101020101" pitchFamily="18" charset="-127"/>
              </a:rPr>
              <a:t> </a:t>
            </a:r>
            <a:endParaRPr lang="ko-KR" altLang="en-US" b="1">
              <a:latin typeface="KoPub돋움체 Medium" panose="02020603020101020101" pitchFamily="18" charset="-127"/>
              <a:ea typeface="KoPub돋움체 Medium" panose="02020603020101020101" pitchFamily="18" charset="-127"/>
            </a:endParaRPr>
          </a:p>
        </p:txBody>
      </p:sp>
      <p:sp>
        <p:nvSpPr>
          <p:cNvPr id="4" name="텍스트 개체 틀 3">
            <a:extLst>
              <a:ext uri="{FF2B5EF4-FFF2-40B4-BE49-F238E27FC236}">
                <a16:creationId xmlns:a16="http://schemas.microsoft.com/office/drawing/2014/main" id="{5ACA4A45-7EF8-4EB1-893D-E45B8276F4DE}"/>
              </a:ext>
            </a:extLst>
          </p:cNvPr>
          <p:cNvSpPr>
            <a:spLocks noGrp="1"/>
          </p:cNvSpPr>
          <p:nvPr>
            <p:ph type="body" sz="quarter" idx="11"/>
          </p:nvPr>
        </p:nvSpPr>
        <p:spPr>
          <a:xfrm>
            <a:off x="714375" y="1171575"/>
            <a:ext cx="8488363" cy="720725"/>
          </a:xfrm>
        </p:spPr>
        <p:txBody>
          <a:bodyPr lIns="0" tIns="0" rIns="0" bIns="0" anchor="t"/>
          <a:lstStyle/>
          <a:p>
            <a:r>
              <a:rPr lang="ko-KR" altLang="en-US">
                <a:ea typeface="KoPub돋움체 Medium"/>
              </a:rPr>
              <a:t>선진국 내 주요 정제설비 일부 폐쇄 및 신규 증설 계획이 제한적임에 따라 정유산업은 수급 밸런스가 타이트할 전망</a:t>
            </a:r>
            <a:r>
              <a:rPr lang="en-US" altLang="ko-KR">
                <a:ea typeface="KoPub돋움체 Medium"/>
              </a:rPr>
              <a:t>.</a:t>
            </a:r>
            <a:r>
              <a:rPr lang="ko-KR" altLang="en-US">
                <a:ea typeface="KoPub돋움체 Medium"/>
              </a:rPr>
              <a:t> 에틸렌 등 주요 화학제품 증설 규모도 하락할 것으로 전망되면서 공급 감축으로 업황 회복 기대 </a:t>
            </a:r>
          </a:p>
        </p:txBody>
      </p:sp>
      <p:sp>
        <p:nvSpPr>
          <p:cNvPr id="19" name="텍스트 개체 틀 18">
            <a:extLst>
              <a:ext uri="{FF2B5EF4-FFF2-40B4-BE49-F238E27FC236}">
                <a16:creationId xmlns:a16="http://schemas.microsoft.com/office/drawing/2014/main" id="{14C70C14-1DE8-4105-90D6-78A4F2A2AC57}"/>
              </a:ext>
            </a:extLst>
          </p:cNvPr>
          <p:cNvSpPr>
            <a:spLocks noGrp="1"/>
          </p:cNvSpPr>
          <p:nvPr>
            <p:ph type="body" sz="quarter" idx="10"/>
          </p:nvPr>
        </p:nvSpPr>
        <p:spPr>
          <a:xfrm>
            <a:off x="713993" y="333149"/>
            <a:ext cx="8488800" cy="184666"/>
          </a:xfrm>
        </p:spPr>
        <p:txBody>
          <a:bodyPr/>
          <a:lstStyle/>
          <a:p>
            <a:r>
              <a:rPr lang="en-US" altLang="ko-KR"/>
              <a:t>III. 2024</a:t>
            </a:r>
            <a:r>
              <a:rPr lang="ko-KR" altLang="en-US"/>
              <a:t>년 산업별 전망</a:t>
            </a:r>
            <a:endParaRPr lang="en-US" altLang="ko-KR"/>
          </a:p>
        </p:txBody>
      </p:sp>
      <p:grpSp>
        <p:nvGrpSpPr>
          <p:cNvPr id="20" name="그룹 19">
            <a:extLst>
              <a:ext uri="{FF2B5EF4-FFF2-40B4-BE49-F238E27FC236}">
                <a16:creationId xmlns:a16="http://schemas.microsoft.com/office/drawing/2014/main" id="{FE5FCBD9-CC22-4705-AB68-72AD2D252D33}"/>
              </a:ext>
            </a:extLst>
          </p:cNvPr>
          <p:cNvGrpSpPr/>
          <p:nvPr/>
        </p:nvGrpSpPr>
        <p:grpSpPr>
          <a:xfrm>
            <a:off x="720343" y="2168525"/>
            <a:ext cx="4053270" cy="276837"/>
            <a:chOff x="704850" y="2013298"/>
            <a:chExt cx="4140200" cy="276837"/>
          </a:xfrm>
        </p:grpSpPr>
        <p:sp>
          <p:nvSpPr>
            <p:cNvPr id="24" name="TextBox 23">
              <a:extLst>
                <a:ext uri="{FF2B5EF4-FFF2-40B4-BE49-F238E27FC236}">
                  <a16:creationId xmlns:a16="http://schemas.microsoft.com/office/drawing/2014/main" id="{49720C06-CD07-464D-9CF6-A8CCEEDF65C6}"/>
                </a:ext>
              </a:extLst>
            </p:cNvPr>
            <p:cNvSpPr txBox="1"/>
            <p:nvPr/>
          </p:nvSpPr>
          <p:spPr>
            <a:xfrm>
              <a:off x="704850" y="2046854"/>
              <a:ext cx="1748961" cy="200055"/>
            </a:xfrm>
            <a:prstGeom prst="rect">
              <a:avLst/>
            </a:prstGeom>
            <a:noFill/>
          </p:spPr>
          <p:txBody>
            <a:bodyPr wrap="none" lIns="0" tIns="0" rIns="0" bIns="0" rtlCol="0">
              <a:spAutoFit/>
            </a:bodyPr>
            <a:lstStyle/>
            <a:p>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글로벌 주요 정제설비 전망</a:t>
              </a:r>
            </a:p>
          </p:txBody>
        </p:sp>
        <p:cxnSp>
          <p:nvCxnSpPr>
            <p:cNvPr id="25" name="직선 연결선 24">
              <a:extLst>
                <a:ext uri="{FF2B5EF4-FFF2-40B4-BE49-F238E27FC236}">
                  <a16:creationId xmlns:a16="http://schemas.microsoft.com/office/drawing/2014/main" id="{9D636A9F-6C9E-450D-AE74-05CAB3754D8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CFE6F9F8-FD9B-4024-B77E-0CD94C1F028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5DA4050E-85BD-47F1-9C23-5DE63C9DA8D0}"/>
              </a:ext>
            </a:extLst>
          </p:cNvPr>
          <p:cNvSpPr txBox="1"/>
          <p:nvPr/>
        </p:nvSpPr>
        <p:spPr>
          <a:xfrm>
            <a:off x="5133754" y="5949957"/>
            <a:ext cx="4233600" cy="369332"/>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800" dirty="0">
                <a:ln>
                  <a:solidFill>
                    <a:prstClr val="white">
                      <a:lumMod val="75000"/>
                      <a:alpha val="0"/>
                    </a:prstClr>
                  </a:solidFill>
                </a:ln>
                <a:solidFill>
                  <a:prstClr val="white">
                    <a:lumMod val="50000"/>
                  </a:prstClr>
                </a:solidFill>
              </a:rPr>
              <a:t>Note 1): Mono Ethylene Glycol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 2)</a:t>
            </a:r>
            <a:r>
              <a:rPr lang="en-US" altLang="ko-KR" sz="800" dirty="0">
                <a:ln>
                  <a:solidFill>
                    <a:prstClr val="white">
                      <a:lumMod val="75000"/>
                      <a:alpha val="0"/>
                    </a:prstClr>
                  </a:solidFill>
                </a:ln>
                <a:solidFill>
                  <a:prstClr val="white">
                    <a:lumMod val="50000"/>
                  </a:prstClr>
                </a:solidFill>
              </a:rPr>
              <a:t>: (E)</a:t>
            </a:r>
            <a:r>
              <a:rPr lang="ko-KR" altLang="en-US" sz="800" dirty="0">
                <a:ln>
                  <a:solidFill>
                    <a:prstClr val="white">
                      <a:lumMod val="75000"/>
                      <a:alpha val="0"/>
                    </a:prstClr>
                  </a:solidFill>
                </a:ln>
                <a:solidFill>
                  <a:prstClr val="white">
                    <a:lumMod val="50000"/>
                  </a:prstClr>
                </a:solidFill>
              </a:rPr>
              <a:t>는 추정치</a:t>
            </a:r>
            <a:r>
              <a:rPr lang="en-US" altLang="ko-KR" sz="800" dirty="0">
                <a:ln>
                  <a:solidFill>
                    <a:prstClr val="white">
                      <a:lumMod val="75000"/>
                      <a:alpha val="0"/>
                    </a:prstClr>
                  </a:solidFill>
                </a:ln>
                <a:solidFill>
                  <a:prstClr val="white">
                    <a:lumMod val="50000"/>
                  </a:prstClr>
                </a:solidFill>
              </a:rPr>
              <a:t>, (F)</a:t>
            </a:r>
            <a:r>
              <a:rPr lang="ko-KR" altLang="en-US" sz="800" dirty="0">
                <a:ln>
                  <a:solidFill>
                    <a:prstClr val="white">
                      <a:lumMod val="75000"/>
                      <a:alpha val="0"/>
                    </a:prstClr>
                  </a:solidFill>
                </a:ln>
                <a:solidFill>
                  <a:prstClr val="white">
                    <a:lumMod val="50000"/>
                  </a:prstClr>
                </a:solidFill>
              </a:rPr>
              <a:t>는 전망치</a:t>
            </a:r>
            <a:endPar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30" name="TextBox 29">
            <a:extLst>
              <a:ext uri="{FF2B5EF4-FFF2-40B4-BE49-F238E27FC236}">
                <a16:creationId xmlns:a16="http://schemas.microsoft.com/office/drawing/2014/main" id="{3529A4A4-DF3A-40B9-9FF6-66E25B4ACBE8}"/>
              </a:ext>
            </a:extLst>
          </p:cNvPr>
          <p:cNvSpPr txBox="1"/>
          <p:nvPr/>
        </p:nvSpPr>
        <p:spPr>
          <a:xfrm>
            <a:off x="703262" y="5949957"/>
            <a:ext cx="4232658" cy="246221"/>
          </a:xfrm>
          <a:prstGeom prst="rect">
            <a:avLst/>
          </a:prstGeom>
          <a:noFill/>
        </p:spPr>
        <p:txBody>
          <a:bodyPr wrap="square" lIns="0" tIns="0" rIns="0" bIns="0" rtlCol="0" anchor="t">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dirty="0"/>
              <a:t>Source: IEA, </a:t>
            </a:r>
            <a:r>
              <a:rPr lang="ko-KR" altLang="en-US" dirty="0"/>
              <a:t>언론보도 종합</a:t>
            </a:r>
            <a:r>
              <a:rPr lang="en-US" altLang="ko-KR" dirty="0"/>
              <a:t>, </a:t>
            </a:r>
            <a:r>
              <a:rPr lang="ko-KR" altLang="en-US" dirty="0"/>
              <a:t>삼정</a:t>
            </a:r>
            <a:r>
              <a:rPr lang="en-US" altLang="ko-KR" dirty="0"/>
              <a:t>KPMG </a:t>
            </a:r>
            <a:r>
              <a:rPr lang="ko-KR" altLang="en-US" dirty="0"/>
              <a:t>경제연구원</a:t>
            </a:r>
          </a:p>
          <a:p>
            <a:r>
              <a:rPr lang="en-US" altLang="ko-KR" dirty="0"/>
              <a:t>Note:</a:t>
            </a:r>
            <a:r>
              <a:rPr lang="ko-KR" altLang="en-US" dirty="0"/>
              <a:t> 정제능력 </a:t>
            </a:r>
            <a:r>
              <a:rPr lang="en-US" altLang="ko-KR" dirty="0"/>
              <a:t>0.1</a:t>
            </a:r>
            <a:r>
              <a:rPr lang="ko-KR" altLang="en-US" dirty="0"/>
              <a:t>백만</a:t>
            </a:r>
            <a:r>
              <a:rPr lang="en-US" altLang="ko-KR" dirty="0"/>
              <a:t>b/d</a:t>
            </a:r>
            <a:r>
              <a:rPr lang="ko-KR" altLang="en-US" dirty="0"/>
              <a:t> 이상의 설비를 대상으로 함</a:t>
            </a:r>
          </a:p>
        </p:txBody>
      </p:sp>
      <p:grpSp>
        <p:nvGrpSpPr>
          <p:cNvPr id="9" name="그룹 8">
            <a:extLst>
              <a:ext uri="{FF2B5EF4-FFF2-40B4-BE49-F238E27FC236}">
                <a16:creationId xmlns:a16="http://schemas.microsoft.com/office/drawing/2014/main" id="{3E50DA7E-9FD1-9E56-3706-99F2382B591E}"/>
              </a:ext>
            </a:extLst>
          </p:cNvPr>
          <p:cNvGrpSpPr/>
          <p:nvPr/>
        </p:nvGrpSpPr>
        <p:grpSpPr>
          <a:xfrm>
            <a:off x="5132388" y="2168525"/>
            <a:ext cx="4070350" cy="276837"/>
            <a:chOff x="704850" y="2013298"/>
            <a:chExt cx="4140200" cy="276837"/>
          </a:xfrm>
        </p:grpSpPr>
        <p:sp>
          <p:nvSpPr>
            <p:cNvPr id="10" name="TextBox 9">
              <a:extLst>
                <a:ext uri="{FF2B5EF4-FFF2-40B4-BE49-F238E27FC236}">
                  <a16:creationId xmlns:a16="http://schemas.microsoft.com/office/drawing/2014/main" id="{55F9A029-BB80-D49D-9DA9-13D91D34B5B4}"/>
                </a:ext>
              </a:extLst>
            </p:cNvPr>
            <p:cNvSpPr txBox="1"/>
            <p:nvPr/>
          </p:nvSpPr>
          <p:spPr>
            <a:xfrm>
              <a:off x="704850" y="2046854"/>
              <a:ext cx="2088814" cy="200055"/>
            </a:xfrm>
            <a:prstGeom prst="rect">
              <a:avLst/>
            </a:prstGeom>
            <a:noFill/>
          </p:spPr>
          <p:txBody>
            <a:bodyPr wrap="none" lIns="0" tIns="0" rIns="0" bIns="0" rtlCol="0">
              <a:spAutoFit/>
            </a:bodyPr>
            <a:lstStyle/>
            <a:p>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글로벌 주요 화학제품 증설 전망</a:t>
              </a:r>
            </a:p>
          </p:txBody>
        </p:sp>
        <p:cxnSp>
          <p:nvCxnSpPr>
            <p:cNvPr id="11" name="직선 연결선 10">
              <a:extLst>
                <a:ext uri="{FF2B5EF4-FFF2-40B4-BE49-F238E27FC236}">
                  <a16:creationId xmlns:a16="http://schemas.microsoft.com/office/drawing/2014/main" id="{9E63C3B4-FE55-8413-F924-B411991C3D3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3200D60D-A406-68EC-DD85-7F9022945B8D}"/>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23" name="그림 22">
            <a:extLst>
              <a:ext uri="{FF2B5EF4-FFF2-40B4-BE49-F238E27FC236}">
                <a16:creationId xmlns:a16="http://schemas.microsoft.com/office/drawing/2014/main" id="{79E310CC-20B2-263F-657C-69F2866CF550}"/>
              </a:ext>
            </a:extLst>
          </p:cNvPr>
          <p:cNvPicPr>
            <a:picLocks noChangeAspect="1"/>
          </p:cNvPicPr>
          <p:nvPr/>
        </p:nvPicPr>
        <p:blipFill>
          <a:blip r:embed="rId3"/>
          <a:stretch>
            <a:fillRect/>
          </a:stretch>
        </p:blipFill>
        <p:spPr>
          <a:xfrm>
            <a:off x="714375" y="574411"/>
            <a:ext cx="463778" cy="415492"/>
          </a:xfrm>
          <a:prstGeom prst="rect">
            <a:avLst/>
          </a:prstGeom>
        </p:spPr>
      </p:pic>
      <p:sp>
        <p:nvSpPr>
          <p:cNvPr id="50" name="직사각형 158">
            <a:extLst>
              <a:ext uri="{FF2B5EF4-FFF2-40B4-BE49-F238E27FC236}">
                <a16:creationId xmlns:a16="http://schemas.microsoft.com/office/drawing/2014/main" id="{82EF3281-120A-8AEF-6B46-E14007420C23}"/>
              </a:ext>
            </a:extLst>
          </p:cNvPr>
          <p:cNvSpPr/>
          <p:nvPr/>
        </p:nvSpPr>
        <p:spPr>
          <a:xfrm>
            <a:off x="5132388" y="2570842"/>
            <a:ext cx="4070350" cy="1661341"/>
          </a:xfrm>
          <a:prstGeom prst="rect">
            <a:avLst/>
          </a:prstGeom>
          <a:solidFill>
            <a:schemeClr val="bg1">
              <a:lumMod val="95000"/>
            </a:schemeClr>
          </a:solidFill>
        </p:spPr>
        <p:txBody>
          <a:bodyPr wrap="square" lIns="108000" tIns="36000" rIns="108000" bIns="0">
            <a:noAutofit/>
          </a:bodyPr>
          <a:lstStyle/>
          <a:p>
            <a:pPr marL="108000" indent="-108000">
              <a:lnSpc>
                <a:spcPct val="110000"/>
              </a:lnSpc>
              <a:spcAft>
                <a:spcPts val="300"/>
              </a:spcAft>
              <a:buFont typeface="Wingdings" panose="05000000000000000000" pitchFamily="2" charset="2"/>
              <a:buChar char="§"/>
              <a:defRPr/>
            </a:pPr>
            <a:r>
              <a:rPr lang="en-US" altLang="ko-KR" sz="900" b="1" kern="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2023</a:t>
            </a:r>
            <a:r>
              <a:rPr lang="ko-KR" altLang="en-US" sz="900" b="1" kern="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년까지 글로벌 화학제품 수급 밸런스 악화 이후</a:t>
            </a:r>
            <a:r>
              <a:rPr lang="en-US" altLang="ko-KR" sz="900" b="1" kern="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2024</a:t>
            </a:r>
            <a:r>
              <a:rPr lang="ko-KR" altLang="en-US" sz="900" b="1" kern="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년부터 에틸렌</a:t>
            </a:r>
            <a:r>
              <a:rPr lang="en-US" altLang="ko-KR" sz="900" b="1" kern="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(Ethylene), </a:t>
            </a:r>
            <a:r>
              <a:rPr lang="ko-KR" altLang="en-US" sz="900" b="1" kern="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폴리에틸렌</a:t>
            </a:r>
            <a:r>
              <a:rPr lang="en-US" altLang="ko-KR" sz="900" b="1" kern="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(Polyethylene), MEG</a:t>
            </a:r>
            <a:r>
              <a:rPr lang="en-US" altLang="ko-KR" sz="900" b="1" kern="0" baseline="3000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 </a:t>
            </a:r>
            <a:r>
              <a:rPr lang="ko-KR" altLang="en-US" sz="900" b="1" kern="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등의 증설 규모 하락으로 공급 부담 감소 및 수요 회복과 함께 수급 밸런스 개선을 기대해볼 수 있으나</a:t>
            </a:r>
            <a:r>
              <a:rPr lang="en-US" altLang="ko-KR" sz="900" b="1" kern="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b="1" kern="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제한적인 가능성</a:t>
            </a:r>
            <a:endParaRPr lang="en-US" altLang="ko-KR" sz="900" b="1" kern="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216000" indent="-108000">
              <a:lnSpc>
                <a:spcPct val="110000"/>
              </a:lnSpc>
              <a:spcAft>
                <a:spcPts val="300"/>
              </a:spcAft>
              <a:buFont typeface="맑은 고딕" panose="020B0503020000020004" pitchFamily="50" charset="-127"/>
              <a:buChar char="-"/>
              <a:defRPr/>
            </a:pP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에틸렌</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증설 규모는 </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2024</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492</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만 톤으로 하락</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가동률 약 </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80% </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예상</a:t>
            </a:r>
            <a:endPar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216000" indent="-108000">
              <a:lnSpc>
                <a:spcPct val="110000"/>
              </a:lnSpc>
              <a:spcAft>
                <a:spcPts val="300"/>
              </a:spcAft>
              <a:buFont typeface="맑은 고딕" panose="020B0503020000020004" pitchFamily="50" charset="-127"/>
              <a:buChar char="-"/>
              <a:defRPr/>
            </a:pP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폴리에틸렌의 증설 규모도 전년대비 </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71.3% </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급감한 </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201</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만 톤이 예상되고</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MEG</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는 </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2017</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이후 최저 규모인 </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214</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만 톤이 예상되면서 공급 부담이 크게 감소할 전망 </a:t>
            </a:r>
            <a:endPar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108000" indent="-108000">
              <a:lnSpc>
                <a:spcPct val="110000"/>
              </a:lnSpc>
              <a:spcAft>
                <a:spcPts val="300"/>
              </a:spcAft>
              <a:buFont typeface="Wingdings" panose="05000000000000000000" pitchFamily="2" charset="2"/>
              <a:buChar char="§"/>
              <a:defRPr/>
            </a:pPr>
            <a:r>
              <a:rPr lang="ko-KR" altLang="en-US" sz="900" b="1" kern="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국내 화학산업에 가장 큰 영향을 미치는 중국 시장의 경우</a:t>
            </a:r>
            <a:r>
              <a:rPr lang="en-US" altLang="ko-KR" sz="900" b="1" kern="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b="1" kern="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화학제품 재고가 여전히</a:t>
            </a:r>
            <a:r>
              <a:rPr lang="en-US" altLang="ko-KR" sz="900" b="1" kern="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b="1" kern="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높은 상황이나 재고 수준이 하락하는 추세인 점</a:t>
            </a:r>
            <a:r>
              <a:rPr lang="en-US" altLang="ko-KR" sz="900" b="1" kern="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b="1" kern="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중국의 증설 사이클이 일단락되는 점 등을 고려 시 </a:t>
            </a:r>
            <a:r>
              <a:rPr lang="en-US" altLang="ko-KR" sz="900" b="1" kern="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2023</a:t>
            </a:r>
            <a:r>
              <a:rPr lang="ko-KR" altLang="en-US" sz="900" b="1" kern="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대비 수급 개선을 기대해 볼 수 있는 상황 </a:t>
            </a:r>
            <a:endParaRPr lang="en-US" altLang="ko-KR" sz="900" b="1" kern="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p:txBody>
      </p:sp>
      <p:graphicFrame>
        <p:nvGraphicFramePr>
          <p:cNvPr id="15" name="표 14">
            <a:extLst>
              <a:ext uri="{FF2B5EF4-FFF2-40B4-BE49-F238E27FC236}">
                <a16:creationId xmlns:a16="http://schemas.microsoft.com/office/drawing/2014/main" id="{1F5CB591-8230-D7A5-607A-EBD1CEEB262A}"/>
              </a:ext>
            </a:extLst>
          </p:cNvPr>
          <p:cNvGraphicFramePr>
            <a:graphicFrameLocks noGrp="1"/>
          </p:cNvGraphicFramePr>
          <p:nvPr>
            <p:extLst>
              <p:ext uri="{D42A27DB-BD31-4B8C-83A1-F6EECF244321}">
                <p14:modId xmlns:p14="http://schemas.microsoft.com/office/powerpoint/2010/main" val="3006971823"/>
              </p:ext>
            </p:extLst>
          </p:nvPr>
        </p:nvGraphicFramePr>
        <p:xfrm>
          <a:off x="713993" y="4162697"/>
          <a:ext cx="4059619" cy="1713100"/>
        </p:xfrm>
        <a:graphic>
          <a:graphicData uri="http://schemas.openxmlformats.org/drawingml/2006/table">
            <a:tbl>
              <a:tblPr>
                <a:tableStyleId>{5C22544A-7EE6-4342-B048-85BDC9FD1C3A}</a:tableStyleId>
              </a:tblPr>
              <a:tblGrid>
                <a:gridCol w="505893">
                  <a:extLst>
                    <a:ext uri="{9D8B030D-6E8A-4147-A177-3AD203B41FA5}">
                      <a16:colId xmlns:a16="http://schemas.microsoft.com/office/drawing/2014/main" val="122407594"/>
                    </a:ext>
                  </a:extLst>
                </a:gridCol>
                <a:gridCol w="851100">
                  <a:extLst>
                    <a:ext uri="{9D8B030D-6E8A-4147-A177-3AD203B41FA5}">
                      <a16:colId xmlns:a16="http://schemas.microsoft.com/office/drawing/2014/main" val="2031326200"/>
                    </a:ext>
                  </a:extLst>
                </a:gridCol>
                <a:gridCol w="1441466">
                  <a:extLst>
                    <a:ext uri="{9D8B030D-6E8A-4147-A177-3AD203B41FA5}">
                      <a16:colId xmlns:a16="http://schemas.microsoft.com/office/drawing/2014/main" val="2536694271"/>
                    </a:ext>
                  </a:extLst>
                </a:gridCol>
                <a:gridCol w="1261160">
                  <a:extLst>
                    <a:ext uri="{9D8B030D-6E8A-4147-A177-3AD203B41FA5}">
                      <a16:colId xmlns:a16="http://schemas.microsoft.com/office/drawing/2014/main" val="3887397679"/>
                    </a:ext>
                  </a:extLst>
                </a:gridCol>
              </a:tblGrid>
              <a:tr h="171310">
                <a:tc>
                  <a:txBody>
                    <a:bodyPr/>
                    <a:lstStyle/>
                    <a:p>
                      <a:pPr algn="ctr" fontAlgn="b"/>
                      <a:r>
                        <a:rPr lang="ko-KR" altLang="en-US" sz="700" b="1"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구분</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CAF2FF"/>
                    </a:solidFill>
                  </a:tcPr>
                </a:tc>
                <a:tc>
                  <a:txBody>
                    <a:bodyPr/>
                    <a:lstStyle/>
                    <a:p>
                      <a:pPr algn="ctr" fontAlgn="b"/>
                      <a:r>
                        <a:rPr lang="ko-KR" altLang="en-US" sz="700" b="1"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국가</a:t>
                      </a:r>
                      <a:endParaRPr lang="en-US" altLang="ko-KR" sz="700" b="1"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CAF2FF"/>
                    </a:solidFill>
                  </a:tcPr>
                </a:tc>
                <a:tc>
                  <a:txBody>
                    <a:bodyPr/>
                    <a:lstStyle/>
                    <a:p>
                      <a:pPr algn="ctr" fontAlgn="b"/>
                      <a:r>
                        <a:rPr lang="ko-KR" altLang="en-US" sz="700" b="1"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정유사</a:t>
                      </a:r>
                      <a:endParaRPr lang="en-US" altLang="ko-KR" sz="700" b="1"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CAF2FF"/>
                    </a:solidFill>
                  </a:tcPr>
                </a:tc>
                <a:tc>
                  <a:txBody>
                    <a:bodyPr/>
                    <a:lstStyle/>
                    <a:p>
                      <a:pPr algn="ctr" fontAlgn="b"/>
                      <a:r>
                        <a:rPr lang="ko-KR" altLang="en-US" sz="700" b="1"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정제능력</a:t>
                      </a:r>
                      <a:r>
                        <a:rPr lang="en-US" altLang="ko-KR" sz="700" b="1"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(1,000b/d)</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CAF2FF"/>
                    </a:solidFill>
                  </a:tcPr>
                </a:tc>
                <a:extLst>
                  <a:ext uri="{0D108BD9-81ED-4DB2-BD59-A6C34878D82A}">
                    <a16:rowId xmlns:a16="http://schemas.microsoft.com/office/drawing/2014/main" val="1473921412"/>
                  </a:ext>
                </a:extLst>
              </a:tr>
              <a:tr h="171310">
                <a:tc rowSpan="4">
                  <a:txBody>
                    <a:bodyPr/>
                    <a:lstStyle/>
                    <a:p>
                      <a:pPr algn="ctr" fontAlgn="b"/>
                      <a:r>
                        <a:rPr lang="ko-KR" altLang="en-US" sz="700" b="1"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증설</a:t>
                      </a:r>
                      <a:endParaRPr lang="en-US" sz="700" b="1"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ko-KR" altLang="en-US"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바레인</a:t>
                      </a:r>
                      <a:endParaRPr lang="en-US" altLang="ko-KR"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ko-KR"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Bahrain Petroleum</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altLang="ko-KR"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225</a:t>
                      </a:r>
                    </a:p>
                  </a:txBody>
                  <a:tcPr marL="0" marR="108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79919302"/>
                  </a:ext>
                </a:extLst>
              </a:tr>
              <a:tr h="171310">
                <a:tc vMerge="1">
                  <a:txBody>
                    <a:bodyPr/>
                    <a:lstStyle/>
                    <a:p>
                      <a:pPr algn="l" fontAlgn="b"/>
                      <a:endParaRPr lang="en-US" sz="800" b="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ko-KR" altLang="en-US"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나이지리아</a:t>
                      </a:r>
                      <a:endParaRPr lang="en-US" altLang="ko-KR"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ko-KR"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Dangote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altLang="ko-KR"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650</a:t>
                      </a:r>
                    </a:p>
                  </a:txBody>
                  <a:tcPr marL="0" marR="108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0491351"/>
                  </a:ext>
                </a:extLst>
              </a:tr>
              <a:tr h="171310">
                <a:tc vMerge="1">
                  <a:txBody>
                    <a:bodyPr/>
                    <a:lstStyle/>
                    <a:p>
                      <a:pPr algn="l" fontAlgn="b"/>
                      <a:endParaRPr lang="en-US" sz="800" b="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algn="ctr" fontAlgn="b"/>
                      <a:r>
                        <a:rPr lang="ko-KR" altLang="en-US"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중국</a:t>
                      </a:r>
                      <a:endParaRPr lang="en-US" altLang="ko-KR"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ko-KR"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CNOOC</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altLang="ko-KR"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120 </a:t>
                      </a:r>
                    </a:p>
                  </a:txBody>
                  <a:tcPr marL="0" marR="108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65835280"/>
                  </a:ext>
                </a:extLst>
              </a:tr>
              <a:tr h="171310">
                <a:tc vMerge="1">
                  <a:txBody>
                    <a:bodyPr/>
                    <a:lstStyle/>
                    <a:p>
                      <a:pPr algn="l" fontAlgn="b"/>
                      <a:endParaRPr lang="en-US" sz="800" b="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r" fontAlgn="b"/>
                      <a:endParaRPr lang="en-US" altLang="ko-KR" sz="8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ko-KR"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Shandong Independent </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altLang="ko-KR"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100</a:t>
                      </a:r>
                    </a:p>
                  </a:txBody>
                  <a:tcPr marL="0" marR="108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5696463"/>
                  </a:ext>
                </a:extLst>
              </a:tr>
              <a:tr h="171310">
                <a:tc rowSpan="5">
                  <a:txBody>
                    <a:bodyPr/>
                    <a:lstStyle/>
                    <a:p>
                      <a:pPr algn="ctr" fontAlgn="b"/>
                      <a:r>
                        <a:rPr lang="ko-KR" altLang="en-US" sz="700" b="1"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폐쇄</a:t>
                      </a:r>
                      <a:endParaRPr lang="en-US" sz="700" b="1"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algn="ctr" fontAlgn="b"/>
                      <a:r>
                        <a:rPr lang="ko-KR" altLang="en-US"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미국</a:t>
                      </a:r>
                      <a:endParaRPr lang="en-US" altLang="ko-KR"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altLang="ko-KR"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Houston Refining </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altLang="ko-KR"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-264</a:t>
                      </a:r>
                    </a:p>
                  </a:txBody>
                  <a:tcPr marL="0" marR="108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5754910"/>
                  </a:ext>
                </a:extLst>
              </a:tr>
              <a:tr h="171310">
                <a:tc vMerge="1">
                  <a:txBody>
                    <a:bodyPr/>
                    <a:lstStyle/>
                    <a:p>
                      <a:pPr algn="l" fontAlgn="b"/>
                      <a:endParaRPr lang="en-US" sz="800" b="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fontAlgn="b"/>
                      <a:endParaRPr lang="en-US" altLang="ko-KR" sz="8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ko-KR"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Phillips 66</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altLang="ko-KR"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-125</a:t>
                      </a:r>
                    </a:p>
                  </a:txBody>
                  <a:tcPr marL="0" marR="108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18320222"/>
                  </a:ext>
                </a:extLst>
              </a:tr>
              <a:tr h="171310">
                <a:tc vMerge="1">
                  <a:txBody>
                    <a:bodyPr/>
                    <a:lstStyle/>
                    <a:p>
                      <a:pPr algn="l" fontAlgn="b"/>
                      <a:endParaRPr lang="en-US" sz="800" b="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ko-KR" altLang="en-US"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이탈리아</a:t>
                      </a:r>
                      <a:endParaRPr lang="en-US" altLang="ko-KR"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altLang="ko-KR"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Eni</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altLang="ko-KR"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-120</a:t>
                      </a:r>
                    </a:p>
                  </a:txBody>
                  <a:tcPr marL="0" marR="108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35902217"/>
                  </a:ext>
                </a:extLst>
              </a:tr>
              <a:tr h="171310">
                <a:tc vMerge="1">
                  <a:txBody>
                    <a:bodyPr/>
                    <a:lstStyle/>
                    <a:p>
                      <a:pPr algn="l" fontAlgn="b"/>
                      <a:endParaRPr lang="en-US" sz="800" b="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ko-KR" altLang="en-US"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바레인</a:t>
                      </a:r>
                      <a:endParaRPr lang="en-US" altLang="ko-KR"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altLang="ko-KR"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Bahrain Petroleum</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altLang="ko-KR"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-113</a:t>
                      </a:r>
                    </a:p>
                  </a:txBody>
                  <a:tcPr marL="0" marR="108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99899368"/>
                  </a:ext>
                </a:extLst>
              </a:tr>
              <a:tr h="171310">
                <a:tc vMerge="1">
                  <a:txBody>
                    <a:bodyPr/>
                    <a:lstStyle/>
                    <a:p>
                      <a:pPr algn="l" fontAlgn="b"/>
                      <a:endParaRPr lang="en-US" sz="800" b="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ko-KR" altLang="en-US"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중국</a:t>
                      </a:r>
                      <a:endParaRPr lang="en-US" altLang="ko-KR"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altLang="ko-KR"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Independent</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altLang="ko-KR" sz="700" kern="12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-100</a:t>
                      </a:r>
                    </a:p>
                  </a:txBody>
                  <a:tcPr marL="0" marR="108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7447317"/>
                  </a:ext>
                </a:extLst>
              </a:tr>
            </a:tbl>
          </a:graphicData>
        </a:graphic>
      </p:graphicFrame>
      <p:sp>
        <p:nvSpPr>
          <p:cNvPr id="21" name="직사각형 158">
            <a:extLst>
              <a:ext uri="{FF2B5EF4-FFF2-40B4-BE49-F238E27FC236}">
                <a16:creationId xmlns:a16="http://schemas.microsoft.com/office/drawing/2014/main" id="{F73839B6-9494-1179-1C70-2F10BF58FCD1}"/>
              </a:ext>
            </a:extLst>
          </p:cNvPr>
          <p:cNvSpPr/>
          <p:nvPr/>
        </p:nvSpPr>
        <p:spPr>
          <a:xfrm>
            <a:off x="720343" y="2576057"/>
            <a:ext cx="4053270" cy="1485217"/>
          </a:xfrm>
          <a:prstGeom prst="rect">
            <a:avLst/>
          </a:prstGeom>
          <a:solidFill>
            <a:schemeClr val="bg1">
              <a:lumMod val="95000"/>
            </a:schemeClr>
          </a:solidFill>
        </p:spPr>
        <p:txBody>
          <a:bodyPr wrap="square" lIns="108000" tIns="36000" rIns="108000" bIns="0" anchor="ctr">
            <a:noAutofit/>
          </a:bodyPr>
          <a:lstStyle/>
          <a:p>
            <a:pPr marL="108000" indent="-108000">
              <a:lnSpc>
                <a:spcPct val="110000"/>
              </a:lnSpc>
              <a:spcAft>
                <a:spcPts val="300"/>
              </a:spcAft>
              <a:buFont typeface="Wingdings" panose="05000000000000000000" pitchFamily="2" charset="2"/>
              <a:buChar char="§"/>
              <a:defRPr/>
            </a:pPr>
            <a:r>
              <a:rPr lang="en-US" altLang="ko-KR"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2024</a:t>
            </a:r>
            <a:r>
              <a:rPr lang="ko-KR" altLang="en-US"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글로벌 정제설비 증설은 제한적으로 </a:t>
            </a:r>
            <a:r>
              <a:rPr lang="en-US" altLang="ko-KR"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2023</a:t>
            </a:r>
            <a:r>
              <a:rPr lang="ko-KR" altLang="en-US"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년과 유사한 수준의 </a:t>
            </a:r>
            <a:r>
              <a:rPr lang="en-US" altLang="ko-KR"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170</a:t>
            </a:r>
            <a:r>
              <a:rPr lang="ko-KR" altLang="en-US"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만</a:t>
            </a:r>
            <a:r>
              <a:rPr lang="en-US" altLang="ko-KR"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b/d </a:t>
            </a:r>
            <a:r>
              <a:rPr lang="ko-KR" altLang="en-US"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전망</a:t>
            </a:r>
            <a:r>
              <a:rPr lang="en-US" altLang="ko-KR"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정제설비에서 파생되는 윤활기유 및 </a:t>
            </a:r>
            <a:r>
              <a:rPr lang="en-US" altLang="ko-KR"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BTX, PX</a:t>
            </a:r>
            <a:r>
              <a:rPr lang="ko-KR" altLang="en-US"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증설도 제한적</a:t>
            </a:r>
            <a:endParaRPr lang="en-US" altLang="ko-KR"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216000" indent="-108000">
              <a:lnSpc>
                <a:spcPct val="110000"/>
              </a:lnSpc>
              <a:spcAft>
                <a:spcPts val="300"/>
              </a:spcAft>
              <a:buFont typeface="맑은 고딕" panose="020B0503020000020004" pitchFamily="50" charset="-127"/>
              <a:buChar char="-"/>
              <a:defRPr/>
            </a:pP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바레인</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나이지리아 등의 신규 증설이 예정되어 있으나</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미국</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및 이탈리아를 포함한 선진국에서는 주요 정제설비를 폐쇄할 계획으로 수급 밸런스가 타이트할 전망</a:t>
            </a:r>
            <a:endPar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216000" indent="-108000">
              <a:lnSpc>
                <a:spcPct val="110000"/>
              </a:lnSpc>
              <a:spcAft>
                <a:spcPts val="300"/>
              </a:spcAft>
              <a:buFont typeface="맑은 고딕" panose="020B0503020000020004" pitchFamily="50" charset="-127"/>
              <a:buChar char="-"/>
              <a:defRPr/>
            </a:pP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아시아</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중동 정제설비 신규 증설은 약 </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20~30</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만</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b/d</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로 예상되면서 </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PX </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신증설도 </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2023</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630</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만 톤에서 </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2024</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50</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만 톤으로 대폭 감소할 전망</a:t>
            </a:r>
            <a:endPar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108000" indent="-108000">
              <a:lnSpc>
                <a:spcPct val="110000"/>
              </a:lnSpc>
              <a:spcAft>
                <a:spcPts val="300"/>
              </a:spcAft>
              <a:buFont typeface="Wingdings" panose="05000000000000000000" pitchFamily="2" charset="2"/>
              <a:buChar char="§"/>
              <a:defRPr/>
            </a:pPr>
            <a:r>
              <a:rPr lang="ko-KR" altLang="en-US"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지정학적 리스크 확대</a:t>
            </a:r>
            <a:r>
              <a:rPr lang="en-US" altLang="ko-KR"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에너지 전환 가속화 등의 영향이 지속되면서 국내 정유 업체는 석유화학</a:t>
            </a:r>
            <a:r>
              <a:rPr lang="en-US" altLang="ko-KR"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배터리 등 비정유부문의 사업 진출을 가속화할 전망</a:t>
            </a:r>
            <a:endParaRPr lang="en-US" altLang="ko-KR"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p:txBody>
      </p:sp>
      <p:graphicFrame>
        <p:nvGraphicFramePr>
          <p:cNvPr id="22" name="차트 21">
            <a:extLst>
              <a:ext uri="{FF2B5EF4-FFF2-40B4-BE49-F238E27FC236}">
                <a16:creationId xmlns:a16="http://schemas.microsoft.com/office/drawing/2014/main" id="{1A248E58-CD14-4803-C264-9FCCC6DB121A}"/>
              </a:ext>
            </a:extLst>
          </p:cNvPr>
          <p:cNvGraphicFramePr/>
          <p:nvPr>
            <p:extLst>
              <p:ext uri="{D42A27DB-BD31-4B8C-83A1-F6EECF244321}">
                <p14:modId xmlns:p14="http://schemas.microsoft.com/office/powerpoint/2010/main" val="3758915123"/>
              </p:ext>
            </p:extLst>
          </p:nvPr>
        </p:nvGraphicFramePr>
        <p:xfrm>
          <a:off x="5109541" y="4542503"/>
          <a:ext cx="1986063" cy="133329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2" name="차트 31">
            <a:extLst>
              <a:ext uri="{FF2B5EF4-FFF2-40B4-BE49-F238E27FC236}">
                <a16:creationId xmlns:a16="http://schemas.microsoft.com/office/drawing/2014/main" id="{69559212-F657-6BCD-E6FF-B4E14E7006AA}"/>
              </a:ext>
            </a:extLst>
          </p:cNvPr>
          <p:cNvGraphicFramePr/>
          <p:nvPr>
            <p:extLst>
              <p:ext uri="{D42A27DB-BD31-4B8C-83A1-F6EECF244321}">
                <p14:modId xmlns:p14="http://schemas.microsoft.com/office/powerpoint/2010/main" val="1751779692"/>
              </p:ext>
            </p:extLst>
          </p:nvPr>
        </p:nvGraphicFramePr>
        <p:xfrm>
          <a:off x="7252663" y="4542503"/>
          <a:ext cx="1943592" cy="1333296"/>
        </p:xfrm>
        <a:graphic>
          <a:graphicData uri="http://schemas.openxmlformats.org/drawingml/2006/chart">
            <c:chart xmlns:c="http://schemas.openxmlformats.org/drawingml/2006/chart" xmlns:r="http://schemas.openxmlformats.org/officeDocument/2006/relationships" r:id="rId5"/>
          </a:graphicData>
        </a:graphic>
      </p:graphicFrame>
      <p:sp>
        <p:nvSpPr>
          <p:cNvPr id="40" name="TextBox 39">
            <a:extLst>
              <a:ext uri="{FF2B5EF4-FFF2-40B4-BE49-F238E27FC236}">
                <a16:creationId xmlns:a16="http://schemas.microsoft.com/office/drawing/2014/main" id="{410ED278-F75E-3D7E-AB2B-82733CE203EC}"/>
              </a:ext>
            </a:extLst>
          </p:cNvPr>
          <p:cNvSpPr txBox="1"/>
          <p:nvPr/>
        </p:nvSpPr>
        <p:spPr>
          <a:xfrm>
            <a:off x="5132388" y="4585730"/>
            <a:ext cx="283258" cy="107722"/>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solidFill>
                    <a:prstClr val="white">
                      <a:lumMod val="75000"/>
                      <a:alpha val="0"/>
                    </a:prst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r>
              <a:rPr lang="ko-KR" altLang="en-US" sz="700">
                <a:ln>
                  <a:solidFill>
                    <a:prstClr val="white">
                      <a:lumMod val="75000"/>
                      <a:alpha val="0"/>
                    </a:prstClr>
                  </a:solidFill>
                </a:ln>
                <a:solidFill>
                  <a:schemeClr val="tx1">
                    <a:lumMod val="75000"/>
                    <a:lumOff val="25000"/>
                  </a:schemeClr>
                </a:solidFill>
              </a:rPr>
              <a:t>만 톤</a:t>
            </a:r>
            <a:r>
              <a:rPr kumimoji="0" lang="en-US" altLang="ko-KR" sz="700" b="0" i="0" u="none" strike="noStrike" kern="1200" cap="none" spc="0" normalizeH="0" baseline="0" noProof="0">
                <a:ln>
                  <a:solidFill>
                    <a:prstClr val="white">
                      <a:lumMod val="75000"/>
                      <a:alpha val="0"/>
                    </a:prst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2" name="TextBox 1">
            <a:extLst>
              <a:ext uri="{FF2B5EF4-FFF2-40B4-BE49-F238E27FC236}">
                <a16:creationId xmlns:a16="http://schemas.microsoft.com/office/drawing/2014/main" id="{5E1A76B4-CAC1-FB74-9079-4A0FEBDE0161}"/>
              </a:ext>
            </a:extLst>
          </p:cNvPr>
          <p:cNvSpPr txBox="1"/>
          <p:nvPr/>
        </p:nvSpPr>
        <p:spPr>
          <a:xfrm>
            <a:off x="7251598" y="4585730"/>
            <a:ext cx="283258" cy="107722"/>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solidFill>
                    <a:prstClr val="white">
                      <a:lumMod val="75000"/>
                      <a:alpha val="0"/>
                    </a:prst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r>
              <a:rPr lang="ko-KR" altLang="en-US" sz="700">
                <a:ln>
                  <a:solidFill>
                    <a:prstClr val="white">
                      <a:lumMod val="75000"/>
                      <a:alpha val="0"/>
                    </a:prstClr>
                  </a:solidFill>
                </a:ln>
                <a:solidFill>
                  <a:schemeClr val="tx1">
                    <a:lumMod val="75000"/>
                    <a:lumOff val="25000"/>
                  </a:schemeClr>
                </a:solidFill>
              </a:rPr>
              <a:t>만 톤</a:t>
            </a:r>
            <a:r>
              <a:rPr kumimoji="0" lang="en-US" altLang="ko-KR" sz="700" b="0" i="0" u="none" strike="noStrike" kern="1200" cap="none" spc="0" normalizeH="0" baseline="0" noProof="0">
                <a:ln>
                  <a:solidFill>
                    <a:prstClr val="white">
                      <a:lumMod val="75000"/>
                      <a:alpha val="0"/>
                    </a:prst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3" name="직사각형 2">
            <a:extLst>
              <a:ext uri="{FF2B5EF4-FFF2-40B4-BE49-F238E27FC236}">
                <a16:creationId xmlns:a16="http://schemas.microsoft.com/office/drawing/2014/main" id="{080131D8-E2F8-F490-C821-47CC4D61A313}"/>
              </a:ext>
            </a:extLst>
          </p:cNvPr>
          <p:cNvSpPr/>
          <p:nvPr/>
        </p:nvSpPr>
        <p:spPr>
          <a:xfrm>
            <a:off x="5136269" y="4288821"/>
            <a:ext cx="1959336" cy="210455"/>
          </a:xfrm>
          <a:prstGeom prst="rect">
            <a:avLst/>
          </a:prstGeom>
          <a:solidFill>
            <a:schemeClr val="accent4">
              <a:lumMod val="20000"/>
              <a:lumOff val="80000"/>
            </a:schemeClr>
          </a:solidFill>
          <a:ln w="3175">
            <a:noFill/>
          </a:ln>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rgbClr val="000000"/>
                </a:solidFill>
                <a:latin typeface="+mn-lt"/>
                <a:ea typeface="+mn-ea"/>
                <a:cs typeface="+mn-cs"/>
              </a:defRPr>
            </a:pP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에틸렌 증설 및 수요 전망</a:t>
            </a:r>
            <a:r>
              <a:rPr kumimoji="0" lang="en-US" altLang="ko-KR" sz="900" b="1" i="0" u="none" strike="noStrike" kern="1200" cap="none" spc="0" normalizeH="0" baseline="30000" noProof="0">
                <a:ln>
                  <a:noFill/>
                </a:ln>
                <a:gradFill>
                  <a:gsLst>
                    <a:gs pos="0">
                      <a:srgbClr val="000000"/>
                    </a:gs>
                    <a:gs pos="100000">
                      <a:srgbClr val="000000"/>
                    </a:gs>
                  </a:gsLst>
                  <a:lin ang="5400000" scaled="1"/>
                </a:gradFill>
                <a:effectLst/>
                <a:uLnTx/>
                <a:uFillTx/>
                <a:latin typeface="KoPub돋움체 Medium"/>
                <a:ea typeface="KoPub돋움체 Medium"/>
                <a:cs typeface="+mn-cs"/>
              </a:rPr>
              <a:t>2)</a:t>
            </a: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 </a:t>
            </a:r>
          </a:p>
        </p:txBody>
      </p:sp>
      <p:sp>
        <p:nvSpPr>
          <p:cNvPr id="5" name="직사각형 4">
            <a:extLst>
              <a:ext uri="{FF2B5EF4-FFF2-40B4-BE49-F238E27FC236}">
                <a16:creationId xmlns:a16="http://schemas.microsoft.com/office/drawing/2014/main" id="{7A2DFA76-C688-E7EE-9CD7-43A7035DAC08}"/>
              </a:ext>
            </a:extLst>
          </p:cNvPr>
          <p:cNvSpPr/>
          <p:nvPr/>
        </p:nvSpPr>
        <p:spPr>
          <a:xfrm>
            <a:off x="7252663" y="4288821"/>
            <a:ext cx="1959336" cy="210455"/>
          </a:xfrm>
          <a:prstGeom prst="rect">
            <a:avLst/>
          </a:prstGeom>
          <a:solidFill>
            <a:schemeClr val="accent4">
              <a:lumMod val="20000"/>
              <a:lumOff val="80000"/>
            </a:schemeClr>
          </a:solidFill>
          <a:ln w="3175">
            <a:noFill/>
          </a:ln>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rgbClr val="000000"/>
                </a:solidFill>
                <a:latin typeface="+mn-lt"/>
                <a:ea typeface="+mn-ea"/>
                <a:cs typeface="+mn-cs"/>
              </a:defRPr>
            </a:pP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폴리에틸렌 및 </a:t>
            </a:r>
            <a:r>
              <a:rPr kumimoji="0" lang="en-US" altLang="ko-KR"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MEG </a:t>
            </a: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증설 전망</a:t>
            </a:r>
            <a:r>
              <a:rPr kumimoji="0" lang="en-US" altLang="ko-KR" sz="900" b="1" i="0" u="none" strike="noStrike" kern="1200" cap="none" spc="0" normalizeH="0" baseline="30000" noProof="0">
                <a:ln>
                  <a:noFill/>
                </a:ln>
                <a:gradFill>
                  <a:gsLst>
                    <a:gs pos="0">
                      <a:srgbClr val="000000"/>
                    </a:gs>
                    <a:gs pos="100000">
                      <a:srgbClr val="000000"/>
                    </a:gs>
                  </a:gsLst>
                  <a:lin ang="5400000" scaled="1"/>
                </a:gradFill>
                <a:effectLst/>
                <a:uLnTx/>
                <a:uFillTx/>
                <a:latin typeface="KoPub돋움체 Medium"/>
                <a:ea typeface="KoPub돋움체 Medium"/>
                <a:cs typeface="+mn-cs"/>
              </a:rPr>
              <a:t>2)</a:t>
            </a: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 </a:t>
            </a:r>
          </a:p>
        </p:txBody>
      </p:sp>
    </p:spTree>
    <p:extLst>
      <p:ext uri="{BB962C8B-B14F-4D97-AF65-F5344CB8AC3E}">
        <p14:creationId xmlns:p14="http://schemas.microsoft.com/office/powerpoint/2010/main" val="1648018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84AEC5A-E226-4A19-9C49-0C075D0F2CA3}"/>
              </a:ext>
            </a:extLst>
          </p:cNvPr>
          <p:cNvSpPr txBox="1"/>
          <p:nvPr/>
        </p:nvSpPr>
        <p:spPr>
          <a:xfrm>
            <a:off x="814388" y="1064398"/>
            <a:ext cx="1465145"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4200" b="0" i="0" u="none" strike="noStrike" kern="1200" cap="none" spc="0" normalizeH="0" baseline="0" noProof="0" dirty="0">
                <a:ln>
                  <a:solidFill>
                    <a:srgbClr val="1E49E2">
                      <a:alpha val="0"/>
                    </a:srgbClr>
                  </a:solidFill>
                </a:ln>
                <a:solidFill>
                  <a:prstClr val="white"/>
                </a:solidFill>
                <a:effectLst/>
                <a:uLnTx/>
                <a:uFillTx/>
                <a:latin typeface="KPMG Bold" panose="020B0803030202040204" pitchFamily="34" charset="0"/>
                <a:ea typeface="KoPub돋움체 Medium"/>
                <a:cs typeface="+mn-cs"/>
              </a:rPr>
              <a:t>Contacts</a:t>
            </a:r>
            <a:endParaRPr kumimoji="0" lang="ko-KR" altLang="en-US" sz="4200" b="0" i="0" u="none" strike="noStrike" kern="1200" cap="none" spc="0" normalizeH="0" baseline="0" noProof="0" dirty="0">
              <a:ln>
                <a:solidFill>
                  <a:srgbClr val="1E49E2">
                    <a:alpha val="0"/>
                  </a:srgbClr>
                </a:solidFill>
              </a:ln>
              <a:solidFill>
                <a:prstClr val="white"/>
              </a:solidFill>
              <a:effectLst/>
              <a:uLnTx/>
              <a:uFillTx/>
              <a:latin typeface="KPMG Bold" panose="020B0803030202040204" pitchFamily="34" charset="0"/>
              <a:ea typeface="KoPub돋움체 Medium"/>
              <a:cs typeface="+mn-cs"/>
            </a:endParaRPr>
          </a:p>
        </p:txBody>
      </p:sp>
      <p:sp>
        <p:nvSpPr>
          <p:cNvPr id="10" name="직사각형 9">
            <a:extLst>
              <a:ext uri="{FF2B5EF4-FFF2-40B4-BE49-F238E27FC236}">
                <a16:creationId xmlns:a16="http://schemas.microsoft.com/office/drawing/2014/main" id="{1B56802A-8396-4036-9F33-11421F35AF38}"/>
              </a:ext>
            </a:extLst>
          </p:cNvPr>
          <p:cNvSpPr/>
          <p:nvPr/>
        </p:nvSpPr>
        <p:spPr>
          <a:xfrm>
            <a:off x="814388" y="5608639"/>
            <a:ext cx="8277224" cy="592136"/>
          </a:xfrm>
          <a:prstGeom prst="rect">
            <a:avLst/>
          </a:prstGeom>
          <a:noFill/>
          <a:ln w="3175" cap="rnd" cmpd="sng" algn="ctr">
            <a:solidFill>
              <a:schemeClr val="bg1"/>
            </a:solidFill>
            <a:prstDash val="solid"/>
          </a:ln>
          <a:effectLst/>
        </p:spPr>
        <p:txBody>
          <a:bodyPr wrap="square" lIns="108000" tIns="54000" rIns="108000" bIns="5400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본 보고서는 삼정</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KPMG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경제연구원과 </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KPMG member firm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전문가들이 수집한 자료를 바탕으로 일반적인 정보를 제공할 목적으로 작성되었으며</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보고서에 포함된 자료의 완전성</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정확성 및 신뢰성을 확인하기 위한 절차를 밟은 것은 아닙니다</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본 보고서는 특정 기업이나 개인의 개별 사안에 대한 조언을 제공할 목적으로 작성된 것이 아니므로</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구체적인 의사결정이 필요한 경우에는 당 법인의 전문가와 상의하여 주시기 바랍니다</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삼정</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KPMG</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의 사전 동의 없이 본 보고서의 전체 또는 일부를 무단 배포</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인용</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발간</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복제할 수 없습니다</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a:t>
            </a:r>
          </a:p>
        </p:txBody>
      </p:sp>
      <p:sp>
        <p:nvSpPr>
          <p:cNvPr id="7" name="Text Placeholder 2">
            <a:extLst>
              <a:ext uri="{FF2B5EF4-FFF2-40B4-BE49-F238E27FC236}">
                <a16:creationId xmlns:a16="http://schemas.microsoft.com/office/drawing/2014/main" id="{5CFD1064-38C6-47D0-8F8D-EF1E8102E2D2}"/>
              </a:ext>
            </a:extLst>
          </p:cNvPr>
          <p:cNvSpPr txBox="1">
            <a:spLocks/>
          </p:cNvSpPr>
          <p:nvPr/>
        </p:nvSpPr>
        <p:spPr>
          <a:xfrm>
            <a:off x="818870" y="1917871"/>
            <a:ext cx="3352801" cy="246221"/>
          </a:xfrm>
          <a:prstGeom prst="rect">
            <a:avLst/>
          </a:prstGeom>
        </p:spPr>
        <p:txBody>
          <a:bodyPr wrap="square" lIns="0" tIns="0" rIns="0" bIns="0">
            <a:spAutoFit/>
          </a:bodyPr>
          <a:lstStyle>
            <a:lvl1pPr marL="0" indent="0" algn="l" defTabSz="457200" rtl="0" eaLnBrk="1" latinLnBrk="0" hangingPunct="1">
              <a:spcBef>
                <a:spcPct val="20000"/>
              </a:spcBef>
              <a:buFont typeface="Arial"/>
              <a:buNone/>
              <a:defRPr sz="1050" b="1" i="0" kern="1200">
                <a:solidFill>
                  <a:srgbClr val="00338D"/>
                </a:solidFill>
                <a:latin typeface="Univers for KPMG"/>
                <a:ea typeface="+mn-ea"/>
                <a:cs typeface="Univers for KPMG"/>
              </a:defRPr>
            </a:lvl1pPr>
            <a:lvl2pPr marL="0" indent="0" algn="l" defTabSz="457200" rtl="0" eaLnBrk="1" latinLnBrk="0" hangingPunct="1">
              <a:spcBef>
                <a:spcPct val="20000"/>
              </a:spcBef>
              <a:buFont typeface="Arial"/>
              <a:buNone/>
              <a:defRPr sz="1050" kern="1200">
                <a:solidFill>
                  <a:srgbClr val="00338D"/>
                </a:solidFill>
                <a:latin typeface="Univers for KPMG"/>
                <a:ea typeface="+mn-ea"/>
                <a:cs typeface="Univers for KPMG"/>
              </a:defRPr>
            </a:lvl2pPr>
            <a:lvl3pPr marL="228600" indent="-228600" algn="l" defTabSz="457200" rtl="0" eaLnBrk="1" latinLnBrk="0" hangingPunct="1">
              <a:spcBef>
                <a:spcPct val="20000"/>
              </a:spcBef>
              <a:buFont typeface="Univers for KPMG"/>
              <a:buChar char="—"/>
              <a:defRPr sz="1050" kern="1200">
                <a:solidFill>
                  <a:srgbClr val="00338D"/>
                </a:solidFill>
                <a:latin typeface="Univers for KPMG"/>
                <a:ea typeface="+mn-ea"/>
                <a:cs typeface="Univers for KPMG"/>
              </a:defRPr>
            </a:lvl3pPr>
            <a:lvl4pPr marL="457200" indent="-228600" algn="l" defTabSz="457200" rtl="0" eaLnBrk="1" latinLnBrk="0" hangingPunct="1">
              <a:spcBef>
                <a:spcPct val="20000"/>
              </a:spcBef>
              <a:buFont typeface="Arial"/>
              <a:buChar char="–"/>
              <a:defRPr sz="1050" kern="1200">
                <a:solidFill>
                  <a:srgbClr val="00338D"/>
                </a:solidFill>
                <a:latin typeface="Univers for KPMG"/>
                <a:ea typeface="+mn-ea"/>
                <a:cs typeface="Univers for KPMG"/>
              </a:defRPr>
            </a:lvl4pPr>
            <a:lvl5pPr marL="0" indent="0" algn="l" defTabSz="457200" rtl="0" eaLnBrk="1" latinLnBrk="0" hangingPunct="1">
              <a:spcBef>
                <a:spcPct val="20000"/>
              </a:spcBef>
              <a:buFont typeface="Arial"/>
              <a:buNone/>
              <a:defRPr sz="1050" kern="1200">
                <a:solidFill>
                  <a:srgbClr val="00A3A1"/>
                </a:solidFill>
                <a:latin typeface="Univers for KPMG"/>
                <a:ea typeface="+mn-ea"/>
                <a:cs typeface="Univers for KPMG"/>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tab pos="392100" algn="l"/>
              </a:tabLst>
              <a:defRPr/>
            </a:pPr>
            <a:r>
              <a:rPr kumimoji="0" lang="ko-KR" altLang="en-US"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rPr>
              <a:t>삼정</a:t>
            </a:r>
            <a:r>
              <a:rPr kumimoji="0" lang="en-US" altLang="ko-KR"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rPr>
              <a:t>KPMG </a:t>
            </a:r>
            <a:r>
              <a:rPr kumimoji="0" lang="ko-KR" altLang="en-US"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rPr>
              <a:t>경제연구원</a:t>
            </a:r>
            <a:endParaRPr kumimoji="0" lang="en-US" altLang="ko-KR"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endParaRPr>
          </a:p>
        </p:txBody>
      </p:sp>
      <p:graphicFrame>
        <p:nvGraphicFramePr>
          <p:cNvPr id="3" name="표 2">
            <a:extLst>
              <a:ext uri="{FF2B5EF4-FFF2-40B4-BE49-F238E27FC236}">
                <a16:creationId xmlns:a16="http://schemas.microsoft.com/office/drawing/2014/main" id="{2D445B5A-290F-2689-57A9-BAA488D675BC}"/>
              </a:ext>
            </a:extLst>
          </p:cNvPr>
          <p:cNvGraphicFramePr>
            <a:graphicFrameLocks noGrp="1"/>
          </p:cNvGraphicFramePr>
          <p:nvPr>
            <p:extLst>
              <p:ext uri="{D42A27DB-BD31-4B8C-83A1-F6EECF244321}">
                <p14:modId xmlns:p14="http://schemas.microsoft.com/office/powerpoint/2010/main" val="3582479420"/>
              </p:ext>
            </p:extLst>
          </p:nvPr>
        </p:nvGraphicFramePr>
        <p:xfrm>
          <a:off x="818869" y="2407503"/>
          <a:ext cx="7149600" cy="1832760"/>
        </p:xfrm>
        <a:graphic>
          <a:graphicData uri="http://schemas.openxmlformats.org/drawingml/2006/table">
            <a:tbl>
              <a:tblPr firstRow="1" bandRow="1">
                <a:tableStyleId>{5C22544A-7EE6-4342-B048-85BDC9FD1C3A}</a:tableStyleId>
              </a:tblPr>
              <a:tblGrid>
                <a:gridCol w="2383200">
                  <a:extLst>
                    <a:ext uri="{9D8B030D-6E8A-4147-A177-3AD203B41FA5}">
                      <a16:colId xmlns:a16="http://schemas.microsoft.com/office/drawing/2014/main" val="20000"/>
                    </a:ext>
                  </a:extLst>
                </a:gridCol>
                <a:gridCol w="2383200">
                  <a:extLst>
                    <a:ext uri="{9D8B030D-6E8A-4147-A177-3AD203B41FA5}">
                      <a16:colId xmlns:a16="http://schemas.microsoft.com/office/drawing/2014/main" val="20001"/>
                    </a:ext>
                  </a:extLst>
                </a:gridCol>
                <a:gridCol w="2383200">
                  <a:extLst>
                    <a:ext uri="{9D8B030D-6E8A-4147-A177-3AD203B41FA5}">
                      <a16:colId xmlns:a16="http://schemas.microsoft.com/office/drawing/2014/main" val="20002"/>
                    </a:ext>
                  </a:extLst>
                </a:gridCol>
              </a:tblGrid>
              <a:tr h="0">
                <a:tc>
                  <a:txBody>
                    <a:bodyPr/>
                    <a:lstStyle/>
                    <a:p>
                      <a:pPr latinLnBrk="1">
                        <a:lnSpc>
                          <a:spcPct val="100000"/>
                        </a:lnSpc>
                      </a:pPr>
                      <a:r>
                        <a:rPr lang="ko-KR" altLang="en-US" sz="1100" b="1" dirty="0">
                          <a:ln>
                            <a:solidFill>
                              <a:schemeClr val="bg1">
                                <a:lumMod val="75000"/>
                                <a:alpha val="0"/>
                              </a:schemeClr>
                            </a:solidFill>
                          </a:ln>
                          <a:solidFill>
                            <a:schemeClr val="bg1"/>
                          </a:solidFill>
                          <a:latin typeface="+mn-ea"/>
                          <a:ea typeface="+mn-ea"/>
                        </a:rPr>
                        <a:t>이효정</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ko-KR" altLang="en-US" sz="1100" b="1" dirty="0">
                          <a:ln>
                            <a:solidFill>
                              <a:schemeClr val="bg1">
                                <a:lumMod val="75000"/>
                                <a:alpha val="0"/>
                              </a:schemeClr>
                            </a:solidFill>
                          </a:ln>
                          <a:solidFill>
                            <a:schemeClr val="bg1"/>
                          </a:solidFill>
                          <a:latin typeface="+mn-ea"/>
                          <a:ea typeface="+mn-ea"/>
                        </a:rPr>
                        <a:t>박도휘</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ko-KR" altLang="en-US" sz="1100" b="1" dirty="0" err="1">
                          <a:ln>
                            <a:solidFill>
                              <a:schemeClr val="bg1">
                                <a:lumMod val="75000"/>
                                <a:alpha val="0"/>
                              </a:schemeClr>
                            </a:solidFill>
                          </a:ln>
                          <a:solidFill>
                            <a:schemeClr val="bg1"/>
                          </a:solidFill>
                          <a:latin typeface="+mn-ea"/>
                          <a:ea typeface="+mn-ea"/>
                        </a:rPr>
                        <a:t>김나래</a:t>
                      </a:r>
                      <a:endParaRPr lang="ko-KR" altLang="en-US" sz="1100" b="1" dirty="0">
                        <a:ln>
                          <a:solidFill>
                            <a:schemeClr val="bg1">
                              <a:lumMod val="75000"/>
                              <a:alpha val="0"/>
                            </a:schemeClr>
                          </a:solidFill>
                        </a:ln>
                        <a:solidFill>
                          <a:schemeClr val="bg1"/>
                        </a:solidFill>
                        <a:latin typeface="+mn-ea"/>
                        <a:ea typeface="+mn-ea"/>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pPr latinLnBrk="1">
                        <a:lnSpc>
                          <a:spcPct val="100000"/>
                        </a:lnSpc>
                      </a:pPr>
                      <a:r>
                        <a:rPr lang="ko-KR" altLang="en-US" sz="1100" b="0">
                          <a:ln>
                            <a:solidFill>
                              <a:schemeClr val="bg1">
                                <a:lumMod val="75000"/>
                                <a:alpha val="0"/>
                              </a:schemeClr>
                            </a:solidFill>
                          </a:ln>
                          <a:solidFill>
                            <a:schemeClr val="bg1"/>
                          </a:solidFill>
                          <a:latin typeface="+mn-ea"/>
                          <a:ea typeface="+mn-ea"/>
                        </a:rPr>
                        <a:t>상무</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ko-KR" altLang="en-US" sz="1100" b="0">
                          <a:ln>
                            <a:solidFill>
                              <a:schemeClr val="bg1">
                                <a:lumMod val="75000"/>
                                <a:alpha val="0"/>
                              </a:schemeClr>
                            </a:solidFill>
                          </a:ln>
                          <a:solidFill>
                            <a:schemeClr val="bg1"/>
                          </a:solidFill>
                          <a:latin typeface="+mn-ea"/>
                          <a:ea typeface="+mn-ea"/>
                        </a:rPr>
                        <a:t>수석연구원</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ko-KR" altLang="en-US" sz="1100" b="0">
                          <a:ln>
                            <a:solidFill>
                              <a:schemeClr val="bg1">
                                <a:lumMod val="75000"/>
                                <a:alpha val="0"/>
                              </a:schemeClr>
                            </a:solidFill>
                          </a:ln>
                          <a:solidFill>
                            <a:schemeClr val="bg1"/>
                          </a:solidFill>
                          <a:latin typeface="+mn-ea"/>
                          <a:ea typeface="+mn-ea"/>
                        </a:rPr>
                        <a:t>수석연구원</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p>
                      <a:pPr marL="0" marR="0" lvl="0" indent="0" defTabSz="914400" eaLnBrk="1" fontAlgn="auto" latinLnBrk="1" hangingPunct="1">
                        <a:lnSpc>
                          <a:spcPct val="100000"/>
                        </a:lnSpc>
                        <a:spcBef>
                          <a:spcPts val="0"/>
                        </a:spcBef>
                        <a:spcAft>
                          <a:spcPts val="0"/>
                        </a:spcAft>
                        <a:buClrTx/>
                        <a:buSzTx/>
                        <a:buFontTx/>
                        <a:buNone/>
                        <a:tabLst/>
                        <a:defRPr/>
                      </a:pPr>
                      <a:r>
                        <a:rPr lang="de-DE" altLang="ko-KR" sz="1100" b="0">
                          <a:ln>
                            <a:solidFill>
                              <a:schemeClr val="bg1">
                                <a:lumMod val="75000"/>
                                <a:alpha val="0"/>
                              </a:schemeClr>
                            </a:solidFill>
                          </a:ln>
                          <a:solidFill>
                            <a:schemeClr val="bg1"/>
                          </a:solidFill>
                          <a:latin typeface="+mn-ea"/>
                          <a:ea typeface="+mn-ea"/>
                        </a:rPr>
                        <a:t>T 02-2112-6744</a:t>
                      </a:r>
                      <a:endParaRPr lang="ko-KR" altLang="en-US" sz="1100" b="0">
                        <a:ln>
                          <a:solidFill>
                            <a:schemeClr val="bg1">
                              <a:lumMod val="75000"/>
                              <a:alpha val="0"/>
                            </a:schemeClr>
                          </a:solidFill>
                        </a:ln>
                        <a:solidFill>
                          <a:schemeClr val="bg1"/>
                        </a:solidFill>
                        <a:latin typeface="+mn-ea"/>
                        <a:ea typeface="+mn-ea"/>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defTabSz="914400" eaLnBrk="1" fontAlgn="auto" latinLnBrk="1" hangingPunct="1">
                        <a:lnSpc>
                          <a:spcPct val="100000"/>
                        </a:lnSpc>
                        <a:spcBef>
                          <a:spcPts val="0"/>
                        </a:spcBef>
                        <a:spcAft>
                          <a:spcPts val="0"/>
                        </a:spcAft>
                        <a:buClrTx/>
                        <a:buSzTx/>
                        <a:buFontTx/>
                        <a:buNone/>
                        <a:tabLst/>
                        <a:defRPr/>
                      </a:pPr>
                      <a:r>
                        <a:rPr lang="en-US" altLang="ko-KR" sz="1100" b="0">
                          <a:ln>
                            <a:solidFill>
                              <a:schemeClr val="bg1">
                                <a:lumMod val="75000"/>
                                <a:alpha val="0"/>
                              </a:schemeClr>
                            </a:solidFill>
                          </a:ln>
                          <a:solidFill>
                            <a:schemeClr val="bg1"/>
                          </a:solidFill>
                          <a:latin typeface="+mn-ea"/>
                          <a:ea typeface="+mn-ea"/>
                          <a:cs typeface="+mn-cs"/>
                        </a:rPr>
                        <a:t>T 02-2112-0904</a:t>
                      </a:r>
                      <a:endParaRPr lang="ko-KR" altLang="en-US" sz="1100" b="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defTabSz="914400" eaLnBrk="1" fontAlgn="auto" latinLnBrk="1" hangingPunct="1">
                        <a:lnSpc>
                          <a:spcPct val="100000"/>
                        </a:lnSpc>
                        <a:spcBef>
                          <a:spcPts val="0"/>
                        </a:spcBef>
                        <a:spcAft>
                          <a:spcPts val="0"/>
                        </a:spcAft>
                        <a:buClrTx/>
                        <a:buSzTx/>
                        <a:buFontTx/>
                        <a:buNone/>
                        <a:tabLst/>
                        <a:defRPr/>
                      </a:pPr>
                      <a:r>
                        <a:rPr lang="en-US" altLang="ko-KR" sz="1100" b="0">
                          <a:ln>
                            <a:solidFill>
                              <a:schemeClr val="bg1">
                                <a:lumMod val="75000"/>
                                <a:alpha val="0"/>
                              </a:schemeClr>
                            </a:solidFill>
                          </a:ln>
                          <a:solidFill>
                            <a:schemeClr val="bg1"/>
                          </a:solidFill>
                          <a:latin typeface="+mn-ea"/>
                          <a:ea typeface="+mn-ea"/>
                          <a:cs typeface="+mn-cs"/>
                        </a:rPr>
                        <a:t>T 02-2112-7095</a:t>
                      </a:r>
                      <a:endParaRPr lang="ko-KR" altLang="en-US" sz="1100" b="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p>
                      <a:pPr latinLnBrk="1">
                        <a:lnSpc>
                          <a:spcPct val="100000"/>
                        </a:lnSpc>
                      </a:pPr>
                      <a:r>
                        <a:rPr lang="en-US" altLang="ko-KR" sz="1100" b="0">
                          <a:ln>
                            <a:solidFill>
                              <a:schemeClr val="bg1">
                                <a:lumMod val="75000"/>
                                <a:alpha val="0"/>
                              </a:schemeClr>
                            </a:solidFill>
                          </a:ln>
                          <a:solidFill>
                            <a:schemeClr val="bg1"/>
                          </a:solidFill>
                          <a:latin typeface="+mn-ea"/>
                          <a:ea typeface="+mn-ea"/>
                        </a:rPr>
                        <a:t>E hyojunglee@kr.kpmg.com</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defTabSz="914400" eaLnBrk="1" fontAlgn="auto" latinLnBrk="1" hangingPunct="1">
                        <a:lnSpc>
                          <a:spcPct val="100000"/>
                        </a:lnSpc>
                        <a:spcBef>
                          <a:spcPts val="0"/>
                        </a:spcBef>
                        <a:spcAft>
                          <a:spcPts val="0"/>
                        </a:spcAft>
                        <a:buClrTx/>
                        <a:buSzTx/>
                        <a:buFontTx/>
                        <a:buNone/>
                        <a:tabLst/>
                        <a:defRPr/>
                      </a:pPr>
                      <a:r>
                        <a:rPr lang="en-US" altLang="ko-KR" sz="1100" b="0">
                          <a:ln>
                            <a:solidFill>
                              <a:schemeClr val="bg1">
                                <a:lumMod val="75000"/>
                                <a:alpha val="0"/>
                              </a:schemeClr>
                            </a:solidFill>
                          </a:ln>
                          <a:solidFill>
                            <a:schemeClr val="bg1"/>
                          </a:solidFill>
                          <a:latin typeface="+mn-ea"/>
                          <a:ea typeface="+mn-ea"/>
                        </a:rPr>
                        <a:t>E dohwipark@kr.kpmg.com</a:t>
                      </a:r>
                      <a:endParaRPr lang="ko-KR" altLang="en-US" sz="1100" b="0">
                        <a:ln>
                          <a:solidFill>
                            <a:schemeClr val="bg1">
                              <a:lumMod val="75000"/>
                              <a:alpha val="0"/>
                            </a:schemeClr>
                          </a:solidFill>
                        </a:ln>
                        <a:solidFill>
                          <a:schemeClr val="bg1"/>
                        </a:solidFill>
                        <a:latin typeface="+mn-ea"/>
                        <a:ea typeface="+mn-ea"/>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defTabSz="914400" eaLnBrk="1" fontAlgn="auto" latinLnBrk="1" hangingPunct="1">
                        <a:lnSpc>
                          <a:spcPct val="100000"/>
                        </a:lnSpc>
                        <a:spcBef>
                          <a:spcPts val="0"/>
                        </a:spcBef>
                        <a:spcAft>
                          <a:spcPts val="0"/>
                        </a:spcAft>
                        <a:buClrTx/>
                        <a:buSzTx/>
                        <a:buFontTx/>
                        <a:buNone/>
                        <a:tabLst/>
                        <a:defRPr/>
                      </a:pPr>
                      <a:r>
                        <a:rPr lang="en-US" altLang="ko-KR" sz="1100" b="0">
                          <a:ln>
                            <a:solidFill>
                              <a:schemeClr val="bg1">
                                <a:lumMod val="75000"/>
                                <a:alpha val="0"/>
                              </a:schemeClr>
                            </a:solidFill>
                          </a:ln>
                          <a:solidFill>
                            <a:schemeClr val="bg1"/>
                          </a:solidFill>
                          <a:latin typeface="+mn-ea"/>
                          <a:ea typeface="+mn-ea"/>
                        </a:rPr>
                        <a:t>E nkim15@kr.kpmg.com</a:t>
                      </a:r>
                      <a:endParaRPr lang="ko-KR" altLang="en-US" sz="1100" b="0">
                        <a:ln>
                          <a:solidFill>
                            <a:schemeClr val="bg1">
                              <a:lumMod val="75000"/>
                              <a:alpha val="0"/>
                            </a:schemeClr>
                          </a:solidFill>
                        </a:ln>
                        <a:solidFill>
                          <a:schemeClr val="bg1"/>
                        </a:solidFill>
                        <a:latin typeface="+mn-ea"/>
                        <a:ea typeface="+mn-ea"/>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0">
                <a:tc>
                  <a:txBody>
                    <a:bodyPr/>
                    <a:lstStyle/>
                    <a:p>
                      <a:pPr latinLnBrk="1">
                        <a:lnSpc>
                          <a:spcPct val="100000"/>
                        </a:lnSpc>
                      </a:pPr>
                      <a:endParaRPr lang="en-US" altLang="ko-KR" sz="1100" b="0">
                        <a:ln>
                          <a:solidFill>
                            <a:schemeClr val="bg1">
                              <a:lumMod val="75000"/>
                              <a:alpha val="0"/>
                            </a:schemeClr>
                          </a:solidFill>
                        </a:ln>
                        <a:solidFill>
                          <a:schemeClr val="bg1"/>
                        </a:solidFill>
                        <a:latin typeface="+mn-ea"/>
                        <a:ea typeface="+mn-ea"/>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defTabSz="914400" eaLnBrk="1" fontAlgn="auto" latinLnBrk="1" hangingPunct="1">
                        <a:lnSpc>
                          <a:spcPct val="100000"/>
                        </a:lnSpc>
                        <a:spcBef>
                          <a:spcPts val="0"/>
                        </a:spcBef>
                        <a:spcAft>
                          <a:spcPts val="0"/>
                        </a:spcAft>
                        <a:buClrTx/>
                        <a:buSzTx/>
                        <a:buFontTx/>
                        <a:buNone/>
                        <a:tabLst/>
                        <a:defRPr/>
                      </a:pPr>
                      <a:endParaRPr lang="ko-KR" altLang="en-US" sz="1100" b="0">
                        <a:ln>
                          <a:solidFill>
                            <a:schemeClr val="bg1">
                              <a:lumMod val="75000"/>
                              <a:alpha val="0"/>
                            </a:schemeClr>
                          </a:solidFill>
                        </a:ln>
                        <a:solidFill>
                          <a:schemeClr val="bg1"/>
                        </a:solidFill>
                        <a:latin typeface="+mn-ea"/>
                        <a:ea typeface="+mn-ea"/>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endParaRPr lang="ko-KR" altLang="en-US" sz="1100" b="1">
                        <a:ln>
                          <a:solidFill>
                            <a:schemeClr val="bg1">
                              <a:lumMod val="75000"/>
                              <a:alpha val="0"/>
                            </a:schemeClr>
                          </a:solidFill>
                        </a:ln>
                        <a:solidFill>
                          <a:schemeClr val="bg1"/>
                        </a:solidFill>
                        <a:latin typeface="+mn-ea"/>
                        <a:ea typeface="+mn-ea"/>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26565410"/>
                  </a:ext>
                </a:extLst>
              </a:tr>
              <a:tr h="0">
                <a:tc>
                  <a:txBody>
                    <a:bodyPr/>
                    <a:lstStyle/>
                    <a:p>
                      <a:pPr latinLnBrk="1">
                        <a:lnSpc>
                          <a:spcPct val="100000"/>
                        </a:lnSpc>
                      </a:pPr>
                      <a:r>
                        <a:rPr lang="ko-KR" altLang="en-US" sz="1100" b="1">
                          <a:ln>
                            <a:solidFill>
                              <a:schemeClr val="bg1">
                                <a:lumMod val="75000"/>
                                <a:alpha val="0"/>
                              </a:schemeClr>
                            </a:solidFill>
                          </a:ln>
                          <a:solidFill>
                            <a:schemeClr val="bg1"/>
                          </a:solidFill>
                          <a:latin typeface="+mn-ea"/>
                          <a:ea typeface="+mn-ea"/>
                        </a:rPr>
                        <a:t>김수경</a:t>
                      </a:r>
                      <a:endParaRPr lang="en-US" altLang="ko-KR" sz="1100" b="1">
                        <a:ln>
                          <a:solidFill>
                            <a:schemeClr val="bg1">
                              <a:lumMod val="75000"/>
                              <a:alpha val="0"/>
                            </a:schemeClr>
                          </a:solidFill>
                        </a:ln>
                        <a:solidFill>
                          <a:schemeClr val="bg1"/>
                        </a:solidFill>
                        <a:latin typeface="+mn-ea"/>
                        <a:ea typeface="+mn-ea"/>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r>
                        <a:rPr lang="ko-KR" altLang="en-US" sz="1100" b="1">
                          <a:ln>
                            <a:solidFill>
                              <a:schemeClr val="bg1">
                                <a:lumMod val="75000"/>
                                <a:alpha val="0"/>
                              </a:schemeClr>
                            </a:solidFill>
                          </a:ln>
                          <a:solidFill>
                            <a:schemeClr val="bg1"/>
                          </a:solidFill>
                          <a:latin typeface="+mn-ea"/>
                          <a:ea typeface="+mn-ea"/>
                        </a:rPr>
                        <a:t>최연경</a:t>
                      </a:r>
                      <a:endParaRPr lang="en-US" altLang="ko-KR" sz="1100" b="1">
                        <a:ln>
                          <a:solidFill>
                            <a:schemeClr val="bg1">
                              <a:lumMod val="75000"/>
                              <a:alpha val="0"/>
                            </a:schemeClr>
                          </a:solidFill>
                        </a:ln>
                        <a:solidFill>
                          <a:schemeClr val="bg1"/>
                        </a:solidFill>
                        <a:latin typeface="+mn-ea"/>
                        <a:ea typeface="+mn-ea"/>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endParaRPr lang="en-US" altLang="ko-KR" sz="1100" b="1">
                        <a:ln>
                          <a:solidFill>
                            <a:schemeClr val="bg1">
                              <a:lumMod val="75000"/>
                              <a:alpha val="0"/>
                            </a:schemeClr>
                          </a:solidFill>
                        </a:ln>
                        <a:solidFill>
                          <a:schemeClr val="bg1"/>
                        </a:solidFill>
                        <a:latin typeface="+mn-ea"/>
                        <a:ea typeface="+mn-ea"/>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8702630"/>
                  </a:ext>
                </a:extLst>
              </a:tr>
              <a:tr h="0">
                <a:tc>
                  <a:txBody>
                    <a:bodyPr/>
                    <a:lstStyle/>
                    <a:p>
                      <a:pPr latinLnBrk="1">
                        <a:lnSpc>
                          <a:spcPct val="100000"/>
                        </a:lnSpc>
                      </a:pPr>
                      <a:r>
                        <a:rPr lang="ko-KR" altLang="en-US" sz="1100" b="0">
                          <a:ln>
                            <a:solidFill>
                              <a:schemeClr val="bg1">
                                <a:lumMod val="75000"/>
                                <a:alpha val="0"/>
                              </a:schemeClr>
                            </a:solidFill>
                          </a:ln>
                          <a:solidFill>
                            <a:schemeClr val="bg1"/>
                          </a:solidFill>
                          <a:latin typeface="+mn-ea"/>
                          <a:ea typeface="+mn-ea"/>
                        </a:rPr>
                        <a:t>수석연구원</a:t>
                      </a:r>
                      <a:endParaRPr lang="en-US" altLang="ko-KR" sz="1100" b="0">
                        <a:ln>
                          <a:solidFill>
                            <a:schemeClr val="bg1">
                              <a:lumMod val="75000"/>
                              <a:alpha val="0"/>
                            </a:schemeClr>
                          </a:solidFill>
                        </a:ln>
                        <a:solidFill>
                          <a:schemeClr val="bg1"/>
                        </a:solidFill>
                        <a:latin typeface="+mn-ea"/>
                        <a:ea typeface="+mn-ea"/>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r>
                        <a:rPr lang="ko-KR" altLang="en-US" sz="1100" b="0">
                          <a:ln>
                            <a:solidFill>
                              <a:schemeClr val="bg1">
                                <a:lumMod val="75000"/>
                                <a:alpha val="0"/>
                              </a:schemeClr>
                            </a:solidFill>
                          </a:ln>
                          <a:solidFill>
                            <a:schemeClr val="bg1"/>
                          </a:solidFill>
                          <a:latin typeface="+mn-ea"/>
                          <a:ea typeface="+mn-ea"/>
                        </a:rPr>
                        <a:t>책임연구원</a:t>
                      </a:r>
                      <a:endParaRPr lang="en-US" altLang="ko-KR" sz="1100" b="0">
                        <a:ln>
                          <a:solidFill>
                            <a:schemeClr val="bg1">
                              <a:lumMod val="75000"/>
                              <a:alpha val="0"/>
                            </a:schemeClr>
                          </a:solidFill>
                        </a:ln>
                        <a:solidFill>
                          <a:schemeClr val="bg1"/>
                        </a:solidFill>
                        <a:latin typeface="+mn-ea"/>
                        <a:ea typeface="+mn-ea"/>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endParaRPr lang="en-US" altLang="ko-KR" sz="1100" b="0">
                        <a:ln>
                          <a:solidFill>
                            <a:schemeClr val="bg1">
                              <a:lumMod val="75000"/>
                              <a:alpha val="0"/>
                            </a:schemeClr>
                          </a:solidFill>
                        </a:ln>
                        <a:solidFill>
                          <a:schemeClr val="bg1"/>
                        </a:solidFill>
                        <a:latin typeface="+mn-ea"/>
                        <a:ea typeface="+mn-ea"/>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7711985"/>
                  </a:ext>
                </a:extLst>
              </a:tr>
              <a:tr h="0">
                <a:tc>
                  <a:txBody>
                    <a:bodyPr/>
                    <a:lstStyle/>
                    <a:p>
                      <a:pPr latinLnBrk="1">
                        <a:lnSpc>
                          <a:spcPct val="100000"/>
                        </a:lnSpc>
                      </a:pPr>
                      <a:r>
                        <a:rPr lang="en-US" altLang="ko-KR" sz="1100" b="0">
                          <a:ln>
                            <a:solidFill>
                              <a:schemeClr val="bg1">
                                <a:lumMod val="75000"/>
                                <a:alpha val="0"/>
                              </a:schemeClr>
                            </a:solidFill>
                          </a:ln>
                          <a:solidFill>
                            <a:schemeClr val="bg1"/>
                          </a:solidFill>
                          <a:latin typeface="+mn-ea"/>
                          <a:ea typeface="+mn-ea"/>
                        </a:rPr>
                        <a:t>T 02-2112-3973</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r>
                        <a:rPr lang="en-US" altLang="ko-KR" sz="1100" b="0">
                          <a:ln>
                            <a:solidFill>
                              <a:schemeClr val="bg1">
                                <a:lumMod val="75000"/>
                                <a:alpha val="0"/>
                              </a:schemeClr>
                            </a:solidFill>
                          </a:ln>
                          <a:solidFill>
                            <a:schemeClr val="bg1"/>
                          </a:solidFill>
                          <a:latin typeface="+mn-ea"/>
                          <a:ea typeface="+mn-ea"/>
                        </a:rPr>
                        <a:t>T 02-2112-7769</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endParaRPr lang="en-US" altLang="ko-KR" sz="1100" b="0">
                        <a:ln>
                          <a:solidFill>
                            <a:schemeClr val="bg1">
                              <a:lumMod val="75000"/>
                              <a:alpha val="0"/>
                            </a:schemeClr>
                          </a:solidFill>
                        </a:ln>
                        <a:solidFill>
                          <a:schemeClr val="bg1"/>
                        </a:solidFill>
                        <a:latin typeface="+mn-ea"/>
                        <a:ea typeface="+mn-ea"/>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00346"/>
                  </a:ext>
                </a:extLst>
              </a:tr>
              <a:tr h="0">
                <a:tc>
                  <a:txBody>
                    <a:bodyPr/>
                    <a:lstStyle/>
                    <a:p>
                      <a:pPr latinLnBrk="1">
                        <a:lnSpc>
                          <a:spcPct val="100000"/>
                        </a:lnSpc>
                      </a:pPr>
                      <a:r>
                        <a:rPr lang="en-US" altLang="ko-KR" sz="1100" b="0">
                          <a:ln>
                            <a:solidFill>
                              <a:schemeClr val="bg1">
                                <a:lumMod val="75000"/>
                                <a:alpha val="0"/>
                              </a:schemeClr>
                            </a:solidFill>
                          </a:ln>
                          <a:solidFill>
                            <a:schemeClr val="bg1"/>
                          </a:solidFill>
                          <a:latin typeface="+mn-ea"/>
                          <a:ea typeface="+mn-ea"/>
                        </a:rPr>
                        <a:t>E sookyungkim@kr.kpmg.com</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r>
                        <a:rPr lang="en-US" altLang="ko-KR" sz="1100" b="0">
                          <a:ln>
                            <a:solidFill>
                              <a:schemeClr val="bg1">
                                <a:lumMod val="75000"/>
                                <a:alpha val="0"/>
                              </a:schemeClr>
                            </a:solidFill>
                          </a:ln>
                          <a:solidFill>
                            <a:schemeClr val="bg1"/>
                          </a:solidFill>
                          <a:latin typeface="+mn-ea"/>
                          <a:ea typeface="+mn-ea"/>
                        </a:rPr>
                        <a:t>E yeonkyungchoi@kr.kpmg.com</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endParaRPr lang="en-US" altLang="ko-KR" sz="1100" b="0">
                        <a:ln>
                          <a:solidFill>
                            <a:schemeClr val="bg1">
                              <a:lumMod val="75000"/>
                              <a:alpha val="0"/>
                            </a:schemeClr>
                          </a:solidFill>
                        </a:ln>
                        <a:solidFill>
                          <a:schemeClr val="bg1"/>
                        </a:solidFill>
                        <a:latin typeface="+mn-ea"/>
                        <a:ea typeface="+mn-ea"/>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0395937"/>
                  </a:ext>
                </a:extLst>
              </a:tr>
            </a:tbl>
          </a:graphicData>
        </a:graphic>
      </p:graphicFrame>
    </p:spTree>
    <p:extLst>
      <p:ext uri="{BB962C8B-B14F-4D97-AF65-F5344CB8AC3E}">
        <p14:creationId xmlns:p14="http://schemas.microsoft.com/office/powerpoint/2010/main" val="1726492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0C376321-2960-6CA1-5073-BAE6F3A5174E}"/>
              </a:ext>
            </a:extLst>
          </p:cNvPr>
          <p:cNvSpPr/>
          <p:nvPr/>
        </p:nvSpPr>
        <p:spPr>
          <a:xfrm>
            <a:off x="881450" y="3667212"/>
            <a:ext cx="3868350" cy="4031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3" name="직사각형 32">
            <a:extLst>
              <a:ext uri="{FF2B5EF4-FFF2-40B4-BE49-F238E27FC236}">
                <a16:creationId xmlns:a16="http://schemas.microsoft.com/office/drawing/2014/main" id="{584D3135-B590-82AB-A64E-827E35D7455A}"/>
              </a:ext>
            </a:extLst>
          </p:cNvPr>
          <p:cNvSpPr/>
          <p:nvPr/>
        </p:nvSpPr>
        <p:spPr>
          <a:xfrm>
            <a:off x="4122421" y="2812868"/>
            <a:ext cx="627380" cy="1515292"/>
          </a:xfrm>
          <a:prstGeom prst="rect">
            <a:avLst/>
          </a:prstGeom>
          <a:solidFill>
            <a:srgbClr val="DEF7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6" name="제목 2">
            <a:extLst>
              <a:ext uri="{FF2B5EF4-FFF2-40B4-BE49-F238E27FC236}">
                <a16:creationId xmlns:a16="http://schemas.microsoft.com/office/drawing/2014/main" id="{ADF24034-393B-4B79-A499-390AC09CD0B3}"/>
              </a:ext>
            </a:extLst>
          </p:cNvPr>
          <p:cNvSpPr>
            <a:spLocks noGrp="1"/>
          </p:cNvSpPr>
          <p:nvPr>
            <p:ph type="title"/>
          </p:nvPr>
        </p:nvSpPr>
        <p:spPr>
          <a:xfrm>
            <a:off x="713993" y="472786"/>
            <a:ext cx="8488800" cy="504825"/>
          </a:xfrm>
        </p:spPr>
        <p:txBody>
          <a:bodyPr/>
          <a:lstStyle/>
          <a:p>
            <a:pPr indent="540000"/>
            <a:r>
              <a:rPr lang="ko-KR" altLang="en-US">
                <a:ln>
                  <a:solidFill>
                    <a:srgbClr val="FFFFFF">
                      <a:lumMod val="75000"/>
                      <a:alpha val="0"/>
                    </a:srgbClr>
                  </a:solidFill>
                </a:ln>
                <a:solidFill>
                  <a:srgbClr val="00338D"/>
                </a:solidFill>
              </a:rPr>
              <a:t>에너지∙유틸리티 </a:t>
            </a:r>
            <a:r>
              <a:rPr lang="en-US" altLang="ko-KR">
                <a:ln>
                  <a:solidFill>
                    <a:srgbClr val="FFFFFF">
                      <a:lumMod val="75000"/>
                      <a:alpha val="0"/>
                    </a:srgbClr>
                  </a:solidFill>
                </a:ln>
                <a:solidFill>
                  <a:srgbClr val="00338D"/>
                </a:solidFill>
              </a:rPr>
              <a:t>》 </a:t>
            </a:r>
            <a:r>
              <a:rPr lang="ko-KR" altLang="en-US" b="1" kern="1200">
                <a:latin typeface="KoPub돋움체 Medium" panose="02020603020101020101" pitchFamily="18" charset="-127"/>
                <a:ea typeface="KoPub돋움체 Medium" panose="02020603020101020101" pitchFamily="18" charset="-127"/>
              </a:rPr>
              <a:t>회복세로 돌아선 에너지 수요  </a:t>
            </a:r>
          </a:p>
        </p:txBody>
      </p:sp>
      <p:sp>
        <p:nvSpPr>
          <p:cNvPr id="4" name="텍스트 개체 틀 3">
            <a:extLst>
              <a:ext uri="{FF2B5EF4-FFF2-40B4-BE49-F238E27FC236}">
                <a16:creationId xmlns:a16="http://schemas.microsoft.com/office/drawing/2014/main" id="{5ACA4A45-7EF8-4EB1-893D-E45B8276F4DE}"/>
              </a:ext>
            </a:extLst>
          </p:cNvPr>
          <p:cNvSpPr>
            <a:spLocks noGrp="1"/>
          </p:cNvSpPr>
          <p:nvPr>
            <p:ph type="body" sz="quarter" idx="11"/>
          </p:nvPr>
        </p:nvSpPr>
        <p:spPr>
          <a:xfrm>
            <a:off x="714375" y="1171575"/>
            <a:ext cx="8488363" cy="720725"/>
          </a:xfrm>
        </p:spPr>
        <p:txBody>
          <a:bodyPr lIns="0" tIns="0" rIns="0" bIns="0" anchor="t"/>
          <a:lstStyle/>
          <a:p>
            <a:r>
              <a:rPr lang="en-US" altLang="ko-KR">
                <a:ea typeface="KoPub돋움체 Medium"/>
              </a:rPr>
              <a:t>2024</a:t>
            </a:r>
            <a:r>
              <a:rPr lang="ko-KR" altLang="en-US">
                <a:ea typeface="KoPub돋움체 Medium"/>
              </a:rPr>
              <a:t>년 국내 에너지 수요는 전년대비 </a:t>
            </a:r>
            <a:r>
              <a:rPr lang="en-US" altLang="ko-KR">
                <a:ea typeface="KoPub돋움체 Medium"/>
              </a:rPr>
              <a:t>2.6% </a:t>
            </a:r>
            <a:r>
              <a:rPr lang="ko-KR" altLang="en-US">
                <a:ea typeface="KoPub돋움체 Medium"/>
              </a:rPr>
              <a:t>증가하며 회복세를 보일 것</a:t>
            </a:r>
            <a:r>
              <a:rPr lang="en-US" altLang="ko-KR">
                <a:ea typeface="KoPub돋움체 Medium"/>
              </a:rPr>
              <a:t>. </a:t>
            </a:r>
            <a:r>
              <a:rPr lang="ko-KR" altLang="en-US">
                <a:ea typeface="KoPub돋움체 Medium"/>
              </a:rPr>
              <a:t>가스의 발전 부문 수요 증가와 신재생 및 원자력에 대한 강력한 정부 정책이 총에너지 소비 증가를 주도하는 한편</a:t>
            </a:r>
            <a:r>
              <a:rPr lang="en-US" altLang="ko-KR">
                <a:ea typeface="KoPub돋움체 Medium"/>
              </a:rPr>
              <a:t>, </a:t>
            </a:r>
            <a:r>
              <a:rPr lang="ko-KR" altLang="en-US">
                <a:ea typeface="KoPub돋움체 Medium"/>
              </a:rPr>
              <a:t>석탄 수요는 전년대비 감소할 전망</a:t>
            </a:r>
          </a:p>
        </p:txBody>
      </p:sp>
      <p:sp>
        <p:nvSpPr>
          <p:cNvPr id="19" name="텍스트 개체 틀 18">
            <a:extLst>
              <a:ext uri="{FF2B5EF4-FFF2-40B4-BE49-F238E27FC236}">
                <a16:creationId xmlns:a16="http://schemas.microsoft.com/office/drawing/2014/main" id="{14C70C14-1DE8-4105-90D6-78A4F2A2AC57}"/>
              </a:ext>
            </a:extLst>
          </p:cNvPr>
          <p:cNvSpPr>
            <a:spLocks noGrp="1"/>
          </p:cNvSpPr>
          <p:nvPr>
            <p:ph type="body" sz="quarter" idx="10"/>
          </p:nvPr>
        </p:nvSpPr>
        <p:spPr>
          <a:xfrm>
            <a:off x="713993" y="333149"/>
            <a:ext cx="8488800" cy="184666"/>
          </a:xfrm>
        </p:spPr>
        <p:txBody>
          <a:bodyPr/>
          <a:lstStyle/>
          <a:p>
            <a:r>
              <a:rPr lang="en-US" altLang="ko-KR"/>
              <a:t>III. 2024</a:t>
            </a:r>
            <a:r>
              <a:rPr lang="ko-KR" altLang="en-US"/>
              <a:t>년 산업별 전망</a:t>
            </a:r>
            <a:endParaRPr lang="en-US" altLang="ko-KR"/>
          </a:p>
        </p:txBody>
      </p:sp>
      <p:grpSp>
        <p:nvGrpSpPr>
          <p:cNvPr id="20" name="그룹 19">
            <a:extLst>
              <a:ext uri="{FF2B5EF4-FFF2-40B4-BE49-F238E27FC236}">
                <a16:creationId xmlns:a16="http://schemas.microsoft.com/office/drawing/2014/main" id="{FE5FCBD9-CC22-4705-AB68-72AD2D252D33}"/>
              </a:ext>
            </a:extLst>
          </p:cNvPr>
          <p:cNvGrpSpPr/>
          <p:nvPr/>
        </p:nvGrpSpPr>
        <p:grpSpPr>
          <a:xfrm>
            <a:off x="720343" y="2168525"/>
            <a:ext cx="4052508" cy="276837"/>
            <a:chOff x="704850" y="2013298"/>
            <a:chExt cx="4140200" cy="276837"/>
          </a:xfrm>
        </p:grpSpPr>
        <p:sp>
          <p:nvSpPr>
            <p:cNvPr id="24" name="TextBox 23">
              <a:extLst>
                <a:ext uri="{FF2B5EF4-FFF2-40B4-BE49-F238E27FC236}">
                  <a16:creationId xmlns:a16="http://schemas.microsoft.com/office/drawing/2014/main" id="{49720C06-CD07-464D-9CF6-A8CCEEDF65C6}"/>
                </a:ext>
              </a:extLst>
            </p:cNvPr>
            <p:cNvSpPr txBox="1"/>
            <p:nvPr/>
          </p:nvSpPr>
          <p:spPr>
            <a:xfrm>
              <a:off x="704850" y="2046854"/>
              <a:ext cx="2183395" cy="200055"/>
            </a:xfrm>
            <a:prstGeom prst="rect">
              <a:avLst/>
            </a:prstGeom>
            <a:noFill/>
          </p:spPr>
          <p:txBody>
            <a:bodyPr wrap="none" lIns="0" tIns="0" rIns="0" bIns="0" rtlCol="0">
              <a:spAutoFit/>
            </a:bodyPr>
            <a:lstStyle/>
            <a:p>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국내 </a:t>
              </a:r>
              <a:r>
                <a:rPr lang="en-US" altLang="ko-KR"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1</a:t>
              </a:r>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차 에너지원별 수요 전망</a:t>
              </a:r>
              <a:r>
                <a:rPr lang="en-US" altLang="ko-KR" sz="1300" baseline="300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1)</a:t>
              </a:r>
              <a:endParaRPr lang="ko-KR" altLang="en-US" sz="1300" baseline="300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endParaRPr>
            </a:p>
          </p:txBody>
        </p:sp>
        <p:cxnSp>
          <p:nvCxnSpPr>
            <p:cNvPr id="25" name="직선 연결선 24">
              <a:extLst>
                <a:ext uri="{FF2B5EF4-FFF2-40B4-BE49-F238E27FC236}">
                  <a16:creationId xmlns:a16="http://schemas.microsoft.com/office/drawing/2014/main" id="{9D636A9F-6C9E-450D-AE74-05CAB3754D8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CFE6F9F8-FD9B-4024-B77E-0CD94C1F028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5DA4050E-85BD-47F1-9C23-5DE63C9DA8D0}"/>
              </a:ext>
            </a:extLst>
          </p:cNvPr>
          <p:cNvSpPr txBox="1"/>
          <p:nvPr/>
        </p:nvSpPr>
        <p:spPr>
          <a:xfrm>
            <a:off x="5135880" y="5706610"/>
            <a:ext cx="4233600" cy="369332"/>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World Bank,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에너지경제연구원</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a:t>
            </a:r>
            <a:b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b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 1):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소형 태양광</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(100kW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미만</a:t>
            </a:r>
            <a:r>
              <a:rPr lang="en-US" altLang="ko-KR" sz="800" dirty="0">
                <a:ln>
                  <a:solidFill>
                    <a:prstClr val="white">
                      <a:lumMod val="75000"/>
                      <a:alpha val="0"/>
                    </a:prstClr>
                  </a:solidFill>
                </a:ln>
                <a:solidFill>
                  <a:prstClr val="white">
                    <a:lumMod val="50000"/>
                  </a:prstClr>
                </a:solidFill>
              </a:rPr>
              <a:t>)</a:t>
            </a:r>
            <a:r>
              <a:rPr lang="ko-KR" altLang="en-US" sz="800" dirty="0">
                <a:ln>
                  <a:solidFill>
                    <a:prstClr val="white">
                      <a:lumMod val="75000"/>
                      <a:alpha val="0"/>
                    </a:prstClr>
                  </a:solidFill>
                </a:ln>
                <a:solidFill>
                  <a:prstClr val="white">
                    <a:lumMod val="50000"/>
                  </a:prstClr>
                </a:solidFill>
              </a:rPr>
              <a:t>의</a:t>
            </a:r>
            <a:r>
              <a:rPr lang="en-US" altLang="ko-KR" sz="800" dirty="0">
                <a:ln>
                  <a:solidFill>
                    <a:prstClr val="white">
                      <a:lumMod val="75000"/>
                      <a:alpha val="0"/>
                    </a:prstClr>
                  </a:solidFill>
                </a:ln>
                <a:solidFill>
                  <a:prstClr val="white">
                    <a:lumMod val="50000"/>
                  </a:prstClr>
                </a:solidFill>
              </a:rPr>
              <a:t> </a:t>
            </a:r>
            <a:r>
              <a:rPr lang="ko-KR" altLang="en-US" sz="800" dirty="0">
                <a:ln>
                  <a:solidFill>
                    <a:prstClr val="white">
                      <a:lumMod val="75000"/>
                      <a:alpha val="0"/>
                    </a:prstClr>
                  </a:solidFill>
                </a:ln>
                <a:solidFill>
                  <a:prstClr val="white">
                    <a:lumMod val="50000"/>
                  </a:prstClr>
                </a:solidFill>
              </a:rPr>
              <a:t>경우 별도의 입찰 경쟁없이 산정된 고정가격으로 판매 계약을 체결할 수 있도록 하여 발전 사업자에게 안정적인 수익을 보장하고 태양광 확산을 촉진하기 위한 제도</a:t>
            </a:r>
            <a:endPar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30" name="TextBox 29">
            <a:extLst>
              <a:ext uri="{FF2B5EF4-FFF2-40B4-BE49-F238E27FC236}">
                <a16:creationId xmlns:a16="http://schemas.microsoft.com/office/drawing/2014/main" id="{3529A4A4-DF3A-40B9-9FF6-66E25B4ACBE8}"/>
              </a:ext>
            </a:extLst>
          </p:cNvPr>
          <p:cNvSpPr txBox="1"/>
          <p:nvPr/>
        </p:nvSpPr>
        <p:spPr>
          <a:xfrm>
            <a:off x="703262" y="5706610"/>
            <a:ext cx="4232658" cy="615553"/>
          </a:xfrm>
          <a:prstGeom prst="rect">
            <a:avLst/>
          </a:prstGeom>
          <a:noFill/>
        </p:spPr>
        <p:txBody>
          <a:bodyPr wrap="square" lIns="0" tIns="0" rIns="0" bIns="0" rtlCol="0" anchor="t">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dirty="0"/>
              <a:t>Source: </a:t>
            </a:r>
            <a:r>
              <a:rPr lang="ko-KR" altLang="en-US" dirty="0"/>
              <a:t>에너지경제연구원</a:t>
            </a:r>
            <a:r>
              <a:rPr lang="en-US" altLang="ko-KR" dirty="0"/>
              <a:t>(2023.11), </a:t>
            </a:r>
            <a:r>
              <a:rPr lang="ko-KR" altLang="en-US" dirty="0"/>
              <a:t>삼정</a:t>
            </a:r>
            <a:r>
              <a:rPr lang="en-US" altLang="ko-KR" dirty="0"/>
              <a:t>KPMG </a:t>
            </a:r>
            <a:r>
              <a:rPr lang="ko-KR" altLang="en-US" dirty="0"/>
              <a:t>경제연구원 재구성</a:t>
            </a:r>
          </a:p>
          <a:p>
            <a:r>
              <a:rPr lang="en-US" altLang="ko-KR" dirty="0"/>
              <a:t>Note 1): </a:t>
            </a:r>
            <a:r>
              <a:rPr lang="ko-KR" altLang="en-US" dirty="0"/>
              <a:t>전년대비 증감률</a:t>
            </a:r>
            <a:r>
              <a:rPr lang="en-US" altLang="ko-KR" dirty="0"/>
              <a:t>, (E)</a:t>
            </a:r>
            <a:r>
              <a:rPr lang="ko-KR" altLang="en-US" dirty="0"/>
              <a:t>는 추정치</a:t>
            </a:r>
            <a:r>
              <a:rPr lang="en-US" altLang="ko-KR" dirty="0"/>
              <a:t>, (F)</a:t>
            </a:r>
            <a:r>
              <a:rPr lang="ko-KR" altLang="en-US" dirty="0"/>
              <a:t>는 전망치</a:t>
            </a:r>
          </a:p>
          <a:p>
            <a:r>
              <a:rPr lang="en-US" altLang="ko-KR" dirty="0"/>
              <a:t>Note 2): </a:t>
            </a:r>
            <a:r>
              <a:rPr lang="ko-KR" altLang="en-US" dirty="0"/>
              <a:t>신재생에는 기타에너지도 포함</a:t>
            </a:r>
            <a:endParaRPr lang="en-US" altLang="ko-KR" dirty="0"/>
          </a:p>
          <a:p>
            <a:r>
              <a:rPr lang="en-US" altLang="ko-KR" dirty="0"/>
              <a:t>Note 3): TOE(Ton of Oil Equivalent)</a:t>
            </a:r>
            <a:r>
              <a:rPr lang="ko-KR" altLang="en-US" dirty="0"/>
              <a:t>는 모든 에너지원에 적용될 수 있는 에너지단위인 석유환산톤</a:t>
            </a:r>
          </a:p>
          <a:p>
            <a:endParaRPr lang="ko-KR" altLang="en-US" dirty="0"/>
          </a:p>
        </p:txBody>
      </p:sp>
      <p:grpSp>
        <p:nvGrpSpPr>
          <p:cNvPr id="9" name="그룹 8">
            <a:extLst>
              <a:ext uri="{FF2B5EF4-FFF2-40B4-BE49-F238E27FC236}">
                <a16:creationId xmlns:a16="http://schemas.microsoft.com/office/drawing/2014/main" id="{3E50DA7E-9FD1-9E56-3706-99F2382B591E}"/>
              </a:ext>
            </a:extLst>
          </p:cNvPr>
          <p:cNvGrpSpPr/>
          <p:nvPr/>
        </p:nvGrpSpPr>
        <p:grpSpPr>
          <a:xfrm>
            <a:off x="5133150" y="2168525"/>
            <a:ext cx="4068000" cy="276837"/>
            <a:chOff x="704850" y="2013298"/>
            <a:chExt cx="4140200" cy="276837"/>
          </a:xfrm>
        </p:grpSpPr>
        <p:sp>
          <p:nvSpPr>
            <p:cNvPr id="10" name="TextBox 9">
              <a:extLst>
                <a:ext uri="{FF2B5EF4-FFF2-40B4-BE49-F238E27FC236}">
                  <a16:creationId xmlns:a16="http://schemas.microsoft.com/office/drawing/2014/main" id="{55F9A029-BB80-D49D-9DA9-13D91D34B5B4}"/>
                </a:ext>
              </a:extLst>
            </p:cNvPr>
            <p:cNvSpPr txBox="1"/>
            <p:nvPr/>
          </p:nvSpPr>
          <p:spPr>
            <a:xfrm>
              <a:off x="704850" y="2046854"/>
              <a:ext cx="1981408" cy="200055"/>
            </a:xfrm>
            <a:prstGeom prst="rect">
              <a:avLst/>
            </a:prstGeom>
            <a:noFill/>
          </p:spPr>
          <p:txBody>
            <a:bodyPr wrap="none" lIns="0" tIns="0" rIns="0" bIns="0" rtlCol="0">
              <a:spAutoFit/>
            </a:bodyPr>
            <a:lstStyle/>
            <a:p>
              <a:r>
                <a:rPr lang="en-US" altLang="ko-KR"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2024</a:t>
              </a:r>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년 에너지원별 주요 이슈</a:t>
              </a:r>
            </a:p>
          </p:txBody>
        </p:sp>
        <p:cxnSp>
          <p:nvCxnSpPr>
            <p:cNvPr id="11" name="직선 연결선 10">
              <a:extLst>
                <a:ext uri="{FF2B5EF4-FFF2-40B4-BE49-F238E27FC236}">
                  <a16:creationId xmlns:a16="http://schemas.microsoft.com/office/drawing/2014/main" id="{9E63C3B4-FE55-8413-F924-B411991C3D3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3200D60D-A406-68EC-DD85-7F9022945B8D}"/>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 name="차트 1">
            <a:extLst>
              <a:ext uri="{FF2B5EF4-FFF2-40B4-BE49-F238E27FC236}">
                <a16:creationId xmlns:a16="http://schemas.microsoft.com/office/drawing/2014/main" id="{5AA612D1-ED03-AE1D-120A-DB6E579C7767}"/>
              </a:ext>
            </a:extLst>
          </p:cNvPr>
          <p:cNvGraphicFramePr/>
          <p:nvPr>
            <p:extLst>
              <p:ext uri="{D42A27DB-BD31-4B8C-83A1-F6EECF244321}">
                <p14:modId xmlns:p14="http://schemas.microsoft.com/office/powerpoint/2010/main" val="4174403593"/>
              </p:ext>
            </p:extLst>
          </p:nvPr>
        </p:nvGraphicFramePr>
        <p:xfrm>
          <a:off x="620548" y="2488589"/>
          <a:ext cx="4270999" cy="1991095"/>
        </p:xfrm>
        <a:graphic>
          <a:graphicData uri="http://schemas.openxmlformats.org/drawingml/2006/chart">
            <c:chart xmlns:c="http://schemas.openxmlformats.org/drawingml/2006/chart" xmlns:r="http://schemas.openxmlformats.org/officeDocument/2006/relationships" r:id="rId3"/>
          </a:graphicData>
        </a:graphic>
      </p:graphicFrame>
      <p:sp>
        <p:nvSpPr>
          <p:cNvPr id="23" name="직사각형 22">
            <a:extLst>
              <a:ext uri="{FF2B5EF4-FFF2-40B4-BE49-F238E27FC236}">
                <a16:creationId xmlns:a16="http://schemas.microsoft.com/office/drawing/2014/main" id="{4D4AD5DF-88CD-0FCB-5FCB-BFA7D4E3689B}"/>
              </a:ext>
            </a:extLst>
          </p:cNvPr>
          <p:cNvSpPr/>
          <p:nvPr/>
        </p:nvSpPr>
        <p:spPr>
          <a:xfrm>
            <a:off x="704851" y="4490241"/>
            <a:ext cx="4044949" cy="1194723"/>
          </a:xfrm>
          <a:prstGeom prst="rect">
            <a:avLst/>
          </a:prstGeom>
          <a:solidFill>
            <a:schemeClr val="bg1">
              <a:lumMod val="95000"/>
            </a:schemeClr>
          </a:solidFill>
        </p:spPr>
        <p:txBody>
          <a:bodyPr wrap="square" lIns="108000" tIns="108000" rIns="72000" bIns="108000">
            <a:spAutoFit/>
          </a:bodyPr>
          <a:lstStyle/>
          <a:p>
            <a:pPr marL="108000" marR="0" lvl="0" indent="-108000" fontAlgn="auto">
              <a:lnSpc>
                <a:spcPct val="110000"/>
              </a:lnSpc>
              <a:spcBef>
                <a:spcPts val="100"/>
              </a:spcBef>
              <a:spcAft>
                <a:spcPts val="100"/>
              </a:spcAft>
              <a:buClrTx/>
              <a:buSzTx/>
              <a:buFont typeface="Wingdings" panose="05000000000000000000" pitchFamily="2" charset="2"/>
              <a:buChar char="§"/>
              <a:tabLst/>
              <a:defRPr/>
            </a:pPr>
            <a:r>
              <a:rPr kumimoji="0" lang="en-US" altLang="ko-KR" sz="90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en-US" altLang="ko-KR" sz="900" b="1"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rPr>
              <a:t>24</a:t>
            </a:r>
            <a:r>
              <a:rPr kumimoji="0" lang="ko-KR" altLang="en-US" sz="900" b="1"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rPr>
              <a:t>년 </a:t>
            </a:r>
            <a:r>
              <a:rPr lang="ko-KR" altLang="en-US" sz="900" b="1" spc="-30">
                <a:ln>
                  <a:solidFill>
                    <a:srgbClr val="D9D9D9">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국내 에너지 수요는 </a:t>
            </a:r>
            <a:r>
              <a:rPr lang="en-US" altLang="ko-KR" sz="900" b="1" spc="-30">
                <a:ln>
                  <a:solidFill>
                    <a:srgbClr val="D9D9D9">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3.09</a:t>
            </a:r>
            <a:r>
              <a:rPr lang="ko-KR" altLang="en-US" sz="900" b="1" spc="-30">
                <a:ln>
                  <a:solidFill>
                    <a:srgbClr val="D9D9D9">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억 </a:t>
            </a:r>
            <a:r>
              <a:rPr lang="en-US" altLang="ko-KR" sz="900" b="1" spc="-30">
                <a:ln>
                  <a:solidFill>
                    <a:srgbClr val="D9D9D9">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TOE</a:t>
            </a:r>
            <a:r>
              <a:rPr lang="en-US" altLang="ko-KR" sz="900" b="1" spc="-30" baseline="30000">
                <a:ln>
                  <a:solidFill>
                    <a:srgbClr val="D9D9D9">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3)</a:t>
            </a:r>
            <a:r>
              <a:rPr lang="ko-KR" altLang="en-US" sz="900" b="1" spc="-30">
                <a:ln>
                  <a:solidFill>
                    <a:srgbClr val="D9D9D9">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로 전년대비 </a:t>
            </a:r>
            <a:r>
              <a:rPr lang="en-US" altLang="ko-KR" sz="900" b="1" spc="-30">
                <a:ln>
                  <a:solidFill>
                    <a:srgbClr val="D9D9D9">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2.6% </a:t>
            </a:r>
            <a:r>
              <a:rPr lang="ko-KR" altLang="en-US" sz="900" b="1" spc="-30">
                <a:ln>
                  <a:solidFill>
                    <a:srgbClr val="D9D9D9">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증가 전망</a:t>
            </a:r>
          </a:p>
          <a:p>
            <a:pPr marL="216000" marR="0" lvl="0" indent="-108000" algn="l" defTabSz="914400" rtl="0" eaLnBrk="1" fontAlgn="auto" latinLnBrk="0" hangingPunct="1">
              <a:lnSpc>
                <a:spcPct val="110000"/>
              </a:lnSpc>
              <a:spcBef>
                <a:spcPts val="100"/>
              </a:spcBef>
              <a:spcAft>
                <a:spcPts val="100"/>
              </a:spcAft>
              <a:buClrTx/>
              <a:buSzTx/>
              <a:buFont typeface="맑은 고딕" panose="020B0503020000020004" pitchFamily="50" charset="-127"/>
              <a:buChar char="-"/>
              <a:tabLst/>
              <a:defRPr/>
            </a:pPr>
            <a:r>
              <a:rPr lang="ko-KR" altLang="en-US" sz="850" spc="-5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경제 성장 둔화로 감소했던 국내 </a:t>
            </a:r>
            <a:r>
              <a:rPr kumimoji="0" lang="ko-KR" altLang="en-US" sz="850" b="0" i="0" u="none" strike="noStrike" kern="1200" cap="none" spc="-5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에너지 수요는 </a:t>
            </a:r>
            <a:r>
              <a:rPr lang="en-US" altLang="ko-KR" sz="850" spc="-5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850" spc="-5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년에는 경기 회복과 함께 증가세를 보일 것</a:t>
            </a:r>
          </a:p>
          <a:p>
            <a:pPr marL="108000" marR="0" lvl="0" indent="-108000" fontAlgn="auto">
              <a:lnSpc>
                <a:spcPct val="110000"/>
              </a:lnSpc>
              <a:spcBef>
                <a:spcPts val="100"/>
              </a:spcBef>
              <a:spcAft>
                <a:spcPts val="100"/>
              </a:spcAft>
              <a:buClrTx/>
              <a:buSzTx/>
              <a:buFont typeface="Wingdings" panose="05000000000000000000" pitchFamily="2" charset="2"/>
              <a:buChar char="§"/>
              <a:tabLst/>
              <a:defRPr/>
            </a:pPr>
            <a:r>
              <a:rPr lang="ko-KR" altLang="en-US" sz="900" b="1" spc="-30">
                <a:ln>
                  <a:solidFill>
                    <a:srgbClr val="D9D9D9">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신재생과 원자력</a:t>
            </a:r>
            <a:r>
              <a:rPr lang="en-US" altLang="ko-KR" sz="900" b="1" spc="-30">
                <a:ln>
                  <a:solidFill>
                    <a:srgbClr val="D9D9D9">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ko-KR" altLang="en-US" sz="900" b="1" spc="-30">
                <a:ln>
                  <a:solidFill>
                    <a:srgbClr val="D9D9D9">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가스가 총에너지 수요 증가 주도</a:t>
            </a:r>
            <a:r>
              <a:rPr lang="en-US" altLang="ko-KR" sz="900" b="1" spc="-30">
                <a:ln>
                  <a:solidFill>
                    <a:srgbClr val="D9D9D9">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ko-KR" altLang="en-US" sz="900" b="1" spc="-30">
                <a:ln>
                  <a:solidFill>
                    <a:srgbClr val="D9D9D9">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석탄 수요는 소폭 하락 전망</a:t>
            </a:r>
          </a:p>
          <a:p>
            <a:pPr marL="216000" marR="0" lvl="0" indent="-108000" algn="l" defTabSz="914400" rtl="0" eaLnBrk="1" fontAlgn="auto" latinLnBrk="0" hangingPunct="1">
              <a:lnSpc>
                <a:spcPct val="110000"/>
              </a:lnSpc>
              <a:spcBef>
                <a:spcPts val="100"/>
              </a:spcBef>
              <a:spcAft>
                <a:spcPts val="100"/>
              </a:spcAft>
              <a:buClrTx/>
              <a:buSzTx/>
              <a:buFont typeface="맑은 고딕" panose="020B0503020000020004" pitchFamily="50" charset="-127"/>
              <a:buChar char="-"/>
              <a:tabLst/>
              <a:defRPr/>
            </a:pPr>
            <a:r>
              <a:rPr lang="ko-KR" altLang="en-US" sz="85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가스의 발전 부문 수요 증가</a:t>
            </a:r>
            <a:r>
              <a:rPr lang="en-US" altLang="ko-KR" sz="85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5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신재생 및 원자력에 대한 </a:t>
            </a:r>
            <a:r>
              <a:rPr kumimoji="0" lang="ko-KR" altLang="en-US" sz="850" b="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강력한 정부 정책이 총에너지 소비 증가를 주도할 것</a:t>
            </a:r>
            <a:endParaRPr lang="en-US" altLang="ko-KR" sz="85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216000" marR="0" lvl="0" indent="-108000" algn="l" defTabSz="914400" rtl="0" eaLnBrk="1" fontAlgn="auto" latinLnBrk="0" hangingPunct="1">
              <a:lnSpc>
                <a:spcPct val="110000"/>
              </a:lnSpc>
              <a:spcBef>
                <a:spcPts val="100"/>
              </a:spcBef>
              <a:spcAft>
                <a:spcPts val="100"/>
              </a:spcAft>
              <a:buClrTx/>
              <a:buSzTx/>
              <a:buFont typeface="맑은 고딕" panose="020B0503020000020004" pitchFamily="50" charset="-127"/>
              <a:buChar char="-"/>
              <a:tabLst/>
              <a:defRPr/>
            </a:pPr>
            <a:r>
              <a:rPr lang="ko-KR" altLang="en-US" sz="850" spc="-30">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석탄은 송전 선로 부족과 발전 감축정책으로 전년대비 </a:t>
            </a:r>
            <a:r>
              <a:rPr kumimoji="0" lang="ko-KR" altLang="en-US" sz="850" b="0" i="0" u="none" strike="noStrike" kern="1200" cap="none" spc="-3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수요 감소 전망 </a:t>
            </a:r>
          </a:p>
        </p:txBody>
      </p:sp>
      <p:sp>
        <p:nvSpPr>
          <p:cNvPr id="27" name="TextBox 26">
            <a:extLst>
              <a:ext uri="{FF2B5EF4-FFF2-40B4-BE49-F238E27FC236}">
                <a16:creationId xmlns:a16="http://schemas.microsoft.com/office/drawing/2014/main" id="{276D7359-41C8-A6D1-7ED0-DBDA64792088}"/>
              </a:ext>
            </a:extLst>
          </p:cNvPr>
          <p:cNvSpPr txBox="1"/>
          <p:nvPr/>
        </p:nvSpPr>
        <p:spPr>
          <a:xfrm>
            <a:off x="708177" y="2551997"/>
            <a:ext cx="1401025" cy="123111"/>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graphicFrame>
        <p:nvGraphicFramePr>
          <p:cNvPr id="28" name="표 7">
            <a:extLst>
              <a:ext uri="{FF2B5EF4-FFF2-40B4-BE49-F238E27FC236}">
                <a16:creationId xmlns:a16="http://schemas.microsoft.com/office/drawing/2014/main" id="{DD30FC31-1FFF-84ED-58F7-3A7AD1924782}"/>
              </a:ext>
            </a:extLst>
          </p:cNvPr>
          <p:cNvGraphicFramePr>
            <a:graphicFrameLocks noGrp="1"/>
          </p:cNvGraphicFramePr>
          <p:nvPr>
            <p:extLst>
              <p:ext uri="{D42A27DB-BD31-4B8C-83A1-F6EECF244321}">
                <p14:modId xmlns:p14="http://schemas.microsoft.com/office/powerpoint/2010/main" val="1357472116"/>
              </p:ext>
            </p:extLst>
          </p:nvPr>
        </p:nvGraphicFramePr>
        <p:xfrm>
          <a:off x="5133150" y="2569029"/>
          <a:ext cx="4068000" cy="3057633"/>
        </p:xfrm>
        <a:graphic>
          <a:graphicData uri="http://schemas.openxmlformats.org/drawingml/2006/table">
            <a:tbl>
              <a:tblPr>
                <a:tableStyleId>{5C22544A-7EE6-4342-B048-85BDC9FD1C3A}</a:tableStyleId>
              </a:tblPr>
              <a:tblGrid>
                <a:gridCol w="490544">
                  <a:extLst>
                    <a:ext uri="{9D8B030D-6E8A-4147-A177-3AD203B41FA5}">
                      <a16:colId xmlns:a16="http://schemas.microsoft.com/office/drawing/2014/main" val="20000"/>
                    </a:ext>
                  </a:extLst>
                </a:gridCol>
                <a:gridCol w="3577456">
                  <a:extLst>
                    <a:ext uri="{9D8B030D-6E8A-4147-A177-3AD203B41FA5}">
                      <a16:colId xmlns:a16="http://schemas.microsoft.com/office/drawing/2014/main" val="20001"/>
                    </a:ext>
                  </a:extLst>
                </a:gridCol>
              </a:tblGrid>
              <a:tr h="191723">
                <a:tc>
                  <a:txBody>
                    <a:bodyPr/>
                    <a:lstStyle/>
                    <a:p>
                      <a:pPr algn="ctr" fontAlgn="ctr" latinLnBrk="0"/>
                      <a:r>
                        <a:rPr lang="ko-KR" altLang="en-US" sz="800" b="1"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구분</a:t>
                      </a:r>
                      <a:endParaRPr lang="en-US" sz="800" b="1"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fontAlgn="ctr" latinLnBrk="0"/>
                      <a:r>
                        <a:rPr lang="en-US" altLang="ko-KR" sz="800" b="1"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2024</a:t>
                      </a:r>
                      <a:r>
                        <a:rPr lang="ko-KR" altLang="en-US" sz="800" b="1"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년 전망</a:t>
                      </a:r>
                      <a:endParaRPr lang="en-US" altLang="ko-KR" sz="800" b="1"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52559">
                <a:tc>
                  <a:txBody>
                    <a:bodyPr/>
                    <a:lstStyle/>
                    <a:p>
                      <a:pPr algn="ctr" fontAlgn="t" latinLnBrk="0"/>
                      <a:r>
                        <a:rPr lang="ko-KR" altLang="en-US" sz="800" b="0" i="0" u="none" strike="noStrike" spc="0" baseline="0">
                          <a:ln>
                            <a:solidFill>
                              <a:sysClr val="window" lastClr="FFFFFF">
                                <a:lumMod val="65000"/>
                                <a:alpha val="0"/>
                              </a:sys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석탄</a:t>
                      </a:r>
                      <a:endParaRPr lang="en-US" altLang="ko-KR" sz="800" b="0" i="0" u="none" strike="noStrike" spc="0" baseline="0">
                        <a:ln>
                          <a:solidFill>
                            <a:sysClr val="window" lastClr="FFFFFF">
                              <a:lumMod val="65000"/>
                              <a:alpha val="0"/>
                            </a:sys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72000" marR="0" lvl="0" indent="-72000" algn="l" defTabSz="914400" eaLnBrk="1" fontAlgn="ctr" latinLnBrk="0" hangingPunct="1">
                        <a:lnSpc>
                          <a:spcPct val="100000"/>
                        </a:lnSpc>
                        <a:spcBef>
                          <a:spcPts val="0"/>
                        </a:spcBef>
                        <a:spcAft>
                          <a:spcPts val="100"/>
                        </a:spcAft>
                        <a:buClrTx/>
                        <a:buSzTx/>
                        <a:buFont typeface="Arial" panose="020B0604020202020204" pitchFamily="34" charset="0"/>
                        <a:buChar char="•"/>
                        <a:tabLst/>
                        <a:defRPr/>
                      </a:pPr>
                      <a:r>
                        <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EU</a:t>
                      </a:r>
                      <a:r>
                        <a:rPr lang="ko-KR" altLang="en-US"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국들이 화석연료의 단계적 폐지에</a:t>
                      </a:r>
                      <a:r>
                        <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만장일치로 동의하면서 석탄 발전소 조기 폐쇄 압박이 증가할 전망</a:t>
                      </a:r>
                      <a:endPar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p>
                      <a:pPr marL="72000" marR="0" lvl="0" indent="-72000" algn="l" defTabSz="914400" eaLnBrk="1" fontAlgn="ctr" latinLnBrk="0" hangingPunct="1">
                        <a:lnSpc>
                          <a:spcPct val="100000"/>
                        </a:lnSpc>
                        <a:spcBef>
                          <a:spcPts val="0"/>
                        </a:spcBef>
                        <a:spcAft>
                          <a:spcPts val="100"/>
                        </a:spcAft>
                        <a:buClrTx/>
                        <a:buSzTx/>
                        <a:buFont typeface="Arial" panose="020B0604020202020204" pitchFamily="34" charset="0"/>
                        <a:buChar char="•"/>
                        <a:tabLst/>
                        <a:defRPr/>
                      </a:pPr>
                      <a:r>
                        <a:rPr lang="ko-KR" altLang="en-US"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제</a:t>
                      </a:r>
                      <a:r>
                        <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10</a:t>
                      </a:r>
                      <a:r>
                        <a:rPr lang="ko-KR" altLang="en-US"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차 전력수급기본계획에서 석탄 비중을 대폭 감축한 </a:t>
                      </a:r>
                      <a:r>
                        <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19.7%</a:t>
                      </a:r>
                      <a:r>
                        <a:rPr lang="ko-KR" altLang="en-US"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로 설정한 만큼 국내 석탄 수요 둔화세는 더욱 심화될 전망</a:t>
                      </a:r>
                      <a:endPar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T="18000" marB="18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425682">
                <a:tc>
                  <a:txBody>
                    <a:bodyPr/>
                    <a:lstStyle/>
                    <a:p>
                      <a:pPr algn="ctr" fontAlgn="t" latinLnBrk="0"/>
                      <a:r>
                        <a:rPr lang="ko-KR" altLang="en-US" sz="800" b="0" i="0" u="none" strike="noStrike" spc="0" baseline="0">
                          <a:ln>
                            <a:solidFill>
                              <a:sysClr val="window" lastClr="FFFFFF">
                                <a:lumMod val="65000"/>
                                <a:alpha val="0"/>
                              </a:sys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석유</a:t>
                      </a:r>
                      <a:endParaRPr lang="en-US" altLang="ko-KR" sz="800" b="0" i="0" u="none" strike="noStrike" spc="0" baseline="0">
                        <a:ln>
                          <a:solidFill>
                            <a:sysClr val="window" lastClr="FFFFFF">
                              <a:lumMod val="65000"/>
                              <a:alpha val="0"/>
                            </a:sys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72000" marR="0" lvl="0" indent="-72000" algn="l" defTabSz="914400" eaLnBrk="1" fontAlgn="ctr" latinLnBrk="0" hangingPunct="1">
                        <a:lnSpc>
                          <a:spcPct val="100000"/>
                        </a:lnSpc>
                        <a:spcBef>
                          <a:spcPts val="0"/>
                        </a:spcBef>
                        <a:spcAft>
                          <a:spcPts val="100"/>
                        </a:spcAft>
                        <a:buClrTx/>
                        <a:buSzTx/>
                        <a:buFont typeface="Arial" panose="020B0604020202020204" pitchFamily="34" charset="0"/>
                        <a:buChar char="•"/>
                        <a:tabLst/>
                        <a:defRPr/>
                      </a:pPr>
                      <a:r>
                        <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’24</a:t>
                      </a:r>
                      <a:r>
                        <a:rPr lang="ko-KR" altLang="en-US"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년 국제유가는 브렌트유</a:t>
                      </a:r>
                      <a:r>
                        <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기준 </a:t>
                      </a:r>
                      <a:r>
                        <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81.0$/bbl</a:t>
                      </a:r>
                      <a:r>
                        <a:rPr lang="ko-KR" altLang="en-US"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수준으로 전망</a:t>
                      </a:r>
                      <a:r>
                        <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(World Bank)</a:t>
                      </a:r>
                    </a:p>
                    <a:p>
                      <a:pPr marL="72000" marR="0" lvl="0" indent="-72000" algn="l" defTabSz="914400" eaLnBrk="1" fontAlgn="ctr" latinLnBrk="0" hangingPunct="1">
                        <a:lnSpc>
                          <a:spcPct val="100000"/>
                        </a:lnSpc>
                        <a:spcBef>
                          <a:spcPts val="0"/>
                        </a:spcBef>
                        <a:spcAft>
                          <a:spcPts val="100"/>
                        </a:spcAft>
                        <a:buClrTx/>
                        <a:buSzTx/>
                        <a:buFont typeface="Arial" panose="020B0604020202020204" pitchFamily="34" charset="0"/>
                        <a:buChar char="•"/>
                        <a:tabLst/>
                        <a:defRPr/>
                      </a:pPr>
                      <a:r>
                        <a:rPr lang="ko-KR" altLang="en-US"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국내 석유 수요는 건물 부문에서 감소하고 수송 부문에서는 정체가 예상되나</a:t>
                      </a:r>
                      <a:r>
                        <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석유화학 설비 증설 등의 영향으로 산업 부문에서는 증가할 전망</a:t>
                      </a:r>
                      <a:endPar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T="18000" marB="18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552559">
                <a:tc>
                  <a:txBody>
                    <a:bodyPr/>
                    <a:lstStyle/>
                    <a:p>
                      <a:pPr algn="ctr" fontAlgn="t" latinLnBrk="0"/>
                      <a:r>
                        <a:rPr lang="ko-KR" altLang="en-US" sz="800" b="0" i="0" u="none" strike="noStrike" spc="0" baseline="0">
                          <a:ln>
                            <a:solidFill>
                              <a:sysClr val="window" lastClr="FFFFFF">
                                <a:lumMod val="65000"/>
                                <a:alpha val="0"/>
                              </a:sys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가스</a:t>
                      </a:r>
                      <a:endParaRPr lang="en-US" altLang="ko-KR" sz="800" b="0" i="0" u="none" strike="noStrike" spc="0" baseline="0">
                        <a:ln>
                          <a:solidFill>
                            <a:sysClr val="window" lastClr="FFFFFF">
                              <a:lumMod val="65000"/>
                              <a:alpha val="0"/>
                            </a:sys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72000" marR="0" lvl="0" indent="-72000" algn="l" defTabSz="914400" eaLnBrk="1" fontAlgn="ctr" latinLnBrk="0" hangingPunct="1">
                        <a:lnSpc>
                          <a:spcPct val="100000"/>
                        </a:lnSpc>
                        <a:spcBef>
                          <a:spcPts val="0"/>
                        </a:spcBef>
                        <a:spcAft>
                          <a:spcPts val="100"/>
                        </a:spcAft>
                        <a:buClrTx/>
                        <a:buSzTx/>
                        <a:buFont typeface="Arial" panose="020B0604020202020204" pitchFamily="34" charset="0"/>
                        <a:buChar char="•"/>
                        <a:tabLst/>
                        <a:defRPr/>
                      </a:pPr>
                      <a:r>
                        <a:rPr lang="ko-KR" altLang="en-US"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러</a:t>
                      </a:r>
                      <a:r>
                        <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a:t>
                      </a:r>
                      <a:r>
                        <a:rPr lang="ko-KR" altLang="en-US"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우 전쟁으로 인한 공급 충격의 즉각적인 영향이 완화되면서 </a:t>
                      </a:r>
                      <a:r>
                        <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’24</a:t>
                      </a:r>
                      <a:r>
                        <a:rPr lang="ko-KR" altLang="en-US"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년 아시아 </a:t>
                      </a:r>
                      <a:r>
                        <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LNG </a:t>
                      </a:r>
                      <a:r>
                        <a:rPr lang="ko-KR" altLang="en-US"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가격은 </a:t>
                      </a:r>
                      <a:r>
                        <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13.0$/mmbtu</a:t>
                      </a:r>
                      <a:r>
                        <a:rPr lang="ko-KR" altLang="en-US"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수준으로 예상</a:t>
                      </a:r>
                      <a:r>
                        <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(World Bank)</a:t>
                      </a:r>
                    </a:p>
                    <a:p>
                      <a:pPr marL="72000" marR="0" lvl="0" indent="-72000" algn="l" defTabSz="914400" eaLnBrk="1" fontAlgn="ctr" latinLnBrk="0" hangingPunct="1">
                        <a:lnSpc>
                          <a:spcPct val="100000"/>
                        </a:lnSpc>
                        <a:spcBef>
                          <a:spcPts val="0"/>
                        </a:spcBef>
                        <a:spcAft>
                          <a:spcPts val="100"/>
                        </a:spcAft>
                        <a:buClrTx/>
                        <a:buSzTx/>
                        <a:buFont typeface="Arial" panose="020B0604020202020204" pitchFamily="34" charset="0"/>
                        <a:buChar char="•"/>
                        <a:tabLst/>
                        <a:defRPr/>
                      </a:pPr>
                      <a:r>
                        <a:rPr lang="ko-KR" altLang="en-US" sz="800" b="0" strike="noStrike"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국내 도시가스 수요 감소에도 불구하고 산업체의 직도입 부문과 발전 부문을 중심으로 소비가 증가할 전망</a:t>
                      </a:r>
                      <a:endParaRPr lang="en-US" altLang="ko-KR" sz="800" b="0" strike="noStrike"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T="18000" marB="18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552559">
                <a:tc>
                  <a:txBody>
                    <a:bodyPr/>
                    <a:lstStyle/>
                    <a:p>
                      <a:pPr algn="ctr" fontAlgn="t" latinLnBrk="0"/>
                      <a:r>
                        <a:rPr lang="ko-KR" altLang="en-US" sz="800" b="0" i="0" u="none" strike="noStrike" spc="0" baseline="0">
                          <a:ln>
                            <a:solidFill>
                              <a:sysClr val="window" lastClr="FFFFFF">
                                <a:lumMod val="65000"/>
                                <a:alpha val="0"/>
                              </a:sys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원자력</a:t>
                      </a:r>
                      <a:endParaRPr lang="en-US" sz="800" b="0" i="0" u="none" strike="noStrike" spc="0" baseline="0">
                        <a:ln>
                          <a:solidFill>
                            <a:sysClr val="window" lastClr="FFFFFF">
                              <a:lumMod val="65000"/>
                              <a:alpha val="0"/>
                            </a:sys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72000" marR="0" lvl="0" indent="-72000" algn="l" defTabSz="914400" eaLnBrk="1" fontAlgn="ctr" latinLnBrk="0" hangingPunct="1">
                        <a:lnSpc>
                          <a:spcPct val="100000"/>
                        </a:lnSpc>
                        <a:spcBef>
                          <a:spcPts val="0"/>
                        </a:spcBef>
                        <a:spcAft>
                          <a:spcPts val="100"/>
                        </a:spcAft>
                        <a:buClrTx/>
                        <a:buSzTx/>
                        <a:buFont typeface="Arial" panose="020B0604020202020204" pitchFamily="34" charset="0"/>
                        <a:buChar char="•"/>
                        <a:tabLst/>
                        <a:defRPr/>
                      </a:pPr>
                      <a:r>
                        <a:rPr lang="ko-KR" altLang="en-US"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sym typeface="Wingdings" panose="05000000000000000000" pitchFamily="2" charset="2"/>
                        </a:rPr>
                        <a:t>탈원전 폐기 정책으로 </a:t>
                      </a:r>
                      <a:r>
                        <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sym typeface="Wingdings" panose="05000000000000000000" pitchFamily="2" charset="2"/>
                        </a:rPr>
                        <a:t>’24</a:t>
                      </a:r>
                      <a:r>
                        <a:rPr lang="ko-KR" altLang="en-US"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sym typeface="Wingdings" panose="05000000000000000000" pitchFamily="2" charset="2"/>
                        </a:rPr>
                        <a:t>년 국내 원자력 수요는 전년대비 </a:t>
                      </a:r>
                      <a:r>
                        <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sym typeface="Wingdings" panose="05000000000000000000" pitchFamily="2" charset="2"/>
                        </a:rPr>
                        <a:t>5.1% </a:t>
                      </a:r>
                      <a:r>
                        <a:rPr lang="ko-KR" altLang="en-US"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sym typeface="Wingdings" panose="05000000000000000000" pitchFamily="2" charset="2"/>
                        </a:rPr>
                        <a:t>증가한 </a:t>
                      </a:r>
                      <a:r>
                        <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sym typeface="Wingdings" panose="05000000000000000000" pitchFamily="2" charset="2"/>
                        </a:rPr>
                        <a:t>190TWh</a:t>
                      </a:r>
                      <a:r>
                        <a:rPr lang="ko-KR" altLang="en-US"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sym typeface="Wingdings" panose="05000000000000000000" pitchFamily="2" charset="2"/>
                        </a:rPr>
                        <a:t> 기록 전망</a:t>
                      </a:r>
                      <a:r>
                        <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sym typeface="Wingdings" panose="05000000000000000000" pitchFamily="2" charset="2"/>
                        </a:rPr>
                        <a:t>(</a:t>
                      </a:r>
                      <a:r>
                        <a:rPr lang="ko-KR" altLang="en-US"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sym typeface="Wingdings" panose="05000000000000000000" pitchFamily="2" charset="2"/>
                        </a:rPr>
                        <a:t>에너지경제연구원</a:t>
                      </a:r>
                      <a:r>
                        <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sym typeface="Wingdings" panose="05000000000000000000" pitchFamily="2" charset="2"/>
                        </a:rPr>
                        <a:t>)</a:t>
                      </a:r>
                    </a:p>
                    <a:p>
                      <a:pPr marL="72000" marR="0" lvl="0" indent="-72000" algn="l" defTabSz="914400" eaLnBrk="1" fontAlgn="ctr" latinLnBrk="0" hangingPunct="1">
                        <a:lnSpc>
                          <a:spcPct val="100000"/>
                        </a:lnSpc>
                        <a:spcBef>
                          <a:spcPts val="0"/>
                        </a:spcBef>
                        <a:spcAft>
                          <a:spcPts val="100"/>
                        </a:spcAft>
                        <a:buClrTx/>
                        <a:buSzTx/>
                        <a:buFont typeface="Arial" panose="020B0604020202020204" pitchFamily="34" charset="0"/>
                        <a:buChar char="•"/>
                        <a:tabLst/>
                        <a:defRPr/>
                      </a:pPr>
                      <a:r>
                        <a:rPr lang="ko-KR" altLang="en-US"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sym typeface="Wingdings" panose="05000000000000000000" pitchFamily="2" charset="2"/>
                        </a:rPr>
                        <a:t>제</a:t>
                      </a:r>
                      <a:r>
                        <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sym typeface="Wingdings" panose="05000000000000000000" pitchFamily="2" charset="2"/>
                        </a:rPr>
                        <a:t>10</a:t>
                      </a:r>
                      <a:r>
                        <a:rPr lang="ko-KR" altLang="en-US"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sym typeface="Wingdings" panose="05000000000000000000" pitchFamily="2" charset="2"/>
                        </a:rPr>
                        <a:t>차 전력수급기본계획의 원전 비중은 </a:t>
                      </a:r>
                      <a:r>
                        <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sym typeface="Wingdings" panose="05000000000000000000" pitchFamily="2" charset="2"/>
                        </a:rPr>
                        <a:t>32.4%</a:t>
                      </a:r>
                      <a:r>
                        <a:rPr lang="ko-KR" altLang="en-US"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sym typeface="Wingdings" panose="05000000000000000000" pitchFamily="2" charset="2"/>
                        </a:rPr>
                        <a:t>로 발전량 기준으로 전원 중 가장 많은 비중을 차지한 만큼 증가세 지속 전망 </a:t>
                      </a:r>
                      <a:endPar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sym typeface="Wingdings" panose="05000000000000000000" pitchFamily="2" charset="2"/>
                      </a:endParaRPr>
                    </a:p>
                  </a:txBody>
                  <a:tcPr marT="18000" marB="18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425682">
                <a:tc>
                  <a:txBody>
                    <a:bodyPr/>
                    <a:lstStyle/>
                    <a:p>
                      <a:pPr algn="ctr" fontAlgn="t" latinLnBrk="0"/>
                      <a:r>
                        <a:rPr lang="ko-KR" altLang="en-US" sz="800" b="0" i="0" u="none" strike="noStrike" spc="0" baseline="0">
                          <a:ln>
                            <a:solidFill>
                              <a:sysClr val="window" lastClr="FFFFFF">
                                <a:lumMod val="65000"/>
                                <a:alpha val="0"/>
                              </a:sys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신재생</a:t>
                      </a:r>
                      <a:endParaRPr lang="en-US" sz="800" b="0" i="0" u="none" strike="noStrike" spc="0" baseline="0">
                        <a:ln>
                          <a:solidFill>
                            <a:sysClr val="window" lastClr="FFFFFF">
                              <a:lumMod val="65000"/>
                              <a:alpha val="0"/>
                            </a:sys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72000" marR="0" lvl="0" indent="-72000" algn="l" defTabSz="914400" eaLnBrk="1" fontAlgn="ctr" latinLnBrk="0" hangingPunct="1">
                        <a:lnSpc>
                          <a:spcPct val="100000"/>
                        </a:lnSpc>
                        <a:spcBef>
                          <a:spcPts val="0"/>
                        </a:spcBef>
                        <a:spcAft>
                          <a:spcPts val="100"/>
                        </a:spcAft>
                        <a:buClrTx/>
                        <a:buSzTx/>
                        <a:buFont typeface="Arial" panose="020B0604020202020204" pitchFamily="34" charset="0"/>
                        <a:buChar char="•"/>
                        <a:tabLst/>
                        <a:defRPr/>
                      </a:pPr>
                      <a:r>
                        <a:rPr lang="ko-KR" altLang="en-US" sz="800" b="0" kern="1200" spc="-10" baseline="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풍력은 금리 인상 완화에 따라 </a:t>
                      </a:r>
                      <a:r>
                        <a:rPr lang="en-US" altLang="ko-KR" sz="800" b="0" kern="1200" spc="-10" baseline="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’23</a:t>
                      </a:r>
                      <a:r>
                        <a:rPr lang="ko-KR" altLang="en-US" sz="800" b="0" kern="1200" spc="-10" baseline="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년 지연되었던 프로젝트가 다시 진행될 것</a:t>
                      </a:r>
                      <a:endParaRPr lang="en-US" altLang="ko-KR" sz="800" b="0" kern="1200" spc="-10" baseline="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p>
                      <a:pPr marL="72000" marR="0" lvl="0" indent="-72000" algn="l" defTabSz="914400" eaLnBrk="1" fontAlgn="ctr" latinLnBrk="0" hangingPunct="1">
                        <a:lnSpc>
                          <a:spcPct val="100000"/>
                        </a:lnSpc>
                        <a:spcBef>
                          <a:spcPts val="0"/>
                        </a:spcBef>
                        <a:spcAft>
                          <a:spcPts val="100"/>
                        </a:spcAft>
                        <a:buClrTx/>
                        <a:buSzTx/>
                        <a:buFont typeface="Arial" panose="020B0604020202020204" pitchFamily="34" charset="0"/>
                        <a:buChar char="•"/>
                        <a:tabLst/>
                        <a:defRPr/>
                      </a:pPr>
                      <a:r>
                        <a:rPr lang="ko-KR" altLang="en-US" sz="800" b="0" kern="1200" spc="-10" baseline="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태양광은 소형 태양광 고정가격계약</a:t>
                      </a:r>
                      <a:r>
                        <a:rPr lang="en-US" altLang="ko-KR" sz="800" b="0" kern="1200" spc="-10" baseline="3000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1)</a:t>
                      </a:r>
                      <a:r>
                        <a:rPr lang="ko-KR" altLang="en-US" sz="800" b="0" kern="1200" spc="-10" baseline="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제도 종료</a:t>
                      </a:r>
                      <a:r>
                        <a:rPr lang="en-US" altLang="ko-KR" sz="800" b="0" kern="1200" spc="-10" baseline="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800" b="0" kern="1200" spc="-10" baseline="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예산 삭감 등 정부의 태양광 지원 축소 기조로 신규 설치가 정체될 전망</a:t>
                      </a:r>
                      <a:endParaRPr lang="en-US" altLang="ko-KR" sz="800" b="0" kern="1200" spc="-10" baseline="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T="18000" marB="18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95318149"/>
                  </a:ext>
                </a:extLst>
              </a:tr>
              <a:tr h="354672">
                <a:tc>
                  <a:txBody>
                    <a:bodyPr/>
                    <a:lstStyle/>
                    <a:p>
                      <a:pPr algn="ctr" fontAlgn="t" latinLnBrk="0"/>
                      <a:r>
                        <a:rPr lang="ko-KR" altLang="en-US" sz="800" b="0" i="0" u="none" strike="noStrike" spc="0" baseline="0">
                          <a:ln>
                            <a:solidFill>
                              <a:sysClr val="window" lastClr="FFFFFF">
                                <a:lumMod val="65000"/>
                                <a:alpha val="0"/>
                              </a:sys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rPr>
                        <a:t>전력</a:t>
                      </a:r>
                      <a:endParaRPr lang="en-US" sz="800" b="0" i="0" u="none" strike="noStrike" spc="0" baseline="0">
                        <a:ln>
                          <a:solidFill>
                            <a:sysClr val="window" lastClr="FFFFFF">
                              <a:lumMod val="65000"/>
                              <a:alpha val="0"/>
                            </a:sysClr>
                          </a:solidFill>
                        </a:ln>
                        <a:solidFill>
                          <a:schemeClr val="tx1">
                            <a:lumMod val="85000"/>
                            <a:lumOff val="15000"/>
                          </a:schemeClr>
                        </a:solidFill>
                        <a:effectLst/>
                        <a:latin typeface="KoPub돋움체 Medium" panose="00000600000000000000" pitchFamily="2" charset="-127"/>
                        <a:ea typeface="KoPub돋움체 Medium" panose="00000600000000000000" pitchFamily="2" charset="-127"/>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72000" marR="0" lvl="0" indent="-72000" algn="l" defTabSz="914400" eaLnBrk="1" fontAlgn="ctr" latinLnBrk="0" hangingPunct="1">
                        <a:lnSpc>
                          <a:spcPct val="100000"/>
                        </a:lnSpc>
                        <a:spcBef>
                          <a:spcPts val="0"/>
                        </a:spcBef>
                        <a:spcAft>
                          <a:spcPts val="100"/>
                        </a:spcAft>
                        <a:buClrTx/>
                        <a:buSzTx/>
                        <a:buFont typeface="Arial" panose="020B0604020202020204" pitchFamily="34" charset="0"/>
                        <a:buChar char="•"/>
                        <a:tabLst/>
                        <a:defRPr/>
                      </a:pPr>
                      <a:r>
                        <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’24</a:t>
                      </a:r>
                      <a:r>
                        <a:rPr lang="ko-KR" altLang="en-US"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년 국내 전력소비량은 전년대비 </a:t>
                      </a:r>
                      <a:r>
                        <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1.9% </a:t>
                      </a:r>
                      <a:r>
                        <a:rPr lang="ko-KR" altLang="en-US"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증가한 </a:t>
                      </a:r>
                      <a:r>
                        <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546.9TWh</a:t>
                      </a:r>
                      <a:r>
                        <a:rPr lang="ko-KR" altLang="en-US"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로 예측 </a:t>
                      </a:r>
                      <a:r>
                        <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a:t>
                      </a:r>
                      <a:r>
                        <a:rPr lang="ko-KR" altLang="en-US"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에너지경제연구원</a:t>
                      </a:r>
                      <a:r>
                        <a:rPr lang="en-US" altLang="ko-KR" sz="800" b="0" kern="1200" spc="0">
                          <a:ln>
                            <a:solidFill>
                              <a:sysClr val="window" lastClr="FFFFFF">
                                <a:lumMod val="6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a:t>
                      </a:r>
                    </a:p>
                  </a:txBody>
                  <a:tcPr marT="18000" marB="18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63947514"/>
                  </a:ext>
                </a:extLst>
              </a:tr>
            </a:tbl>
          </a:graphicData>
        </a:graphic>
      </p:graphicFrame>
      <p:sp>
        <p:nvSpPr>
          <p:cNvPr id="29" name="TextBox 28">
            <a:extLst>
              <a:ext uri="{FF2B5EF4-FFF2-40B4-BE49-F238E27FC236}">
                <a16:creationId xmlns:a16="http://schemas.microsoft.com/office/drawing/2014/main" id="{6730B36D-2105-776B-0BDE-F2E68C03C9DC}"/>
              </a:ext>
            </a:extLst>
          </p:cNvPr>
          <p:cNvSpPr txBox="1"/>
          <p:nvPr/>
        </p:nvSpPr>
        <p:spPr>
          <a:xfrm>
            <a:off x="3925842" y="4176689"/>
            <a:ext cx="415925" cy="71815"/>
          </a:xfrm>
          <a:prstGeom prst="rect">
            <a:avLst/>
          </a:prstGeom>
        </p:spPr>
        <p:txBody>
          <a:bodyPr wrap="square" lIns="0" tIns="0" rIns="0" bIns="0" rtlCol="0">
            <a:spAutoFit/>
          </a:bodyPr>
          <a:lstStyle/>
          <a:p>
            <a:pPr algn="l"/>
            <a:r>
              <a:rPr lang="en-US" altLang="ko-KR" sz="700" b="1" baseline="300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a:t>
            </a:r>
            <a:endParaRPr lang="ko-KR" altLang="en-US" sz="7800" b="1" baseline="300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pic>
        <p:nvPicPr>
          <p:cNvPr id="32" name="그림 31">
            <a:extLst>
              <a:ext uri="{FF2B5EF4-FFF2-40B4-BE49-F238E27FC236}">
                <a16:creationId xmlns:a16="http://schemas.microsoft.com/office/drawing/2014/main" id="{449E9576-72E1-9639-0109-42832011E4EF}"/>
              </a:ext>
            </a:extLst>
          </p:cNvPr>
          <p:cNvPicPr>
            <a:picLocks noChangeAspect="1"/>
          </p:cNvPicPr>
          <p:nvPr/>
        </p:nvPicPr>
        <p:blipFill>
          <a:blip r:embed="rId4"/>
          <a:stretch>
            <a:fillRect/>
          </a:stretch>
        </p:blipFill>
        <p:spPr>
          <a:xfrm>
            <a:off x="714375" y="574411"/>
            <a:ext cx="463778" cy="415492"/>
          </a:xfrm>
          <a:prstGeom prst="rect">
            <a:avLst/>
          </a:prstGeom>
        </p:spPr>
      </p:pic>
    </p:spTree>
    <p:extLst>
      <p:ext uri="{BB962C8B-B14F-4D97-AF65-F5344CB8AC3E}">
        <p14:creationId xmlns:p14="http://schemas.microsoft.com/office/powerpoint/2010/main" val="1490058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직사각형 41">
            <a:extLst>
              <a:ext uri="{FF2B5EF4-FFF2-40B4-BE49-F238E27FC236}">
                <a16:creationId xmlns:a16="http://schemas.microsoft.com/office/drawing/2014/main" id="{B08855B9-9B95-5757-3946-F9C91D3EE2CB}"/>
              </a:ext>
            </a:extLst>
          </p:cNvPr>
          <p:cNvSpPr/>
          <p:nvPr/>
        </p:nvSpPr>
        <p:spPr>
          <a:xfrm>
            <a:off x="6098458" y="4601497"/>
            <a:ext cx="602376" cy="1282652"/>
          </a:xfrm>
          <a:prstGeom prst="rect">
            <a:avLst/>
          </a:prstGeom>
          <a:solidFill>
            <a:srgbClr val="F0F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a:ln>
                <a:solidFill>
                  <a:schemeClr val="bg1">
                    <a:lumMod val="65000"/>
                    <a:alpha val="0"/>
                  </a:schemeClr>
                </a:solidFill>
              </a:ln>
              <a:latin typeface="+mn-ea"/>
            </a:endParaRPr>
          </a:p>
        </p:txBody>
      </p:sp>
      <p:graphicFrame>
        <p:nvGraphicFramePr>
          <p:cNvPr id="36" name="차트 35">
            <a:extLst>
              <a:ext uri="{FF2B5EF4-FFF2-40B4-BE49-F238E27FC236}">
                <a16:creationId xmlns:a16="http://schemas.microsoft.com/office/drawing/2014/main" id="{BBA80619-7D8D-FBCC-C787-B2C10D0A8F1E}"/>
              </a:ext>
            </a:extLst>
          </p:cNvPr>
          <p:cNvGraphicFramePr/>
          <p:nvPr>
            <p:extLst>
              <p:ext uri="{D42A27DB-BD31-4B8C-83A1-F6EECF244321}">
                <p14:modId xmlns:p14="http://schemas.microsoft.com/office/powerpoint/2010/main" val="3489609828"/>
              </p:ext>
            </p:extLst>
          </p:nvPr>
        </p:nvGraphicFramePr>
        <p:xfrm>
          <a:off x="5139813" y="4616117"/>
          <a:ext cx="1482001" cy="1260807"/>
        </p:xfrm>
        <a:graphic>
          <a:graphicData uri="http://schemas.openxmlformats.org/drawingml/2006/chart">
            <c:chart xmlns:c="http://schemas.openxmlformats.org/drawingml/2006/chart" xmlns:r="http://schemas.openxmlformats.org/officeDocument/2006/relationships" r:id="rId3"/>
          </a:graphicData>
        </a:graphic>
      </p:graphicFrame>
      <p:sp>
        <p:nvSpPr>
          <p:cNvPr id="31" name="직사각형 158">
            <a:extLst>
              <a:ext uri="{FF2B5EF4-FFF2-40B4-BE49-F238E27FC236}">
                <a16:creationId xmlns:a16="http://schemas.microsoft.com/office/drawing/2014/main" id="{508B4B8D-2577-81E0-6415-EB5BAE400D41}"/>
              </a:ext>
            </a:extLst>
          </p:cNvPr>
          <p:cNvSpPr/>
          <p:nvPr/>
        </p:nvSpPr>
        <p:spPr>
          <a:xfrm>
            <a:off x="703262" y="2576059"/>
            <a:ext cx="4070351" cy="1659387"/>
          </a:xfrm>
          <a:prstGeom prst="rect">
            <a:avLst/>
          </a:prstGeom>
          <a:solidFill>
            <a:schemeClr val="bg1">
              <a:lumMod val="95000"/>
            </a:schemeClr>
          </a:solidFill>
        </p:spPr>
        <p:txBody>
          <a:bodyPr wrap="square" lIns="72000" tIns="36000" rIns="72000" bIns="0" anchor="t">
            <a:noAutofit/>
          </a:bodyPr>
          <a:lstStyle/>
          <a:p>
            <a:pPr marL="107950" indent="-107950">
              <a:lnSpc>
                <a:spcPct val="110000"/>
              </a:lnSpc>
              <a:spcAft>
                <a:spcPts val="300"/>
              </a:spcAft>
              <a:buFont typeface="Wingdings" panose="05000000000000000000" pitchFamily="2" charset="2"/>
              <a:buChar char="§"/>
              <a:defRPr/>
            </a:pPr>
            <a:r>
              <a:rPr lang="ko-KR" altLang="en-US" sz="900" b="1">
                <a:ln>
                  <a:solidFill>
                    <a:srgbClr val="D9D9D9">
                      <a:alpha val="0"/>
                    </a:srgbClr>
                  </a:solidFill>
                </a:ln>
                <a:solidFill>
                  <a:srgbClr val="000000"/>
                </a:solidFill>
                <a:latin typeface="KoPub돋움체 Medium" panose="00000600000000000000" pitchFamily="2" charset="-127"/>
                <a:ea typeface="KoPub돋움체 Medium"/>
              </a:rPr>
              <a:t>글로벌 의약품 시장은 코로나</a:t>
            </a:r>
            <a:r>
              <a:rPr lang="en-US" altLang="ko-KR" sz="900" b="1">
                <a:ln>
                  <a:solidFill>
                    <a:srgbClr val="D9D9D9">
                      <a:alpha val="0"/>
                    </a:srgbClr>
                  </a:solidFill>
                </a:ln>
                <a:solidFill>
                  <a:srgbClr val="000000"/>
                </a:solidFill>
                <a:latin typeface="KoPub돋움체 Medium" panose="00000600000000000000" pitchFamily="2" charset="-127"/>
                <a:ea typeface="KoPub돋움체 Medium"/>
              </a:rPr>
              <a:t>19 </a:t>
            </a:r>
            <a:r>
              <a:rPr lang="ko-KR" altLang="en-US" sz="900" b="1">
                <a:ln>
                  <a:solidFill>
                    <a:srgbClr val="D9D9D9">
                      <a:alpha val="0"/>
                    </a:srgbClr>
                  </a:solidFill>
                </a:ln>
                <a:solidFill>
                  <a:srgbClr val="000000"/>
                </a:solidFill>
                <a:latin typeface="KoPub돋움체 Medium" panose="00000600000000000000" pitchFamily="2" charset="-127"/>
                <a:ea typeface="KoPub돋움체 Medium"/>
              </a:rPr>
              <a:t>영향으로 성장률의 변동폭이 컸지만</a:t>
            </a:r>
            <a:r>
              <a:rPr lang="en-US" altLang="ko-KR" sz="900" b="1">
                <a:ln>
                  <a:solidFill>
                    <a:srgbClr val="D9D9D9">
                      <a:alpha val="0"/>
                    </a:srgbClr>
                  </a:solidFill>
                </a:ln>
                <a:solidFill>
                  <a:srgbClr val="000000"/>
                </a:solidFill>
                <a:latin typeface="KoPub돋움체 Medium" panose="00000600000000000000" pitchFamily="2" charset="-127"/>
                <a:ea typeface="KoPub돋움체 Medium"/>
              </a:rPr>
              <a:t>, ’24</a:t>
            </a:r>
            <a:r>
              <a:rPr lang="ko-KR" altLang="en-US" sz="900" b="1">
                <a:ln>
                  <a:solidFill>
                    <a:srgbClr val="D9D9D9">
                      <a:alpha val="0"/>
                    </a:srgbClr>
                  </a:solidFill>
                </a:ln>
                <a:solidFill>
                  <a:srgbClr val="000000"/>
                </a:solidFill>
                <a:latin typeface="KoPub돋움체 Medium" panose="00000600000000000000" pitchFamily="2" charset="-127"/>
                <a:ea typeface="KoPub돋움체 Medium"/>
              </a:rPr>
              <a:t>년부터 기존의 성장세로 돌아갈 것으로 전망</a:t>
            </a:r>
            <a:r>
              <a:rPr lang="en-US" altLang="ko-KR" sz="900" b="1">
                <a:ln>
                  <a:solidFill>
                    <a:srgbClr val="D9D9D9">
                      <a:alpha val="0"/>
                    </a:srgbClr>
                  </a:solidFill>
                </a:ln>
                <a:solidFill>
                  <a:srgbClr val="000000"/>
                </a:solidFill>
                <a:latin typeface="KoPub돋움체 Medium" panose="00000600000000000000" pitchFamily="2" charset="-127"/>
                <a:ea typeface="KoPub돋움체 Medium"/>
              </a:rPr>
              <a:t>. </a:t>
            </a:r>
            <a:r>
              <a:rPr lang="ko-KR" altLang="en-US" sz="900" b="1">
                <a:ln>
                  <a:solidFill>
                    <a:srgbClr val="D9D9D9">
                      <a:alpha val="0"/>
                    </a:srgbClr>
                  </a:solidFill>
                </a:ln>
                <a:solidFill>
                  <a:srgbClr val="000000"/>
                </a:solidFill>
                <a:latin typeface="KoPub돋움체 Medium" panose="00000600000000000000" pitchFamily="2" charset="-127"/>
                <a:ea typeface="KoPub돋움체 Medium"/>
              </a:rPr>
              <a:t>바이오시밀러와 항암제 분야의 성장세가 의약품 시장을 견인할 것으로 예상</a:t>
            </a:r>
            <a:endParaRPr lang="en-US" altLang="ko-KR" sz="900" b="1">
              <a:ln>
                <a:solidFill>
                  <a:srgbClr val="D9D9D9">
                    <a:alpha val="0"/>
                  </a:srgbClr>
                </a:solidFill>
              </a:ln>
              <a:solidFill>
                <a:srgbClr val="000000"/>
              </a:solidFill>
              <a:latin typeface="KoPub돋움체 Medium" panose="00000600000000000000" pitchFamily="2" charset="-127"/>
              <a:ea typeface="KoPub돋움체 Medium"/>
            </a:endParaRPr>
          </a:p>
          <a:p>
            <a:pPr marL="107950" indent="-107950">
              <a:lnSpc>
                <a:spcPct val="110000"/>
              </a:lnSpc>
              <a:spcAft>
                <a:spcPts val="300"/>
              </a:spcAft>
              <a:buFont typeface="Wingdings" panose="05000000000000000000" pitchFamily="2" charset="2"/>
              <a:buChar char="§"/>
              <a:defRPr/>
            </a:pPr>
            <a:r>
              <a:rPr lang="ko-KR" altLang="en-US" sz="900" b="1">
                <a:ln>
                  <a:solidFill>
                    <a:srgbClr val="D9D9D9">
                      <a:alpha val="0"/>
                    </a:srgbClr>
                  </a:solidFill>
                </a:ln>
                <a:solidFill>
                  <a:srgbClr val="000000"/>
                </a:solidFill>
                <a:latin typeface="KoPub돋움체 Medium" panose="00000600000000000000" pitchFamily="2" charset="-127"/>
                <a:ea typeface="KoPub돋움체 Medium"/>
              </a:rPr>
              <a:t>제약∙바이오 산업은 </a:t>
            </a:r>
            <a:r>
              <a:rPr lang="en-US" altLang="ko-KR" sz="900" b="1">
                <a:ln>
                  <a:solidFill>
                    <a:srgbClr val="D9D9D9">
                      <a:alpha val="0"/>
                    </a:srgbClr>
                  </a:solidFill>
                </a:ln>
                <a:solidFill>
                  <a:srgbClr val="000000"/>
                </a:solidFill>
                <a:latin typeface="KoPub돋움체 Medium" panose="00000600000000000000" pitchFamily="2" charset="-127"/>
                <a:ea typeface="KoPub돋움체 Medium"/>
              </a:rPr>
              <a:t>IRA(인플레이션감축법)</a:t>
            </a:r>
            <a:r>
              <a:rPr lang="ko-KR" altLang="en-US" sz="900" b="1">
                <a:ln>
                  <a:solidFill>
                    <a:srgbClr val="D9D9D9">
                      <a:alpha val="0"/>
                    </a:srgbClr>
                  </a:solidFill>
                </a:ln>
                <a:solidFill>
                  <a:srgbClr val="000000"/>
                </a:solidFill>
                <a:latin typeface="KoPub돋움체 Medium" panose="00000600000000000000" pitchFamily="2" charset="-127"/>
                <a:ea typeface="KoPub돋움체 Medium"/>
              </a:rPr>
              <a:t>에 따른 가격 압박</a:t>
            </a:r>
            <a:r>
              <a:rPr lang="en-US" altLang="ko-KR" sz="900" b="1">
                <a:ln>
                  <a:solidFill>
                    <a:srgbClr val="D9D9D9">
                      <a:alpha val="0"/>
                    </a:srgbClr>
                  </a:solidFill>
                </a:ln>
                <a:solidFill>
                  <a:srgbClr val="000000"/>
                </a:solidFill>
                <a:latin typeface="KoPub돋움체 Medium" panose="00000600000000000000" pitchFamily="2" charset="-127"/>
                <a:ea typeface="KoPub돋움체 Medium"/>
              </a:rPr>
              <a:t>, </a:t>
            </a:r>
            <a:r>
              <a:rPr lang="ko-KR" altLang="en-US" sz="900" b="1">
                <a:ln>
                  <a:solidFill>
                    <a:srgbClr val="D9D9D9">
                      <a:alpha val="0"/>
                    </a:srgbClr>
                  </a:solidFill>
                </a:ln>
                <a:solidFill>
                  <a:srgbClr val="000000"/>
                </a:solidFill>
                <a:latin typeface="KoPub돋움체 Medium" panose="00000600000000000000" pitchFamily="2" charset="-127"/>
                <a:ea typeface="KoPub돋움체 Medium"/>
              </a:rPr>
              <a:t>특허 절벽 등의 영향으로 불확실성이 가속화되고 있으나 단기적인 성장은 건전</a:t>
            </a:r>
            <a:endParaRPr lang="en-US" altLang="ko-KR" sz="900" b="1">
              <a:ln>
                <a:solidFill>
                  <a:srgbClr val="D9D9D9">
                    <a:alpha val="0"/>
                  </a:srgbClr>
                </a:solidFill>
              </a:ln>
              <a:solidFill>
                <a:srgbClr val="000000"/>
              </a:solidFill>
              <a:latin typeface="KoPub돋움체 Medium" panose="00000600000000000000" pitchFamily="2" charset="-127"/>
              <a:ea typeface="KoPub돋움체 Medium"/>
            </a:endParaRPr>
          </a:p>
          <a:p>
            <a:pPr marL="215900" indent="-107950">
              <a:lnSpc>
                <a:spcPct val="110000"/>
              </a:lnSpc>
              <a:spcAft>
                <a:spcPts val="300"/>
              </a:spcAft>
              <a:buFont typeface="맑은 고딕" panose="020B0503020000020004" pitchFamily="50" charset="-127"/>
              <a:buChar char="-"/>
              <a:defRPr/>
            </a:pPr>
            <a:r>
              <a:rPr lang="ko-KR" altLang="en-US" sz="800" kern="0">
                <a:ln>
                  <a:solidFill>
                    <a:srgbClr val="1871C6">
                      <a:alpha val="0"/>
                    </a:srgbClr>
                  </a:solidFill>
                </a:ln>
                <a:solidFill>
                  <a:srgbClr val="000000"/>
                </a:solidFill>
                <a:latin typeface="KoPub돋움체 Medium" panose="00000600000000000000" pitchFamily="2" charset="-127"/>
                <a:ea typeface="KoPub돋움체 Medium"/>
              </a:rPr>
              <a:t>미국 </a:t>
            </a:r>
            <a:r>
              <a:rPr lang="en-US" altLang="ko-KR" sz="800" kern="0">
                <a:ln>
                  <a:solidFill>
                    <a:srgbClr val="1871C6">
                      <a:alpha val="0"/>
                    </a:srgbClr>
                  </a:solidFill>
                </a:ln>
                <a:solidFill>
                  <a:srgbClr val="000000"/>
                </a:solidFill>
                <a:latin typeface="KoPub돋움체 Medium" panose="00000600000000000000" pitchFamily="2" charset="-127"/>
                <a:ea typeface="KoPub돋움체 Medium"/>
              </a:rPr>
              <a:t>IRA </a:t>
            </a:r>
            <a:r>
              <a:rPr lang="ko-KR" altLang="en-US" sz="800" kern="0">
                <a:ln>
                  <a:solidFill>
                    <a:srgbClr val="1871C6">
                      <a:alpha val="0"/>
                    </a:srgbClr>
                  </a:solidFill>
                </a:ln>
                <a:solidFill>
                  <a:srgbClr val="000000"/>
                </a:solidFill>
                <a:latin typeface="KoPub돋움체 Medium" panose="00000600000000000000" pitchFamily="2" charset="-127"/>
                <a:ea typeface="KoPub돋움체 Medium"/>
              </a:rPr>
              <a:t>약가 인하 협상 대상인 기업들은 매출 감소를 극복하기 위해 </a:t>
            </a:r>
            <a:r>
              <a:rPr lang="en-US" altLang="ko-KR" sz="800" kern="0">
                <a:ln>
                  <a:solidFill>
                    <a:srgbClr val="1871C6">
                      <a:alpha val="0"/>
                    </a:srgbClr>
                  </a:solidFill>
                </a:ln>
                <a:solidFill>
                  <a:srgbClr val="000000"/>
                </a:solidFill>
                <a:latin typeface="KoPub돋움체 Medium" panose="00000600000000000000" pitchFamily="2" charset="-127"/>
                <a:ea typeface="KoPub돋움체 Medium"/>
              </a:rPr>
              <a:t>M&amp;A </a:t>
            </a:r>
            <a:r>
              <a:rPr lang="ko-KR" altLang="en-US" sz="800" kern="0">
                <a:ln>
                  <a:solidFill>
                    <a:srgbClr val="1871C6">
                      <a:alpha val="0"/>
                    </a:srgbClr>
                  </a:solidFill>
                </a:ln>
                <a:solidFill>
                  <a:srgbClr val="000000"/>
                </a:solidFill>
                <a:latin typeface="KoPub돋움체 Medium" panose="00000600000000000000" pitchFamily="2" charset="-127"/>
                <a:ea typeface="KoPub돋움체 Medium"/>
              </a:rPr>
              <a:t>전략 혹은 약가 인하 협상 대상에서 제외되기 위해 제네릭 및 바이오시밀러 등의 포트폴리오 변화 예상</a:t>
            </a:r>
            <a:endParaRPr lang="en-US" altLang="ko-KR" sz="800" kern="0">
              <a:ln>
                <a:solidFill>
                  <a:srgbClr val="1871C6">
                    <a:alpha val="0"/>
                  </a:srgbClr>
                </a:solidFill>
              </a:ln>
              <a:solidFill>
                <a:srgbClr val="000000"/>
              </a:solidFill>
              <a:latin typeface="KoPub돋움체 Medium" panose="00000600000000000000" pitchFamily="2" charset="-127"/>
              <a:ea typeface="KoPub돋움체 Medium"/>
            </a:endParaRPr>
          </a:p>
          <a:p>
            <a:pPr marL="215900" indent="-107950">
              <a:lnSpc>
                <a:spcPct val="110000"/>
              </a:lnSpc>
              <a:spcAft>
                <a:spcPts val="300"/>
              </a:spcAft>
              <a:buFont typeface="맑은 고딕" panose="020B0503020000020004" pitchFamily="50" charset="-127"/>
              <a:buChar char="-"/>
              <a:defRPr/>
            </a:pPr>
            <a:r>
              <a:rPr lang="ko-KR" altLang="en-US" sz="800" kern="0">
                <a:ln>
                  <a:solidFill>
                    <a:srgbClr val="1871C6">
                      <a:alpha val="0"/>
                    </a:srgbClr>
                  </a:solidFill>
                </a:ln>
                <a:solidFill>
                  <a:srgbClr val="000000"/>
                </a:solidFill>
                <a:latin typeface="KoPub돋움체 Medium" panose="00000600000000000000" pitchFamily="2" charset="-127"/>
                <a:ea typeface="KoPub돋움체 Medium"/>
              </a:rPr>
              <a:t>대규모 </a:t>
            </a:r>
            <a:r>
              <a:rPr lang="en-US" altLang="ko-KR" sz="800" kern="0">
                <a:ln>
                  <a:solidFill>
                    <a:srgbClr val="1871C6">
                      <a:alpha val="0"/>
                    </a:srgbClr>
                  </a:solidFill>
                </a:ln>
                <a:solidFill>
                  <a:srgbClr val="000000"/>
                </a:solidFill>
                <a:latin typeface="KoPub돋움체 Medium" panose="00000600000000000000" pitchFamily="2" charset="-127"/>
                <a:ea typeface="KoPub돋움체 Medium"/>
              </a:rPr>
              <a:t>M&amp;A</a:t>
            </a:r>
            <a:r>
              <a:rPr lang="ko-KR" altLang="en-US" sz="800" kern="0">
                <a:ln>
                  <a:solidFill>
                    <a:srgbClr val="1871C6">
                      <a:alpha val="0"/>
                    </a:srgbClr>
                  </a:solidFill>
                </a:ln>
                <a:solidFill>
                  <a:srgbClr val="000000"/>
                </a:solidFill>
                <a:latin typeface="KoPub돋움체 Medium" panose="00000600000000000000" pitchFamily="2" charset="-127"/>
                <a:ea typeface="KoPub돋움체 Medium"/>
              </a:rPr>
              <a:t>에 대한 규제당국의 감시 강화에도 불구하고</a:t>
            </a:r>
            <a:r>
              <a:rPr lang="en-US" altLang="ko-KR" sz="800" kern="0">
                <a:ln>
                  <a:solidFill>
                    <a:srgbClr val="1871C6">
                      <a:alpha val="0"/>
                    </a:srgbClr>
                  </a:solidFill>
                </a:ln>
                <a:solidFill>
                  <a:srgbClr val="000000"/>
                </a:solidFill>
                <a:latin typeface="KoPub돋움체 Medium" panose="00000600000000000000" pitchFamily="2" charset="-127"/>
                <a:ea typeface="KoPub돋움체 Medium"/>
              </a:rPr>
              <a:t>, ’23</a:t>
            </a:r>
            <a:r>
              <a:rPr lang="ko-KR" altLang="en-US" sz="800" kern="0">
                <a:ln>
                  <a:solidFill>
                    <a:srgbClr val="1871C6">
                      <a:alpha val="0"/>
                    </a:srgbClr>
                  </a:solidFill>
                </a:ln>
                <a:solidFill>
                  <a:srgbClr val="000000"/>
                </a:solidFill>
                <a:latin typeface="KoPub돋움체 Medium" panose="00000600000000000000" pitchFamily="2" charset="-127"/>
                <a:ea typeface="KoPub돋움체 Medium"/>
              </a:rPr>
              <a:t>년에 이어 특허 만료로 인한 매출 손실에 대비하고자 글로벌 빅파마의 인수합병 의지는 지속될 것으로 전망</a:t>
            </a:r>
            <a:endParaRPr lang="en-US" altLang="ko-KR" sz="800" kern="0">
              <a:ln>
                <a:solidFill>
                  <a:srgbClr val="1871C6">
                    <a:alpha val="0"/>
                  </a:srgbClr>
                </a:solidFill>
              </a:ln>
              <a:solidFill>
                <a:srgbClr val="000000"/>
              </a:solidFill>
              <a:latin typeface="KoPub돋움체 Medium" panose="00000600000000000000" pitchFamily="2" charset="-127"/>
              <a:ea typeface="KoPub돋움체 Medium"/>
            </a:endParaRPr>
          </a:p>
        </p:txBody>
      </p:sp>
      <p:sp>
        <p:nvSpPr>
          <p:cNvPr id="6" name="제목 2">
            <a:extLst>
              <a:ext uri="{FF2B5EF4-FFF2-40B4-BE49-F238E27FC236}">
                <a16:creationId xmlns:a16="http://schemas.microsoft.com/office/drawing/2014/main" id="{ADF24034-393B-4B79-A499-390AC09CD0B3}"/>
              </a:ext>
            </a:extLst>
          </p:cNvPr>
          <p:cNvSpPr>
            <a:spLocks noGrp="1"/>
          </p:cNvSpPr>
          <p:nvPr>
            <p:ph type="title"/>
          </p:nvPr>
        </p:nvSpPr>
        <p:spPr>
          <a:xfrm>
            <a:off x="713993" y="472786"/>
            <a:ext cx="8488800" cy="504825"/>
          </a:xfrm>
        </p:spPr>
        <p:txBody>
          <a:bodyPr/>
          <a:lstStyle/>
          <a:p>
            <a:pPr indent="542925"/>
            <a:r>
              <a:rPr lang="ko-KR" altLang="en-US"/>
              <a:t>제약</a:t>
            </a:r>
            <a:r>
              <a:rPr lang="en-US" altLang="ko-KR"/>
              <a:t>·</a:t>
            </a:r>
            <a:r>
              <a:rPr lang="ko-KR" altLang="en-US"/>
              <a:t>바이오 </a:t>
            </a:r>
            <a:r>
              <a:rPr lang="en-US" altLang="ko-KR"/>
              <a:t>》 </a:t>
            </a:r>
            <a:r>
              <a:rPr lang="ko-KR" altLang="en-US" b="1">
                <a:latin typeface="KoPub돋움체 Medium" panose="02020603020101020101" pitchFamily="18" charset="-127"/>
                <a:ea typeface="KoPub돋움체 Medium" panose="02020603020101020101" pitchFamily="18" charset="-127"/>
              </a:rPr>
              <a:t>단기적 성장은 건전</a:t>
            </a:r>
            <a:r>
              <a:rPr lang="en-US" altLang="ko-KR" b="1">
                <a:latin typeface="KoPub돋움체 Medium" panose="02020603020101020101" pitchFamily="18" charset="-127"/>
                <a:ea typeface="KoPub돋움체 Medium" panose="02020603020101020101" pitchFamily="18" charset="-127"/>
              </a:rPr>
              <a:t>, </a:t>
            </a:r>
            <a:r>
              <a:rPr lang="ko-KR" altLang="en-US" b="1">
                <a:latin typeface="KoPub돋움체 Medium" panose="02020603020101020101" pitchFamily="18" charset="-127"/>
                <a:ea typeface="KoPub돋움체 Medium" panose="02020603020101020101" pitchFamily="18" charset="-127"/>
              </a:rPr>
              <a:t>바이오시밀러 해외 진출 활발 </a:t>
            </a:r>
            <a:endParaRPr lang="ko-KR" altLang="en-US" b="1" kern="0">
              <a:latin typeface="KoPub돋움체 Medium" panose="02020603020101020101" pitchFamily="18" charset="-127"/>
              <a:ea typeface="KoPub돋움체 Medium" panose="02020603020101020101" pitchFamily="18" charset="-127"/>
            </a:endParaRPr>
          </a:p>
        </p:txBody>
      </p:sp>
      <p:sp>
        <p:nvSpPr>
          <p:cNvPr id="4" name="텍스트 개체 틀 3">
            <a:extLst>
              <a:ext uri="{FF2B5EF4-FFF2-40B4-BE49-F238E27FC236}">
                <a16:creationId xmlns:a16="http://schemas.microsoft.com/office/drawing/2014/main" id="{5ACA4A45-7EF8-4EB1-893D-E45B8276F4DE}"/>
              </a:ext>
            </a:extLst>
          </p:cNvPr>
          <p:cNvSpPr>
            <a:spLocks noGrp="1"/>
          </p:cNvSpPr>
          <p:nvPr>
            <p:ph type="body" sz="quarter" idx="11"/>
          </p:nvPr>
        </p:nvSpPr>
        <p:spPr>
          <a:xfrm>
            <a:off x="714375" y="1171575"/>
            <a:ext cx="8488363" cy="720725"/>
          </a:xfrm>
        </p:spPr>
        <p:txBody>
          <a:bodyPr lIns="0" tIns="0" rIns="0" bIns="0" anchor="t"/>
          <a:lstStyle/>
          <a:p>
            <a:r>
              <a:rPr lang="ko-KR" altLang="en-US">
                <a:ea typeface="KoPub돋움체 Medium"/>
              </a:rPr>
              <a:t>글로벌 의약품 시장은 코로나</a:t>
            </a:r>
            <a:r>
              <a:rPr lang="en-US" altLang="ko-KR">
                <a:ea typeface="KoPub돋움체 Medium"/>
              </a:rPr>
              <a:t>19 </a:t>
            </a:r>
            <a:r>
              <a:rPr lang="ko-KR" altLang="en-US">
                <a:ea typeface="KoPub돋움체 Medium"/>
              </a:rPr>
              <a:t>이전의</a:t>
            </a:r>
            <a:r>
              <a:rPr lang="en-US" altLang="ko-KR">
                <a:ea typeface="KoPub돋움체 Medium"/>
              </a:rPr>
              <a:t> </a:t>
            </a:r>
            <a:r>
              <a:rPr lang="ko-KR" altLang="en-US">
                <a:ea typeface="KoPub돋움체 Medium"/>
              </a:rPr>
              <a:t>성장세로 회귀할 전망인 가운데</a:t>
            </a:r>
            <a:r>
              <a:rPr lang="en-US" altLang="ko-KR">
                <a:ea typeface="KoPub돋움체 Medium"/>
              </a:rPr>
              <a:t>, </a:t>
            </a:r>
            <a:r>
              <a:rPr lang="ko-KR" altLang="en-US">
                <a:ea typeface="KoPub돋움체 Medium"/>
              </a:rPr>
              <a:t>블록버스터 의약품의</a:t>
            </a:r>
            <a:r>
              <a:rPr lang="en-US" altLang="ko-KR">
                <a:ea typeface="KoPub돋움체 Medium"/>
              </a:rPr>
              <a:t> </a:t>
            </a:r>
            <a:r>
              <a:rPr lang="ko-KR" altLang="en-US">
                <a:ea typeface="KoPub돋움체 Medium"/>
              </a:rPr>
              <a:t>특허 만료가 잇따르면서 국내 제약</a:t>
            </a:r>
            <a:r>
              <a:rPr lang="ko-KR" altLang="en-US">
                <a:latin typeface="맑은 고딕" panose="020B0503020000020004" pitchFamily="50" charset="-127"/>
                <a:ea typeface="맑은 고딕" panose="020B0503020000020004" pitchFamily="50" charset="-127"/>
              </a:rPr>
              <a:t>∙</a:t>
            </a:r>
            <a:r>
              <a:rPr lang="ko-KR" altLang="en-US">
                <a:ea typeface="KoPub돋움체 Medium"/>
              </a:rPr>
              <a:t>바이오 기업은 의약품 독점권 및 물질특허 만료 시기에 맞춰 바이오시밀러 시장 공략이 활발할 것으로 예상</a:t>
            </a:r>
          </a:p>
        </p:txBody>
      </p:sp>
      <p:sp>
        <p:nvSpPr>
          <p:cNvPr id="19" name="텍스트 개체 틀 18">
            <a:extLst>
              <a:ext uri="{FF2B5EF4-FFF2-40B4-BE49-F238E27FC236}">
                <a16:creationId xmlns:a16="http://schemas.microsoft.com/office/drawing/2014/main" id="{14C70C14-1DE8-4105-90D6-78A4F2A2AC57}"/>
              </a:ext>
            </a:extLst>
          </p:cNvPr>
          <p:cNvSpPr>
            <a:spLocks noGrp="1"/>
          </p:cNvSpPr>
          <p:nvPr>
            <p:ph type="body" sz="quarter" idx="10"/>
          </p:nvPr>
        </p:nvSpPr>
        <p:spPr>
          <a:xfrm>
            <a:off x="713993" y="333149"/>
            <a:ext cx="8488800" cy="184666"/>
          </a:xfrm>
        </p:spPr>
        <p:txBody>
          <a:bodyPr/>
          <a:lstStyle/>
          <a:p>
            <a:r>
              <a:rPr lang="en-US" altLang="ko-KR"/>
              <a:t>III. 2024</a:t>
            </a:r>
            <a:r>
              <a:rPr lang="ko-KR" altLang="en-US"/>
              <a:t>년 산업별 전망</a:t>
            </a:r>
            <a:endParaRPr lang="en-US" altLang="ko-KR"/>
          </a:p>
        </p:txBody>
      </p:sp>
      <p:grpSp>
        <p:nvGrpSpPr>
          <p:cNvPr id="20" name="그룹 19">
            <a:extLst>
              <a:ext uri="{FF2B5EF4-FFF2-40B4-BE49-F238E27FC236}">
                <a16:creationId xmlns:a16="http://schemas.microsoft.com/office/drawing/2014/main" id="{FE5FCBD9-CC22-4705-AB68-72AD2D252D33}"/>
              </a:ext>
            </a:extLst>
          </p:cNvPr>
          <p:cNvGrpSpPr/>
          <p:nvPr/>
        </p:nvGrpSpPr>
        <p:grpSpPr>
          <a:xfrm>
            <a:off x="720343" y="2168525"/>
            <a:ext cx="4053270" cy="276837"/>
            <a:chOff x="704850" y="2013298"/>
            <a:chExt cx="4140200" cy="276837"/>
          </a:xfrm>
        </p:grpSpPr>
        <p:sp>
          <p:nvSpPr>
            <p:cNvPr id="24" name="TextBox 23">
              <a:extLst>
                <a:ext uri="{FF2B5EF4-FFF2-40B4-BE49-F238E27FC236}">
                  <a16:creationId xmlns:a16="http://schemas.microsoft.com/office/drawing/2014/main" id="{49720C06-CD07-464D-9CF6-A8CCEEDF65C6}"/>
                </a:ext>
              </a:extLst>
            </p:cNvPr>
            <p:cNvSpPr txBox="1"/>
            <p:nvPr/>
          </p:nvSpPr>
          <p:spPr>
            <a:xfrm>
              <a:off x="704850" y="2046854"/>
              <a:ext cx="1651173" cy="200055"/>
            </a:xfrm>
            <a:prstGeom prst="rect">
              <a:avLst/>
            </a:prstGeom>
            <a:noFill/>
          </p:spPr>
          <p:txBody>
            <a:bodyPr wrap="none" lIns="0" tIns="0" rIns="0" bIns="0" rtlCol="0">
              <a:spAutoFit/>
            </a:bodyPr>
            <a:lstStyle/>
            <a:p>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글로벌 의약품 시장 전망</a:t>
              </a:r>
            </a:p>
          </p:txBody>
        </p:sp>
        <p:cxnSp>
          <p:nvCxnSpPr>
            <p:cNvPr id="25" name="직선 연결선 24">
              <a:extLst>
                <a:ext uri="{FF2B5EF4-FFF2-40B4-BE49-F238E27FC236}">
                  <a16:creationId xmlns:a16="http://schemas.microsoft.com/office/drawing/2014/main" id="{9D636A9F-6C9E-450D-AE74-05CAB3754D8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CFE6F9F8-FD9B-4024-B77E-0CD94C1F028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5DA4050E-85BD-47F1-9C23-5DE63C9DA8D0}"/>
              </a:ext>
            </a:extLst>
          </p:cNvPr>
          <p:cNvSpPr txBox="1"/>
          <p:nvPr/>
        </p:nvSpPr>
        <p:spPr>
          <a:xfrm>
            <a:off x="5132388" y="5945003"/>
            <a:ext cx="4233600" cy="246221"/>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err="1">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국가생명공학정책연구센터</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lang="en-US" altLang="ko-KR" sz="800" dirty="0">
                <a:ln>
                  <a:solidFill>
                    <a:prstClr val="white">
                      <a:lumMod val="75000"/>
                      <a:alpha val="0"/>
                    </a:prstClr>
                  </a:solidFill>
                </a:ln>
                <a:solidFill>
                  <a:prstClr val="white">
                    <a:lumMod val="50000"/>
                  </a:prstClr>
                </a:solidFill>
              </a:rPr>
              <a:t>(E)</a:t>
            </a:r>
            <a:r>
              <a:rPr lang="ko-KR" altLang="en-US" sz="800" dirty="0">
                <a:ln>
                  <a:solidFill>
                    <a:prstClr val="white">
                      <a:lumMod val="75000"/>
                      <a:alpha val="0"/>
                    </a:prstClr>
                  </a:solidFill>
                </a:ln>
                <a:solidFill>
                  <a:prstClr val="white">
                    <a:lumMod val="50000"/>
                  </a:prstClr>
                </a:solidFill>
              </a:rPr>
              <a:t>는 추정치</a:t>
            </a:r>
            <a:r>
              <a:rPr lang="en-US" altLang="ko-KR" sz="800" dirty="0">
                <a:ln>
                  <a:solidFill>
                    <a:prstClr val="white">
                      <a:lumMod val="75000"/>
                      <a:alpha val="0"/>
                    </a:prstClr>
                  </a:solidFill>
                </a:ln>
                <a:solidFill>
                  <a:prstClr val="white">
                    <a:lumMod val="50000"/>
                  </a:prstClr>
                </a:solidFill>
              </a:rPr>
              <a:t>, (F)</a:t>
            </a:r>
            <a:r>
              <a:rPr lang="ko-KR" altLang="en-US" sz="800" dirty="0">
                <a:ln>
                  <a:solidFill>
                    <a:prstClr val="white">
                      <a:lumMod val="75000"/>
                      <a:alpha val="0"/>
                    </a:prstClr>
                  </a:solidFill>
                </a:ln>
                <a:solidFill>
                  <a:prstClr val="white">
                    <a:lumMod val="50000"/>
                  </a:prstClr>
                </a:solidFill>
              </a:rPr>
              <a:t>는 전망치</a:t>
            </a:r>
            <a:endPar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30" name="TextBox 29">
            <a:extLst>
              <a:ext uri="{FF2B5EF4-FFF2-40B4-BE49-F238E27FC236}">
                <a16:creationId xmlns:a16="http://schemas.microsoft.com/office/drawing/2014/main" id="{3529A4A4-DF3A-40B9-9FF6-66E25B4ACBE8}"/>
              </a:ext>
            </a:extLst>
          </p:cNvPr>
          <p:cNvSpPr txBox="1"/>
          <p:nvPr/>
        </p:nvSpPr>
        <p:spPr>
          <a:xfrm>
            <a:off x="703262" y="5945003"/>
            <a:ext cx="4232658" cy="246221"/>
          </a:xfrm>
          <a:prstGeom prst="rect">
            <a:avLst/>
          </a:prstGeom>
          <a:noFill/>
        </p:spPr>
        <p:txBody>
          <a:bodyPr wrap="square" lIns="0" tIns="0" rIns="0" bIns="0" rtlCol="0" anchor="t">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dirty="0"/>
              <a:t>Source: </a:t>
            </a:r>
            <a:r>
              <a:rPr lang="ko-KR" altLang="en-US" dirty="0" err="1"/>
              <a:t>국가생명공학정책연구센터</a:t>
            </a:r>
            <a:r>
              <a:rPr lang="en-US" altLang="ko-KR" dirty="0"/>
              <a:t>, </a:t>
            </a:r>
            <a:r>
              <a:rPr lang="ko-KR" altLang="en-US" dirty="0"/>
              <a:t>삼정</a:t>
            </a:r>
            <a:r>
              <a:rPr lang="en-US" altLang="ko-KR" dirty="0"/>
              <a:t>KPMG </a:t>
            </a:r>
            <a:r>
              <a:rPr lang="ko-KR" altLang="en-US" dirty="0"/>
              <a:t>경제연구원</a:t>
            </a:r>
          </a:p>
          <a:p>
            <a:r>
              <a:rPr lang="en-US" altLang="ko-KR" dirty="0"/>
              <a:t>Note: </a:t>
            </a:r>
            <a:r>
              <a:rPr lang="ko-KR" altLang="en-US" dirty="0"/>
              <a:t>코로나</a:t>
            </a:r>
            <a:r>
              <a:rPr lang="en-US" altLang="ko-KR" dirty="0"/>
              <a:t>19 </a:t>
            </a:r>
            <a:r>
              <a:rPr lang="ko-KR" altLang="en-US" dirty="0"/>
              <a:t>백신과 치료제 지출은 제외된 추정치</a:t>
            </a:r>
          </a:p>
        </p:txBody>
      </p:sp>
      <p:grpSp>
        <p:nvGrpSpPr>
          <p:cNvPr id="9" name="그룹 8">
            <a:extLst>
              <a:ext uri="{FF2B5EF4-FFF2-40B4-BE49-F238E27FC236}">
                <a16:creationId xmlns:a16="http://schemas.microsoft.com/office/drawing/2014/main" id="{3E50DA7E-9FD1-9E56-3706-99F2382B591E}"/>
              </a:ext>
            </a:extLst>
          </p:cNvPr>
          <p:cNvGrpSpPr/>
          <p:nvPr/>
        </p:nvGrpSpPr>
        <p:grpSpPr>
          <a:xfrm>
            <a:off x="5132388" y="2168525"/>
            <a:ext cx="4070350" cy="276837"/>
            <a:chOff x="704850" y="2013298"/>
            <a:chExt cx="4140200" cy="276837"/>
          </a:xfrm>
        </p:grpSpPr>
        <p:sp>
          <p:nvSpPr>
            <p:cNvPr id="10" name="TextBox 9">
              <a:extLst>
                <a:ext uri="{FF2B5EF4-FFF2-40B4-BE49-F238E27FC236}">
                  <a16:creationId xmlns:a16="http://schemas.microsoft.com/office/drawing/2014/main" id="{55F9A029-BB80-D49D-9DA9-13D91D34B5B4}"/>
                </a:ext>
              </a:extLst>
            </p:cNvPr>
            <p:cNvSpPr txBox="1"/>
            <p:nvPr/>
          </p:nvSpPr>
          <p:spPr>
            <a:xfrm>
              <a:off x="704850" y="2046854"/>
              <a:ext cx="2088814" cy="200055"/>
            </a:xfrm>
            <a:prstGeom prst="rect">
              <a:avLst/>
            </a:prstGeom>
            <a:noFill/>
          </p:spPr>
          <p:txBody>
            <a:bodyPr wrap="none" lIns="0" tIns="0" rIns="0" bIns="0" rtlCol="0">
              <a:spAutoFit/>
            </a:bodyPr>
            <a:lstStyle/>
            <a:p>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바이오시밀러 시장 및 기업 동향</a:t>
              </a:r>
            </a:p>
          </p:txBody>
        </p:sp>
        <p:cxnSp>
          <p:nvCxnSpPr>
            <p:cNvPr id="11" name="직선 연결선 10">
              <a:extLst>
                <a:ext uri="{FF2B5EF4-FFF2-40B4-BE49-F238E27FC236}">
                  <a16:creationId xmlns:a16="http://schemas.microsoft.com/office/drawing/2014/main" id="{9E63C3B4-FE55-8413-F924-B411991C3D3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3200D60D-A406-68EC-DD85-7F9022945B8D}"/>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 name="차트 1">
            <a:extLst>
              <a:ext uri="{FF2B5EF4-FFF2-40B4-BE49-F238E27FC236}">
                <a16:creationId xmlns:a16="http://schemas.microsoft.com/office/drawing/2014/main" id="{A126DD56-69E2-E645-14E2-F99E20A61EC1}"/>
              </a:ext>
            </a:extLst>
          </p:cNvPr>
          <p:cNvGraphicFramePr/>
          <p:nvPr>
            <p:extLst>
              <p:ext uri="{D42A27DB-BD31-4B8C-83A1-F6EECF244321}">
                <p14:modId xmlns:p14="http://schemas.microsoft.com/office/powerpoint/2010/main" val="2756526993"/>
              </p:ext>
            </p:extLst>
          </p:nvPr>
        </p:nvGraphicFramePr>
        <p:xfrm>
          <a:off x="713993" y="4477251"/>
          <a:ext cx="4058304" cy="1399400"/>
        </p:xfrm>
        <a:graphic>
          <a:graphicData uri="http://schemas.openxmlformats.org/drawingml/2006/chart">
            <c:chart xmlns:c="http://schemas.openxmlformats.org/drawingml/2006/chart" xmlns:r="http://schemas.openxmlformats.org/officeDocument/2006/relationships" r:id="rId4"/>
          </a:graphicData>
        </a:graphic>
      </p:graphicFrame>
      <p:pic>
        <p:nvPicPr>
          <p:cNvPr id="23" name="그림 22">
            <a:extLst>
              <a:ext uri="{FF2B5EF4-FFF2-40B4-BE49-F238E27FC236}">
                <a16:creationId xmlns:a16="http://schemas.microsoft.com/office/drawing/2014/main" id="{79E310CC-20B2-263F-657C-69F2866CF550}"/>
              </a:ext>
            </a:extLst>
          </p:cNvPr>
          <p:cNvPicPr>
            <a:picLocks noChangeAspect="1"/>
          </p:cNvPicPr>
          <p:nvPr/>
        </p:nvPicPr>
        <p:blipFill>
          <a:blip r:embed="rId5"/>
          <a:stretch>
            <a:fillRect/>
          </a:stretch>
        </p:blipFill>
        <p:spPr>
          <a:xfrm>
            <a:off x="714375" y="574411"/>
            <a:ext cx="463778" cy="415492"/>
          </a:xfrm>
          <a:prstGeom prst="rect">
            <a:avLst/>
          </a:prstGeom>
        </p:spPr>
      </p:pic>
      <p:sp>
        <p:nvSpPr>
          <p:cNvPr id="28" name="TextBox 27">
            <a:extLst>
              <a:ext uri="{FF2B5EF4-FFF2-40B4-BE49-F238E27FC236}">
                <a16:creationId xmlns:a16="http://schemas.microsoft.com/office/drawing/2014/main" id="{2B635E3B-C41A-96BD-C2F5-9654D44988AB}"/>
              </a:ext>
            </a:extLst>
          </p:cNvPr>
          <p:cNvSpPr txBox="1"/>
          <p:nvPr/>
        </p:nvSpPr>
        <p:spPr>
          <a:xfrm>
            <a:off x="712677" y="4576972"/>
            <a:ext cx="315525" cy="92333"/>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prstClr val="white">
                      <a:lumMod val="75000"/>
                      <a:alpha val="0"/>
                    </a:prst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600" b="0" i="0" u="none" strike="noStrike" kern="1200" cap="none" spc="0" normalizeH="0" baseline="0" noProof="0">
                <a:ln>
                  <a:solidFill>
                    <a:prstClr val="white">
                      <a:lumMod val="75000"/>
                      <a:alpha val="0"/>
                    </a:prst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십억 달러</a:t>
            </a:r>
            <a:r>
              <a:rPr kumimoji="0" lang="en-US" altLang="ko-KR" sz="600" b="0" i="0" u="none" strike="noStrike" kern="1200" cap="none" spc="0" normalizeH="0" baseline="0" noProof="0">
                <a:ln>
                  <a:solidFill>
                    <a:prstClr val="white">
                      <a:lumMod val="75000"/>
                      <a:alpha val="0"/>
                    </a:prst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50" name="직사각형 158">
            <a:extLst>
              <a:ext uri="{FF2B5EF4-FFF2-40B4-BE49-F238E27FC236}">
                <a16:creationId xmlns:a16="http://schemas.microsoft.com/office/drawing/2014/main" id="{82EF3281-120A-8AEF-6B46-E14007420C23}"/>
              </a:ext>
            </a:extLst>
          </p:cNvPr>
          <p:cNvSpPr/>
          <p:nvPr/>
        </p:nvSpPr>
        <p:spPr>
          <a:xfrm>
            <a:off x="5132387" y="2570841"/>
            <a:ext cx="4070349" cy="1664607"/>
          </a:xfrm>
          <a:prstGeom prst="rect">
            <a:avLst/>
          </a:prstGeom>
          <a:solidFill>
            <a:schemeClr val="bg1">
              <a:lumMod val="95000"/>
            </a:schemeClr>
          </a:solidFill>
        </p:spPr>
        <p:txBody>
          <a:bodyPr wrap="square" lIns="72000" tIns="36000" rIns="72000" bIns="0">
            <a:noAutofit/>
          </a:bodyPr>
          <a:lstStyle/>
          <a:p>
            <a:pPr marL="108000" indent="-108000">
              <a:lnSpc>
                <a:spcPct val="110000"/>
              </a:lnSpc>
              <a:spcAft>
                <a:spcPts val="300"/>
              </a:spcAft>
              <a:buFont typeface="Wingdings" panose="05000000000000000000" pitchFamily="2" charset="2"/>
              <a:buChar char="§"/>
              <a:defRPr/>
            </a:pPr>
            <a:r>
              <a:rPr lang="en-US" altLang="ko-KR"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블록버스터 의약품 휴미라</a:t>
            </a:r>
            <a:r>
              <a:rPr lang="en-US" altLang="ko-KR"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(Humira),</a:t>
            </a:r>
            <a:r>
              <a:rPr lang="ko-KR" altLang="en-US"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스텔라라</a:t>
            </a:r>
            <a:r>
              <a:rPr lang="en-US" altLang="ko-KR"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(Stelara) </a:t>
            </a:r>
            <a:r>
              <a:rPr lang="ko-KR" altLang="en-US"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등의 특허 만료에 따른 바이오시밀러 출시 영향으로 </a:t>
            </a:r>
            <a:r>
              <a:rPr lang="en-US" altLang="ko-KR"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년부터 본격적으로 글로벌 바이오시밀러 시장의 고성장이 전망됨</a:t>
            </a:r>
            <a:r>
              <a:rPr lang="en-US" altLang="ko-KR"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국내 제약∙바이오 기업은 미국</a:t>
            </a:r>
            <a:r>
              <a:rPr lang="en-US" altLang="ko-KR"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유럽 등 국가별 의약품 독점권 및 물질특허 만료 시기에 맞춰 맞춤형 바이오시밀러 시장 공략이 활발할 것으로 예상 </a:t>
            </a:r>
            <a:endParaRPr lang="en-US" altLang="ko-KR"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108000" indent="-108000">
              <a:lnSpc>
                <a:spcPct val="110000"/>
              </a:lnSpc>
              <a:spcAft>
                <a:spcPts val="300"/>
              </a:spcAft>
              <a:buFont typeface="Wingdings" panose="05000000000000000000" pitchFamily="2" charset="2"/>
              <a:buChar char="§"/>
              <a:defRPr/>
            </a:pPr>
            <a:r>
              <a:rPr lang="en-US" altLang="ko-KR"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아일리아</a:t>
            </a:r>
            <a:r>
              <a:rPr lang="en-US" altLang="ko-KR"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(Eylea)</a:t>
            </a:r>
            <a:r>
              <a:rPr lang="ko-KR" altLang="en-US"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의 미국 독점권</a:t>
            </a:r>
            <a:r>
              <a:rPr lang="en-US" altLang="ko-KR"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(’24.5) </a:t>
            </a:r>
            <a:r>
              <a:rPr lang="ko-KR" altLang="en-US"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만료 등이 예상되면서 미국 바이오시밀러 시장의 급격한 성장세 전망</a:t>
            </a:r>
            <a:endParaRPr lang="en-US" altLang="ko-KR"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216000" indent="-108000">
              <a:lnSpc>
                <a:spcPct val="110000"/>
              </a:lnSpc>
              <a:spcAft>
                <a:spcPts val="300"/>
              </a:spcAft>
              <a:buFont typeface="맑은 고딕" panose="020B0503020000020004" pitchFamily="50" charset="-127"/>
              <a:buChar char="-"/>
              <a:defRPr/>
            </a:pP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국내 삼성바이오에피스</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(SB15), </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셀트리온</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(CT-P42), </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삼천당제약</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(SCD411)</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등 아일리아 바이오시밀러 임상 </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3</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상 완료 및 일부 미국</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유럽에서 품목허가 신청까지 완료</a:t>
            </a:r>
            <a:endPar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216000" indent="-108000">
              <a:lnSpc>
                <a:spcPct val="110000"/>
              </a:lnSpc>
              <a:spcAft>
                <a:spcPts val="300"/>
              </a:spcAft>
              <a:buFont typeface="맑은 고딕" panose="020B0503020000020004" pitchFamily="50" charset="-127"/>
              <a:buChar char="-"/>
              <a:defRPr/>
            </a:pP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인도 바이오콘</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미국 암젠</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아이슬란드 알보텍</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스위스 산도즈 등 다수의 글로벌 기업도 임상 </a:t>
            </a:r>
            <a:r>
              <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3</a:t>
            </a:r>
            <a:r>
              <a:rPr lang="ko-KR" altLang="en-US"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상을 완료하며 퍼스트 무버 경쟁 예상</a:t>
            </a:r>
            <a:endParaRPr lang="en-US" altLang="ko-KR" sz="800"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108000" indent="-108000">
              <a:lnSpc>
                <a:spcPct val="110000"/>
              </a:lnSpc>
              <a:spcAft>
                <a:spcPts val="300"/>
              </a:spcAft>
              <a:buFont typeface="Wingdings" panose="05000000000000000000" pitchFamily="2" charset="2"/>
              <a:buChar char="§"/>
              <a:defRPr/>
            </a:pPr>
            <a:endParaRPr lang="en-US" altLang="ko-KR" sz="900" b="1">
              <a:ln>
                <a:solidFill>
                  <a:srgbClr val="D9D9D9">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p:txBody>
      </p:sp>
      <p:graphicFrame>
        <p:nvGraphicFramePr>
          <p:cNvPr id="51" name="표 50">
            <a:extLst>
              <a:ext uri="{FF2B5EF4-FFF2-40B4-BE49-F238E27FC236}">
                <a16:creationId xmlns:a16="http://schemas.microsoft.com/office/drawing/2014/main" id="{E769304D-0EB3-F24B-2A13-01FAACCFB202}"/>
              </a:ext>
            </a:extLst>
          </p:cNvPr>
          <p:cNvGraphicFramePr>
            <a:graphicFrameLocks noGrp="1"/>
          </p:cNvGraphicFramePr>
          <p:nvPr>
            <p:extLst>
              <p:ext uri="{D42A27DB-BD31-4B8C-83A1-F6EECF244321}">
                <p14:modId xmlns:p14="http://schemas.microsoft.com/office/powerpoint/2010/main" val="2849894937"/>
              </p:ext>
            </p:extLst>
          </p:nvPr>
        </p:nvGraphicFramePr>
        <p:xfrm>
          <a:off x="6762135" y="4321277"/>
          <a:ext cx="2440602" cy="1562872"/>
        </p:xfrm>
        <a:graphic>
          <a:graphicData uri="http://schemas.openxmlformats.org/drawingml/2006/table">
            <a:tbl>
              <a:tblPr>
                <a:tableStyleId>{5C22544A-7EE6-4342-B048-85BDC9FD1C3A}</a:tableStyleId>
              </a:tblPr>
              <a:tblGrid>
                <a:gridCol w="403894">
                  <a:extLst>
                    <a:ext uri="{9D8B030D-6E8A-4147-A177-3AD203B41FA5}">
                      <a16:colId xmlns:a16="http://schemas.microsoft.com/office/drawing/2014/main" val="3270300634"/>
                    </a:ext>
                  </a:extLst>
                </a:gridCol>
                <a:gridCol w="403894">
                  <a:extLst>
                    <a:ext uri="{9D8B030D-6E8A-4147-A177-3AD203B41FA5}">
                      <a16:colId xmlns:a16="http://schemas.microsoft.com/office/drawing/2014/main" val="1726097417"/>
                    </a:ext>
                  </a:extLst>
                </a:gridCol>
                <a:gridCol w="508693">
                  <a:extLst>
                    <a:ext uri="{9D8B030D-6E8A-4147-A177-3AD203B41FA5}">
                      <a16:colId xmlns:a16="http://schemas.microsoft.com/office/drawing/2014/main" val="393690651"/>
                    </a:ext>
                  </a:extLst>
                </a:gridCol>
                <a:gridCol w="614938">
                  <a:extLst>
                    <a:ext uri="{9D8B030D-6E8A-4147-A177-3AD203B41FA5}">
                      <a16:colId xmlns:a16="http://schemas.microsoft.com/office/drawing/2014/main" val="160180528"/>
                    </a:ext>
                  </a:extLst>
                </a:gridCol>
                <a:gridCol w="509183">
                  <a:extLst>
                    <a:ext uri="{9D8B030D-6E8A-4147-A177-3AD203B41FA5}">
                      <a16:colId xmlns:a16="http://schemas.microsoft.com/office/drawing/2014/main" val="1548399"/>
                    </a:ext>
                  </a:extLst>
                </a:gridCol>
              </a:tblGrid>
              <a:tr h="193314">
                <a:tc gridSpan="2">
                  <a:txBody>
                    <a:bodyPr/>
                    <a:lstStyle/>
                    <a:p>
                      <a:pPr algn="ctr" fontAlgn="ctr"/>
                      <a:r>
                        <a:rPr lang="ko-KR" altLang="en-US" sz="700" b="1" i="0" u="none" strike="noStrike" cap="none" spc="0">
                          <a:ln>
                            <a:solidFill>
                              <a:schemeClr val="accent6">
                                <a:alpha val="0"/>
                              </a:schemeClr>
                            </a:solidFill>
                          </a:ln>
                          <a:solidFill>
                            <a:schemeClr val="tx1">
                              <a:lumMod val="85000"/>
                              <a:lumOff val="15000"/>
                            </a:schemeClr>
                          </a:solidFill>
                          <a:effectLst/>
                          <a:latin typeface="+mn-ea"/>
                          <a:ea typeface="+mn-ea"/>
                          <a:cs typeface="+mn-cs"/>
                        </a:rPr>
                        <a:t>특허 만료시기</a:t>
                      </a:r>
                      <a:endParaRPr lang="en-US" altLang="ko-KR" sz="700" b="1" i="0" u="none" strike="noStrike" cap="none" spc="0">
                        <a:ln>
                          <a:solidFill>
                            <a:schemeClr val="accent6">
                              <a:alpha val="0"/>
                            </a:schemeClr>
                          </a:solidFill>
                        </a:ln>
                        <a:solidFill>
                          <a:schemeClr val="tx1">
                            <a:lumMod val="85000"/>
                            <a:lumOff val="15000"/>
                          </a:schemeClr>
                        </a:solidFill>
                        <a:effectLst/>
                        <a:latin typeface="+mn-ea"/>
                        <a:ea typeface="+mn-ea"/>
                        <a:cs typeface="+mn-cs"/>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AF2FF"/>
                    </a:solidFill>
                  </a:tcPr>
                </a:tc>
                <a:tc hMerge="1">
                  <a:txBody>
                    <a:bodyPr/>
                    <a:lstStyle/>
                    <a:p>
                      <a:pPr latinLnBrk="1"/>
                      <a:endParaRPr lang="ko-KR" altLang="en-US"/>
                    </a:p>
                  </a:txBody>
                  <a:tcPr/>
                </a:tc>
                <a:tc rowSpan="2">
                  <a:txBody>
                    <a:bodyPr/>
                    <a:lstStyle/>
                    <a:p>
                      <a:pPr algn="ctr" fontAlgn="ctr"/>
                      <a:r>
                        <a:rPr lang="ko-KR" altLang="en-US" sz="700" b="1" i="0" u="none" strike="noStrike" cap="none" spc="0">
                          <a:ln>
                            <a:solidFill>
                              <a:schemeClr val="accent6">
                                <a:alpha val="0"/>
                              </a:schemeClr>
                            </a:solidFill>
                          </a:ln>
                          <a:solidFill>
                            <a:schemeClr val="tx1">
                              <a:lumMod val="85000"/>
                              <a:lumOff val="15000"/>
                            </a:schemeClr>
                          </a:solidFill>
                          <a:effectLst/>
                          <a:latin typeface="+mn-ea"/>
                          <a:ea typeface="+mn-ea"/>
                          <a:cs typeface="+mn-cs"/>
                        </a:rPr>
                        <a:t>오리지널</a:t>
                      </a:r>
                      <a:endParaRPr lang="en-US" altLang="ko-KR" sz="700" b="1" i="0" u="none" strike="noStrike" cap="none" spc="0">
                        <a:ln>
                          <a:solidFill>
                            <a:schemeClr val="accent6">
                              <a:alpha val="0"/>
                            </a:schemeClr>
                          </a:solidFill>
                        </a:ln>
                        <a:solidFill>
                          <a:schemeClr val="tx1">
                            <a:lumMod val="85000"/>
                            <a:lumOff val="15000"/>
                          </a:schemeClr>
                        </a:solidFill>
                        <a:effectLst/>
                        <a:latin typeface="+mn-ea"/>
                        <a:ea typeface="+mn-ea"/>
                        <a:cs typeface="+mn-cs"/>
                      </a:endParaRPr>
                    </a:p>
                    <a:p>
                      <a:pPr algn="ctr" fontAlgn="ctr"/>
                      <a:r>
                        <a:rPr lang="ko-KR" altLang="en-US" sz="700" b="1" i="0" u="none" strike="noStrike" cap="none" spc="0">
                          <a:ln>
                            <a:solidFill>
                              <a:schemeClr val="accent6">
                                <a:alpha val="0"/>
                              </a:schemeClr>
                            </a:solidFill>
                          </a:ln>
                          <a:solidFill>
                            <a:schemeClr val="tx1">
                              <a:lumMod val="85000"/>
                              <a:lumOff val="15000"/>
                            </a:schemeClr>
                          </a:solidFill>
                          <a:effectLst/>
                          <a:latin typeface="+mn-ea"/>
                          <a:ea typeface="+mn-ea"/>
                          <a:cs typeface="+mn-cs"/>
                        </a:rPr>
                        <a:t>제품명</a:t>
                      </a: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AF2FF"/>
                    </a:solidFill>
                  </a:tcPr>
                </a:tc>
                <a:tc rowSpan="2">
                  <a:txBody>
                    <a:bodyPr/>
                    <a:lstStyle/>
                    <a:p>
                      <a:pPr algn="ctr" fontAlgn="ctr"/>
                      <a:r>
                        <a:rPr lang="ko-KR" altLang="en-US" sz="700" b="1" i="0" u="none" strike="noStrike" cap="none" spc="0">
                          <a:ln>
                            <a:solidFill>
                              <a:schemeClr val="accent6">
                                <a:alpha val="0"/>
                              </a:schemeClr>
                            </a:solidFill>
                          </a:ln>
                          <a:solidFill>
                            <a:schemeClr val="tx1">
                              <a:lumMod val="85000"/>
                              <a:lumOff val="15000"/>
                            </a:schemeClr>
                          </a:solidFill>
                          <a:effectLst/>
                          <a:latin typeface="+mn-ea"/>
                          <a:ea typeface="+mn-ea"/>
                          <a:cs typeface="+mn-cs"/>
                        </a:rPr>
                        <a:t>기업명</a:t>
                      </a: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AF2FF"/>
                    </a:solidFill>
                  </a:tcPr>
                </a:tc>
                <a:tc rowSpan="2">
                  <a:txBody>
                    <a:bodyPr/>
                    <a:lstStyle/>
                    <a:p>
                      <a:pPr algn="ctr" fontAlgn="ctr"/>
                      <a:r>
                        <a:rPr lang="ko-KR" altLang="en-US" sz="700" b="1" i="0" u="none" strike="noStrike" cap="none" spc="0">
                          <a:ln>
                            <a:solidFill>
                              <a:schemeClr val="accent6">
                                <a:alpha val="0"/>
                              </a:schemeClr>
                            </a:solidFill>
                          </a:ln>
                          <a:solidFill>
                            <a:schemeClr val="tx1">
                              <a:lumMod val="85000"/>
                              <a:lumOff val="15000"/>
                            </a:schemeClr>
                          </a:solidFill>
                          <a:effectLst/>
                          <a:latin typeface="+mn-ea"/>
                          <a:ea typeface="+mn-ea"/>
                          <a:cs typeface="+mn-cs"/>
                        </a:rPr>
                        <a:t>적응증</a:t>
                      </a:r>
                    </a:p>
                  </a:txBody>
                  <a:tcPr marT="36000" marB="3600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AF2FF"/>
                    </a:solidFill>
                  </a:tcPr>
                </a:tc>
                <a:extLst>
                  <a:ext uri="{0D108BD9-81ED-4DB2-BD59-A6C34878D82A}">
                    <a16:rowId xmlns:a16="http://schemas.microsoft.com/office/drawing/2014/main" val="3488798685"/>
                  </a:ext>
                </a:extLst>
              </a:tr>
              <a:tr h="193314">
                <a:tc>
                  <a:txBody>
                    <a:bodyPr/>
                    <a:lstStyle/>
                    <a:p>
                      <a:pPr algn="ctr" fontAlgn="ctr"/>
                      <a:r>
                        <a:rPr lang="ko-KR" altLang="en-US" sz="700" b="1" i="0" u="none" strike="noStrike" cap="none" spc="0">
                          <a:ln>
                            <a:solidFill>
                              <a:schemeClr val="accent6">
                                <a:alpha val="0"/>
                              </a:schemeClr>
                            </a:solidFill>
                          </a:ln>
                          <a:solidFill>
                            <a:schemeClr val="tx1">
                              <a:lumMod val="85000"/>
                              <a:lumOff val="15000"/>
                            </a:schemeClr>
                          </a:solidFill>
                          <a:effectLst/>
                          <a:latin typeface="+mn-ea"/>
                          <a:ea typeface="+mn-ea"/>
                          <a:cs typeface="+mn-cs"/>
                        </a:rPr>
                        <a:t>미국</a:t>
                      </a:r>
                      <a:endParaRPr lang="en-US" altLang="ko-KR" sz="700" b="1" i="0" u="none" strike="noStrike" cap="none" spc="0">
                        <a:ln>
                          <a:solidFill>
                            <a:schemeClr val="accent6">
                              <a:alpha val="0"/>
                            </a:schemeClr>
                          </a:solidFill>
                        </a:ln>
                        <a:solidFill>
                          <a:schemeClr val="tx1">
                            <a:lumMod val="85000"/>
                            <a:lumOff val="15000"/>
                          </a:schemeClr>
                        </a:solidFill>
                        <a:effectLst/>
                        <a:latin typeface="+mn-ea"/>
                        <a:ea typeface="+mn-ea"/>
                        <a:cs typeface="+mn-cs"/>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EF7FF"/>
                    </a:solidFill>
                  </a:tcPr>
                </a:tc>
                <a:tc>
                  <a:txBody>
                    <a:bodyPr/>
                    <a:lstStyle/>
                    <a:p>
                      <a:pPr algn="ctr" fontAlgn="ctr"/>
                      <a:r>
                        <a:rPr lang="ko-KR" altLang="en-US" sz="700" b="1" i="0" u="none" strike="noStrike" cap="none" spc="0">
                          <a:ln>
                            <a:solidFill>
                              <a:schemeClr val="accent6">
                                <a:alpha val="0"/>
                              </a:schemeClr>
                            </a:solidFill>
                          </a:ln>
                          <a:solidFill>
                            <a:schemeClr val="tx1">
                              <a:lumMod val="85000"/>
                              <a:lumOff val="15000"/>
                            </a:schemeClr>
                          </a:solidFill>
                          <a:effectLst/>
                          <a:latin typeface="+mn-ea"/>
                          <a:ea typeface="+mn-ea"/>
                          <a:cs typeface="+mn-cs"/>
                        </a:rPr>
                        <a:t>유럽</a:t>
                      </a:r>
                      <a:endParaRPr lang="en-US" altLang="ko-KR" sz="700" b="1" i="0" u="none" strike="noStrike" cap="none" spc="0">
                        <a:ln>
                          <a:solidFill>
                            <a:schemeClr val="accent6">
                              <a:alpha val="0"/>
                            </a:schemeClr>
                          </a:solidFill>
                        </a:ln>
                        <a:solidFill>
                          <a:schemeClr val="tx1">
                            <a:lumMod val="85000"/>
                            <a:lumOff val="15000"/>
                          </a:schemeClr>
                        </a:solidFill>
                        <a:effectLst/>
                        <a:latin typeface="+mn-ea"/>
                        <a:ea typeface="+mn-ea"/>
                        <a:cs typeface="+mn-cs"/>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EF7FF"/>
                    </a:solidFill>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val="507823574"/>
                  </a:ext>
                </a:extLst>
              </a:tr>
              <a:tr h="325303">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altLang="ko-KR" sz="700" b="1" i="0" u="none" strike="noStrike" cap="none" spc="0">
                          <a:ln>
                            <a:solidFill>
                              <a:schemeClr val="accent6">
                                <a:alpha val="0"/>
                              </a:schemeClr>
                            </a:solidFill>
                          </a:ln>
                          <a:solidFill>
                            <a:schemeClr val="tx1">
                              <a:lumMod val="85000"/>
                              <a:lumOff val="15000"/>
                            </a:schemeClr>
                          </a:solidFill>
                          <a:effectLst/>
                          <a:latin typeface="+mn-ea"/>
                          <a:ea typeface="+mn-ea"/>
                          <a:cs typeface="+mn-cs"/>
                        </a:rPr>
                        <a:t>2023</a:t>
                      </a:r>
                      <a:endParaRPr lang="ko-KR" altLang="en-US" sz="700" b="1" i="0" u="none" strike="noStrike" cap="none" spc="0">
                        <a:ln>
                          <a:solidFill>
                            <a:schemeClr val="accent6">
                              <a:alpha val="0"/>
                            </a:schemeClr>
                          </a:solidFill>
                        </a:ln>
                        <a:solidFill>
                          <a:schemeClr val="tx1">
                            <a:lumMod val="85000"/>
                            <a:lumOff val="15000"/>
                          </a:schemeClr>
                        </a:solidFill>
                        <a:effectLst/>
                        <a:latin typeface="+mn-ea"/>
                        <a:ea typeface="+mn-ea"/>
                        <a:cs typeface="+mn-cs"/>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altLang="ko-KR" sz="700" b="1" i="0" u="none" strike="noStrike" cap="none" spc="0">
                          <a:ln>
                            <a:solidFill>
                              <a:schemeClr val="accent6">
                                <a:alpha val="0"/>
                              </a:schemeClr>
                            </a:solidFill>
                          </a:ln>
                          <a:solidFill>
                            <a:schemeClr val="tx1">
                              <a:lumMod val="85000"/>
                              <a:lumOff val="15000"/>
                            </a:schemeClr>
                          </a:solidFill>
                          <a:effectLst/>
                          <a:latin typeface="+mn-ea"/>
                          <a:ea typeface="+mn-ea"/>
                          <a:cs typeface="+mn-cs"/>
                        </a:rPr>
                        <a:t>2019</a:t>
                      </a:r>
                      <a:endParaRPr lang="ko-KR" altLang="en-US" sz="700" b="1" i="0" u="none" strike="noStrike" cap="none" spc="0">
                        <a:ln>
                          <a:solidFill>
                            <a:schemeClr val="accent6">
                              <a:alpha val="0"/>
                            </a:schemeClr>
                          </a:solidFill>
                        </a:ln>
                        <a:solidFill>
                          <a:schemeClr val="tx1">
                            <a:lumMod val="85000"/>
                            <a:lumOff val="15000"/>
                          </a:schemeClr>
                        </a:solidFill>
                        <a:effectLst/>
                        <a:latin typeface="+mn-ea"/>
                        <a:ea typeface="+mn-ea"/>
                        <a:cs typeface="+mn-cs"/>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fontAlgn="ctr"/>
                      <a:r>
                        <a:rPr lang="ko-KR" altLang="en-US" sz="700" b="0" i="0" u="none" strike="noStrike" cap="none" spc="0">
                          <a:ln>
                            <a:solidFill>
                              <a:schemeClr val="accent6">
                                <a:alpha val="0"/>
                              </a:schemeClr>
                            </a:solidFill>
                          </a:ln>
                          <a:solidFill>
                            <a:schemeClr val="tx1">
                              <a:lumMod val="85000"/>
                              <a:lumOff val="15000"/>
                            </a:schemeClr>
                          </a:solidFill>
                          <a:effectLst/>
                          <a:latin typeface="+mn-ea"/>
                          <a:ea typeface="+mn-ea"/>
                          <a:cs typeface="+mn-cs"/>
                        </a:rPr>
                        <a:t>휴미라 </a:t>
                      </a:r>
                      <a:endParaRPr lang="en-US" altLang="ko-KR" sz="700" b="0" i="0" u="none" strike="noStrike" cap="none" spc="0">
                        <a:ln>
                          <a:solidFill>
                            <a:schemeClr val="accent6">
                              <a:alpha val="0"/>
                            </a:schemeClr>
                          </a:solidFill>
                        </a:ln>
                        <a:solidFill>
                          <a:schemeClr val="tx1">
                            <a:lumMod val="85000"/>
                            <a:lumOff val="15000"/>
                          </a:schemeClr>
                        </a:solidFill>
                        <a:effectLst/>
                        <a:latin typeface="+mn-ea"/>
                        <a:ea typeface="+mn-ea"/>
                        <a:cs typeface="+mn-cs"/>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700" b="0" i="0" u="none" strike="noStrike" cap="none" spc="0">
                          <a:ln>
                            <a:solidFill>
                              <a:schemeClr val="accent6">
                                <a:alpha val="0"/>
                              </a:schemeClr>
                            </a:solidFill>
                          </a:ln>
                          <a:solidFill>
                            <a:schemeClr val="tx1">
                              <a:lumMod val="85000"/>
                              <a:lumOff val="15000"/>
                            </a:schemeClr>
                          </a:solidFill>
                          <a:effectLst/>
                          <a:latin typeface="+mn-ea"/>
                          <a:ea typeface="+mn-ea"/>
                          <a:cs typeface="+mn-cs"/>
                        </a:rPr>
                        <a:t>애브비</a:t>
                      </a:r>
                      <a:endParaRPr lang="en-US" altLang="ko-KR" sz="700" b="0" i="0" u="none" strike="noStrike" cap="none" spc="0">
                        <a:ln>
                          <a:solidFill>
                            <a:schemeClr val="accent6">
                              <a:alpha val="0"/>
                            </a:schemeClr>
                          </a:solidFill>
                        </a:ln>
                        <a:solidFill>
                          <a:schemeClr val="tx1">
                            <a:lumMod val="85000"/>
                            <a:lumOff val="15000"/>
                          </a:schemeClr>
                        </a:solidFill>
                        <a:effectLst/>
                        <a:latin typeface="+mn-ea"/>
                        <a:ea typeface="+mn-ea"/>
                        <a:cs typeface="+mn-cs"/>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700" b="0" i="0" u="none" strike="noStrike" cap="none" spc="0">
                          <a:ln>
                            <a:solidFill>
                              <a:schemeClr val="accent6">
                                <a:alpha val="0"/>
                              </a:schemeClr>
                            </a:solidFill>
                          </a:ln>
                          <a:solidFill>
                            <a:schemeClr val="tx1">
                              <a:lumMod val="85000"/>
                              <a:lumOff val="15000"/>
                            </a:schemeClr>
                          </a:solidFill>
                          <a:effectLst/>
                          <a:latin typeface="+mn-ea"/>
                          <a:ea typeface="+mn-ea"/>
                          <a:cs typeface="+mn-cs"/>
                        </a:rPr>
                        <a:t>자가면역</a:t>
                      </a:r>
                      <a:endParaRPr lang="en-US" altLang="ko-KR" sz="700" b="0" i="0" u="none" strike="noStrike" cap="none" spc="0">
                        <a:ln>
                          <a:solidFill>
                            <a:schemeClr val="accent6">
                              <a:alpha val="0"/>
                            </a:schemeClr>
                          </a:solidFill>
                        </a:ln>
                        <a:solidFill>
                          <a:schemeClr val="tx1">
                            <a:lumMod val="85000"/>
                            <a:lumOff val="15000"/>
                          </a:schemeClr>
                        </a:solidFill>
                        <a:effectLst/>
                        <a:latin typeface="+mn-ea"/>
                        <a:ea typeface="+mn-ea"/>
                        <a:cs typeface="+mn-cs"/>
                      </a:endParaRPr>
                    </a:p>
                    <a:p>
                      <a:pPr algn="ctr" fontAlgn="ctr"/>
                      <a:r>
                        <a:rPr lang="ko-KR" altLang="en-US" sz="700" b="0" i="0" u="none" strike="noStrike" cap="none" spc="0">
                          <a:ln>
                            <a:solidFill>
                              <a:schemeClr val="accent6">
                                <a:alpha val="0"/>
                              </a:schemeClr>
                            </a:solidFill>
                          </a:ln>
                          <a:solidFill>
                            <a:schemeClr val="tx1">
                              <a:lumMod val="85000"/>
                              <a:lumOff val="15000"/>
                            </a:schemeClr>
                          </a:solidFill>
                          <a:effectLst/>
                          <a:latin typeface="+mn-ea"/>
                          <a:ea typeface="+mn-ea"/>
                          <a:cs typeface="+mn-cs"/>
                        </a:rPr>
                        <a:t>질환</a:t>
                      </a:r>
                    </a:p>
                  </a:txBody>
                  <a:tcPr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23168968"/>
                  </a:ext>
                </a:extLst>
              </a:tr>
              <a:tr h="310053">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altLang="ko-KR" sz="700" b="1" i="0" u="none" strike="noStrike" cap="none" spc="0">
                          <a:ln>
                            <a:solidFill>
                              <a:schemeClr val="accent6">
                                <a:alpha val="0"/>
                              </a:schemeClr>
                            </a:solidFill>
                          </a:ln>
                          <a:solidFill>
                            <a:schemeClr val="tx1">
                              <a:lumMod val="85000"/>
                              <a:lumOff val="15000"/>
                            </a:schemeClr>
                          </a:solidFill>
                          <a:effectLst/>
                          <a:latin typeface="+mn-ea"/>
                          <a:ea typeface="+mn-ea"/>
                          <a:cs typeface="+mn-cs"/>
                        </a:rPr>
                        <a:t>2023</a:t>
                      </a:r>
                      <a:endParaRPr lang="ko-KR" altLang="en-US" sz="700" b="1" i="0" u="none" strike="noStrike" cap="none" spc="0">
                        <a:ln>
                          <a:solidFill>
                            <a:schemeClr val="accent6">
                              <a:alpha val="0"/>
                            </a:schemeClr>
                          </a:solidFill>
                        </a:ln>
                        <a:solidFill>
                          <a:schemeClr val="tx1">
                            <a:lumMod val="85000"/>
                            <a:lumOff val="15000"/>
                          </a:schemeClr>
                        </a:solidFill>
                        <a:effectLst/>
                        <a:latin typeface="+mn-ea"/>
                        <a:ea typeface="+mn-ea"/>
                        <a:cs typeface="+mn-cs"/>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28575" cap="flat" cmpd="sng" algn="ctr">
                      <a:solidFill>
                        <a:srgbClr val="1E49E2"/>
                      </a:solidFill>
                      <a:prstDash val="solid"/>
                      <a:round/>
                      <a:headEnd type="none" w="med" len="med"/>
                      <a:tailEnd type="none" w="med" len="med"/>
                    </a:lnB>
                    <a:solidFill>
                      <a:srgbClr val="F2F2F2"/>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altLang="ko-KR" sz="700" b="1" i="0" u="none" strike="noStrike" cap="none" spc="0">
                          <a:ln>
                            <a:solidFill>
                              <a:schemeClr val="accent6">
                                <a:alpha val="0"/>
                              </a:schemeClr>
                            </a:solidFill>
                          </a:ln>
                          <a:solidFill>
                            <a:schemeClr val="tx1">
                              <a:lumMod val="85000"/>
                              <a:lumOff val="15000"/>
                            </a:schemeClr>
                          </a:solidFill>
                          <a:effectLst/>
                          <a:latin typeface="+mn-ea"/>
                          <a:ea typeface="+mn-ea"/>
                          <a:cs typeface="+mn-cs"/>
                        </a:rPr>
                        <a:t>2024</a:t>
                      </a:r>
                      <a:endParaRPr lang="ko-KR" altLang="en-US" sz="700" b="1" i="0" u="none" strike="noStrike" cap="none" spc="0">
                        <a:ln>
                          <a:solidFill>
                            <a:schemeClr val="accent6">
                              <a:alpha val="0"/>
                            </a:schemeClr>
                          </a:solidFill>
                        </a:ln>
                        <a:solidFill>
                          <a:schemeClr val="tx1">
                            <a:lumMod val="85000"/>
                            <a:lumOff val="15000"/>
                          </a:schemeClr>
                        </a:solidFill>
                        <a:effectLst/>
                        <a:latin typeface="+mn-ea"/>
                        <a:ea typeface="+mn-ea"/>
                        <a:cs typeface="+mn-cs"/>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28575" cap="flat" cmpd="sng" algn="ctr">
                      <a:solidFill>
                        <a:srgbClr val="1E49E2"/>
                      </a:solidFill>
                      <a:prstDash val="solid"/>
                      <a:round/>
                      <a:headEnd type="none" w="med" len="med"/>
                      <a:tailEnd type="none" w="med" len="med"/>
                    </a:lnB>
                    <a:solidFill>
                      <a:srgbClr val="F2F2F2"/>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ko-KR" altLang="en-US" sz="700" b="0" i="0" u="none" strike="noStrike" cap="none" spc="0">
                          <a:ln>
                            <a:solidFill>
                              <a:schemeClr val="accent6">
                                <a:alpha val="0"/>
                              </a:schemeClr>
                            </a:solidFill>
                          </a:ln>
                          <a:solidFill>
                            <a:schemeClr val="tx1">
                              <a:lumMod val="85000"/>
                              <a:lumOff val="15000"/>
                            </a:schemeClr>
                          </a:solidFill>
                          <a:effectLst/>
                          <a:latin typeface="+mn-ea"/>
                          <a:ea typeface="+mn-ea"/>
                          <a:cs typeface="+mn-cs"/>
                        </a:rPr>
                        <a:t>스텔라라</a:t>
                      </a:r>
                      <a:endParaRPr lang="en-US" altLang="ko-KR" sz="700" b="0" i="0" u="none" strike="noStrike" cap="none" spc="0">
                        <a:ln>
                          <a:solidFill>
                            <a:schemeClr val="accent6">
                              <a:alpha val="0"/>
                            </a:schemeClr>
                          </a:solidFill>
                        </a:ln>
                        <a:solidFill>
                          <a:schemeClr val="tx1">
                            <a:lumMod val="85000"/>
                            <a:lumOff val="15000"/>
                          </a:schemeClr>
                        </a:solidFill>
                        <a:effectLst/>
                        <a:latin typeface="+mn-ea"/>
                        <a:ea typeface="+mn-ea"/>
                        <a:cs typeface="+mn-cs"/>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28575" cap="flat" cmpd="sng" algn="ctr">
                      <a:solidFill>
                        <a:srgbClr val="1E49E2"/>
                      </a:solidFill>
                      <a:prstDash val="solid"/>
                      <a:round/>
                      <a:headEnd type="none" w="med" len="med"/>
                      <a:tailEnd type="none" w="med" len="med"/>
                    </a:lnB>
                    <a:noFill/>
                  </a:tcPr>
                </a:tc>
                <a:tc>
                  <a:txBody>
                    <a:bodyPr/>
                    <a:lstStyle/>
                    <a:p>
                      <a:pPr algn="ctr" fontAlgn="ctr"/>
                      <a:r>
                        <a:rPr lang="ko-KR" altLang="en-US" sz="700" b="0" i="0" u="none" strike="noStrike" cap="none" spc="0">
                          <a:ln>
                            <a:solidFill>
                              <a:schemeClr val="accent6">
                                <a:alpha val="0"/>
                              </a:schemeClr>
                            </a:solidFill>
                          </a:ln>
                          <a:solidFill>
                            <a:schemeClr val="tx1">
                              <a:lumMod val="85000"/>
                              <a:lumOff val="15000"/>
                            </a:schemeClr>
                          </a:solidFill>
                          <a:effectLst/>
                          <a:latin typeface="+mn-ea"/>
                          <a:ea typeface="+mn-ea"/>
                          <a:cs typeface="+mn-cs"/>
                        </a:rPr>
                        <a:t>존슨앤존슨</a:t>
                      </a:r>
                      <a:endParaRPr lang="en-US" altLang="ko-KR" sz="700" b="0" i="0" u="none" strike="noStrike" cap="none" spc="0">
                        <a:ln>
                          <a:solidFill>
                            <a:schemeClr val="accent6">
                              <a:alpha val="0"/>
                            </a:schemeClr>
                          </a:solidFill>
                        </a:ln>
                        <a:solidFill>
                          <a:schemeClr val="tx1">
                            <a:lumMod val="85000"/>
                            <a:lumOff val="15000"/>
                          </a:schemeClr>
                        </a:solidFill>
                        <a:effectLst/>
                        <a:latin typeface="+mn-ea"/>
                        <a:ea typeface="+mn-ea"/>
                        <a:cs typeface="+mn-cs"/>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28575" cap="flat" cmpd="sng" algn="ctr">
                      <a:solidFill>
                        <a:srgbClr val="1E49E2"/>
                      </a:solidFill>
                      <a:prstDash val="solid"/>
                      <a:round/>
                      <a:headEnd type="none" w="med" len="med"/>
                      <a:tailEnd type="none" w="med" len="med"/>
                    </a:lnB>
                    <a:no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ko-KR" altLang="en-US" sz="700" b="0" i="0" u="none" strike="noStrike" cap="none" spc="0">
                          <a:ln>
                            <a:solidFill>
                              <a:schemeClr val="accent6">
                                <a:alpha val="0"/>
                              </a:schemeClr>
                            </a:solidFill>
                          </a:ln>
                          <a:solidFill>
                            <a:schemeClr val="tx1">
                              <a:lumMod val="85000"/>
                              <a:lumOff val="15000"/>
                            </a:schemeClr>
                          </a:solidFill>
                          <a:effectLst/>
                          <a:latin typeface="+mn-ea"/>
                          <a:ea typeface="+mn-ea"/>
                          <a:cs typeface="+mn-cs"/>
                        </a:rPr>
                        <a:t>자가면역질환</a:t>
                      </a:r>
                    </a:p>
                  </a:txBody>
                  <a:tcPr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28575" cap="flat" cmpd="sng" algn="ctr">
                      <a:solidFill>
                        <a:srgbClr val="1E49E2"/>
                      </a:solidFill>
                      <a:prstDash val="solid"/>
                      <a:round/>
                      <a:headEnd type="none" w="med" len="med"/>
                      <a:tailEnd type="none" w="med" len="med"/>
                    </a:lnB>
                    <a:noFill/>
                  </a:tcPr>
                </a:tc>
                <a:extLst>
                  <a:ext uri="{0D108BD9-81ED-4DB2-BD59-A6C34878D82A}">
                    <a16:rowId xmlns:a16="http://schemas.microsoft.com/office/drawing/2014/main" val="2299149765"/>
                  </a:ext>
                </a:extLst>
              </a:tr>
              <a:tr h="310053">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altLang="ko-KR" sz="700" b="1" i="0" u="none" strike="noStrike" cap="none" spc="0">
                          <a:ln>
                            <a:solidFill>
                              <a:schemeClr val="accent6">
                                <a:alpha val="0"/>
                              </a:schemeClr>
                            </a:solidFill>
                          </a:ln>
                          <a:solidFill>
                            <a:schemeClr val="tx1">
                              <a:lumMod val="85000"/>
                              <a:lumOff val="15000"/>
                            </a:schemeClr>
                          </a:solidFill>
                          <a:effectLst/>
                          <a:latin typeface="+mn-ea"/>
                          <a:ea typeface="+mn-ea"/>
                          <a:cs typeface="+mn-cs"/>
                        </a:rPr>
                        <a:t>2024</a:t>
                      </a:r>
                      <a:endParaRPr lang="ko-KR" altLang="en-US" sz="700" b="1" i="0" u="none" strike="noStrike" cap="none" spc="0">
                        <a:ln>
                          <a:solidFill>
                            <a:schemeClr val="accent6">
                              <a:alpha val="0"/>
                            </a:schemeClr>
                          </a:solidFill>
                        </a:ln>
                        <a:solidFill>
                          <a:schemeClr val="tx1">
                            <a:lumMod val="85000"/>
                            <a:lumOff val="15000"/>
                          </a:schemeClr>
                        </a:solidFill>
                        <a:effectLst/>
                        <a:latin typeface="+mn-ea"/>
                        <a:ea typeface="+mn-ea"/>
                        <a:cs typeface="+mn-cs"/>
                      </a:endParaRPr>
                    </a:p>
                  </a:txBody>
                  <a:tcPr marT="0" marB="0" anchor="ctr">
                    <a:lnL w="28575" cap="flat" cmpd="sng" algn="ctr">
                      <a:solidFill>
                        <a:srgbClr val="1E49E2"/>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rgbClr val="1E49E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altLang="ko-KR" sz="700" b="1" i="0" u="none" strike="noStrike" cap="none" spc="0">
                          <a:ln>
                            <a:solidFill>
                              <a:schemeClr val="accent6">
                                <a:alpha val="0"/>
                              </a:schemeClr>
                            </a:solidFill>
                          </a:ln>
                          <a:solidFill>
                            <a:schemeClr val="tx1">
                              <a:lumMod val="85000"/>
                              <a:lumOff val="15000"/>
                            </a:schemeClr>
                          </a:solidFill>
                          <a:effectLst/>
                          <a:latin typeface="+mn-ea"/>
                          <a:ea typeface="+mn-ea"/>
                          <a:cs typeface="+mn-cs"/>
                        </a:rPr>
                        <a:t>2025</a:t>
                      </a:r>
                      <a:endParaRPr lang="ko-KR" altLang="en-US" sz="700" b="1" i="0" u="none" strike="noStrike" cap="none" spc="0">
                        <a:ln>
                          <a:solidFill>
                            <a:schemeClr val="accent6">
                              <a:alpha val="0"/>
                            </a:schemeClr>
                          </a:solidFill>
                        </a:ln>
                        <a:solidFill>
                          <a:schemeClr val="tx1">
                            <a:lumMod val="85000"/>
                            <a:lumOff val="15000"/>
                          </a:schemeClr>
                        </a:solidFill>
                        <a:effectLst/>
                        <a:latin typeface="+mn-ea"/>
                        <a:ea typeface="+mn-ea"/>
                        <a:cs typeface="+mn-cs"/>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rgbClr val="1E49E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ko-KR" altLang="en-US" sz="700" b="0" i="0" u="none" strike="noStrike" cap="none" spc="0">
                          <a:ln>
                            <a:solidFill>
                              <a:schemeClr val="accent6">
                                <a:alpha val="0"/>
                              </a:schemeClr>
                            </a:solidFill>
                          </a:ln>
                          <a:solidFill>
                            <a:schemeClr val="tx1">
                              <a:lumMod val="85000"/>
                              <a:lumOff val="15000"/>
                            </a:schemeClr>
                          </a:solidFill>
                          <a:effectLst/>
                          <a:latin typeface="+mn-ea"/>
                          <a:ea typeface="+mn-ea"/>
                          <a:cs typeface="+mn-cs"/>
                        </a:rPr>
                        <a:t>아일리아</a:t>
                      </a:r>
                      <a:endParaRPr lang="en-US" altLang="ko-KR" sz="700" b="0" i="0" u="none" strike="noStrike" cap="none" spc="0">
                        <a:ln>
                          <a:solidFill>
                            <a:schemeClr val="accent6">
                              <a:alpha val="0"/>
                            </a:schemeClr>
                          </a:solidFill>
                        </a:ln>
                        <a:solidFill>
                          <a:schemeClr val="tx1">
                            <a:lumMod val="85000"/>
                            <a:lumOff val="15000"/>
                          </a:schemeClr>
                        </a:solidFill>
                        <a:effectLst/>
                        <a:latin typeface="+mn-ea"/>
                        <a:ea typeface="+mn-ea"/>
                        <a:cs typeface="+mn-cs"/>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rgbClr val="1E49E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700" b="0" i="0" u="none" strike="noStrike" cap="none" spc="0">
                          <a:ln>
                            <a:solidFill>
                              <a:schemeClr val="accent6">
                                <a:alpha val="0"/>
                              </a:schemeClr>
                            </a:solidFill>
                          </a:ln>
                          <a:solidFill>
                            <a:schemeClr val="tx1">
                              <a:lumMod val="85000"/>
                              <a:lumOff val="15000"/>
                            </a:schemeClr>
                          </a:solidFill>
                          <a:effectLst/>
                          <a:latin typeface="+mn-ea"/>
                          <a:ea typeface="+mn-ea"/>
                          <a:cs typeface="+mn-cs"/>
                        </a:rPr>
                        <a:t>리제네론</a:t>
                      </a:r>
                      <a:r>
                        <a:rPr lang="en-US" altLang="ko-KR" sz="700" b="0" i="0" u="none" strike="noStrike" cap="none" spc="0">
                          <a:ln>
                            <a:solidFill>
                              <a:schemeClr val="accent6">
                                <a:alpha val="0"/>
                              </a:schemeClr>
                            </a:solidFill>
                          </a:ln>
                          <a:solidFill>
                            <a:schemeClr val="tx1">
                              <a:lumMod val="85000"/>
                              <a:lumOff val="15000"/>
                            </a:schemeClr>
                          </a:solidFill>
                          <a:effectLst/>
                          <a:latin typeface="+mn-ea"/>
                          <a:ea typeface="+mn-ea"/>
                          <a:cs typeface="+mn-cs"/>
                        </a:rPr>
                        <a:t>/</a:t>
                      </a:r>
                    </a:p>
                    <a:p>
                      <a:pPr algn="ctr" fontAlgn="ctr"/>
                      <a:r>
                        <a:rPr lang="ko-KR" altLang="en-US" sz="700" b="0" i="0" u="none" strike="noStrike" cap="none" spc="0">
                          <a:ln>
                            <a:solidFill>
                              <a:schemeClr val="accent6">
                                <a:alpha val="0"/>
                              </a:schemeClr>
                            </a:solidFill>
                          </a:ln>
                          <a:solidFill>
                            <a:schemeClr val="tx1">
                              <a:lumMod val="85000"/>
                              <a:lumOff val="15000"/>
                            </a:schemeClr>
                          </a:solidFill>
                          <a:effectLst/>
                          <a:latin typeface="+mn-ea"/>
                          <a:ea typeface="+mn-ea"/>
                          <a:cs typeface="+mn-cs"/>
                        </a:rPr>
                        <a:t>바이엘</a:t>
                      </a:r>
                      <a:endParaRPr lang="en-US" altLang="ko-KR" sz="700" b="0" i="0" u="none" strike="noStrike" cap="none" spc="0">
                        <a:ln>
                          <a:solidFill>
                            <a:schemeClr val="accent6">
                              <a:alpha val="0"/>
                            </a:schemeClr>
                          </a:solidFill>
                        </a:ln>
                        <a:solidFill>
                          <a:schemeClr val="tx1">
                            <a:lumMod val="85000"/>
                            <a:lumOff val="15000"/>
                          </a:schemeClr>
                        </a:solidFill>
                        <a:effectLst/>
                        <a:latin typeface="+mn-ea"/>
                        <a:ea typeface="+mn-ea"/>
                        <a:cs typeface="+mn-cs"/>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rgbClr val="1E49E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ko-KR" altLang="en-US" sz="700" b="0" i="0" u="none" strike="noStrike" cap="none" spc="0">
                          <a:ln>
                            <a:solidFill>
                              <a:schemeClr val="accent6">
                                <a:alpha val="0"/>
                              </a:schemeClr>
                            </a:solidFill>
                          </a:ln>
                          <a:solidFill>
                            <a:schemeClr val="tx1">
                              <a:lumMod val="85000"/>
                              <a:lumOff val="15000"/>
                            </a:schemeClr>
                          </a:solidFill>
                          <a:effectLst/>
                          <a:latin typeface="+mn-ea"/>
                          <a:ea typeface="+mn-ea"/>
                          <a:cs typeface="+mn-cs"/>
                        </a:rPr>
                        <a:t>황반변성</a:t>
                      </a:r>
                    </a:p>
                  </a:txBody>
                  <a:tcPr marT="0" marB="0" anchor="ctr">
                    <a:lnL w="6350" cap="flat" cmpd="sng" algn="ctr">
                      <a:solidFill>
                        <a:schemeClr val="bg1">
                          <a:lumMod val="75000"/>
                        </a:schemeClr>
                      </a:solidFill>
                      <a:prstDash val="solid"/>
                      <a:round/>
                      <a:headEnd type="none" w="med" len="med"/>
                      <a:tailEnd type="none" w="med" len="med"/>
                    </a:lnL>
                    <a:lnR w="28575" cap="flat" cmpd="sng" algn="ctr">
                      <a:solidFill>
                        <a:srgbClr val="1E49E2"/>
                      </a:solidFill>
                      <a:prstDash val="solid"/>
                      <a:round/>
                      <a:headEnd type="none" w="med" len="med"/>
                      <a:tailEnd type="none" w="med" len="med"/>
                    </a:lnR>
                    <a:lnT w="28575" cap="flat" cmpd="sng" algn="ctr">
                      <a:solidFill>
                        <a:srgbClr val="1E49E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48132688"/>
                  </a:ext>
                </a:extLst>
              </a:tr>
              <a:tr h="230835">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altLang="ko-KR" sz="700" b="1" i="0" u="none" strike="noStrike" cap="none" spc="0">
                          <a:ln>
                            <a:solidFill>
                              <a:schemeClr val="accent6">
                                <a:alpha val="0"/>
                              </a:schemeClr>
                            </a:solidFill>
                          </a:ln>
                          <a:solidFill>
                            <a:schemeClr val="tx1">
                              <a:lumMod val="85000"/>
                              <a:lumOff val="15000"/>
                            </a:schemeClr>
                          </a:solidFill>
                          <a:effectLst/>
                          <a:latin typeface="+mn-ea"/>
                          <a:ea typeface="+mn-ea"/>
                          <a:cs typeface="+mn-cs"/>
                        </a:rPr>
                        <a:t>2024</a:t>
                      </a:r>
                      <a:endParaRPr lang="ko-KR" altLang="en-US" sz="700" b="1" i="0" u="none" strike="noStrike" cap="none" spc="0">
                        <a:ln>
                          <a:solidFill>
                            <a:schemeClr val="accent6">
                              <a:alpha val="0"/>
                            </a:schemeClr>
                          </a:solidFill>
                        </a:ln>
                        <a:solidFill>
                          <a:schemeClr val="tx1">
                            <a:lumMod val="85000"/>
                            <a:lumOff val="15000"/>
                          </a:schemeClr>
                        </a:solidFill>
                        <a:effectLst/>
                        <a:latin typeface="+mn-ea"/>
                        <a:ea typeface="+mn-ea"/>
                        <a:cs typeface="+mn-cs"/>
                      </a:endParaRPr>
                    </a:p>
                  </a:txBody>
                  <a:tcPr marT="0" marB="0" anchor="ctr">
                    <a:lnL w="28575" cap="flat" cmpd="sng" algn="ctr">
                      <a:solidFill>
                        <a:srgbClr val="1E49E2"/>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28575" cap="flat" cmpd="sng" algn="ctr">
                      <a:solidFill>
                        <a:srgbClr val="1E49E2"/>
                      </a:solidFill>
                      <a:prstDash val="solid"/>
                      <a:round/>
                      <a:headEnd type="none" w="med" len="med"/>
                      <a:tailEnd type="none" w="med" len="med"/>
                    </a:lnB>
                    <a:solidFill>
                      <a:srgbClr val="F2F2F2"/>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altLang="ko-KR" sz="700" b="1" i="0" u="none" strike="noStrike" cap="none" spc="0">
                          <a:ln>
                            <a:solidFill>
                              <a:schemeClr val="accent6">
                                <a:alpha val="0"/>
                              </a:schemeClr>
                            </a:solidFill>
                          </a:ln>
                          <a:solidFill>
                            <a:schemeClr val="tx1">
                              <a:lumMod val="85000"/>
                              <a:lumOff val="15000"/>
                            </a:schemeClr>
                          </a:solidFill>
                          <a:effectLst/>
                          <a:latin typeface="+mn-ea"/>
                          <a:ea typeface="+mn-ea"/>
                          <a:cs typeface="+mn-cs"/>
                        </a:rPr>
                        <a:t>2024</a:t>
                      </a:r>
                      <a:endParaRPr lang="ko-KR" altLang="en-US" sz="700" b="1" i="0" u="none" strike="noStrike" cap="none" spc="0">
                        <a:ln>
                          <a:solidFill>
                            <a:schemeClr val="accent6">
                              <a:alpha val="0"/>
                            </a:schemeClr>
                          </a:solidFill>
                        </a:ln>
                        <a:solidFill>
                          <a:schemeClr val="tx1">
                            <a:lumMod val="85000"/>
                            <a:lumOff val="15000"/>
                          </a:schemeClr>
                        </a:solidFill>
                        <a:effectLst/>
                        <a:latin typeface="+mn-ea"/>
                        <a:ea typeface="+mn-ea"/>
                        <a:cs typeface="+mn-cs"/>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28575" cap="flat" cmpd="sng" algn="ctr">
                      <a:solidFill>
                        <a:srgbClr val="1E49E2"/>
                      </a:solidFill>
                      <a:prstDash val="solid"/>
                      <a:round/>
                      <a:headEnd type="none" w="med" len="med"/>
                      <a:tailEnd type="none" w="med" len="med"/>
                    </a:lnB>
                    <a:solidFill>
                      <a:srgbClr val="F2F2F2"/>
                    </a:solidFil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ko-KR" altLang="en-US" sz="700" b="0" i="0" u="none" strike="noStrike" cap="none" spc="0">
                          <a:ln>
                            <a:solidFill>
                              <a:schemeClr val="accent6">
                                <a:alpha val="0"/>
                              </a:schemeClr>
                            </a:solidFill>
                          </a:ln>
                          <a:solidFill>
                            <a:schemeClr val="tx1">
                              <a:lumMod val="85000"/>
                              <a:lumOff val="15000"/>
                            </a:schemeClr>
                          </a:solidFill>
                          <a:effectLst/>
                          <a:latin typeface="+mn-ea"/>
                          <a:ea typeface="+mn-ea"/>
                          <a:cs typeface="+mn-cs"/>
                        </a:rPr>
                        <a:t>티사브리</a:t>
                      </a:r>
                      <a:endParaRPr lang="en-US" altLang="ko-KR" sz="700" b="0" i="0" u="none" strike="noStrike" cap="none" spc="0">
                        <a:ln>
                          <a:solidFill>
                            <a:schemeClr val="accent6">
                              <a:alpha val="0"/>
                            </a:schemeClr>
                          </a:solidFill>
                        </a:ln>
                        <a:solidFill>
                          <a:schemeClr val="tx1">
                            <a:lumMod val="85000"/>
                            <a:lumOff val="15000"/>
                          </a:schemeClr>
                        </a:solidFill>
                        <a:effectLst/>
                        <a:latin typeface="+mn-ea"/>
                        <a:ea typeface="+mn-ea"/>
                        <a:cs typeface="+mn-cs"/>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28575" cap="flat" cmpd="sng" algn="ctr">
                      <a:solidFill>
                        <a:srgbClr val="1E49E2"/>
                      </a:solidFill>
                      <a:prstDash val="solid"/>
                      <a:round/>
                      <a:headEnd type="none" w="med" len="med"/>
                      <a:tailEnd type="none" w="med" len="med"/>
                    </a:lnB>
                    <a:noFill/>
                  </a:tcPr>
                </a:tc>
                <a:tc>
                  <a:txBody>
                    <a:bodyPr/>
                    <a:lstStyle/>
                    <a:p>
                      <a:pPr algn="ctr" fontAlgn="ctr"/>
                      <a:r>
                        <a:rPr lang="ko-KR" altLang="en-US" sz="700" b="0" i="0" u="none" strike="noStrike" cap="none" spc="0">
                          <a:ln>
                            <a:solidFill>
                              <a:schemeClr val="accent6">
                                <a:alpha val="0"/>
                              </a:schemeClr>
                            </a:solidFill>
                          </a:ln>
                          <a:solidFill>
                            <a:schemeClr val="tx1">
                              <a:lumMod val="85000"/>
                              <a:lumOff val="15000"/>
                            </a:schemeClr>
                          </a:solidFill>
                          <a:effectLst/>
                          <a:latin typeface="+mn-ea"/>
                          <a:ea typeface="+mn-ea"/>
                          <a:cs typeface="+mn-cs"/>
                        </a:rPr>
                        <a:t>바이오젠</a:t>
                      </a:r>
                      <a:r>
                        <a:rPr lang="en-US" altLang="ko-KR" sz="700" b="0" i="0" u="none" strike="noStrike" cap="none" spc="0">
                          <a:ln>
                            <a:solidFill>
                              <a:schemeClr val="accent6">
                                <a:alpha val="0"/>
                              </a:schemeClr>
                            </a:solidFill>
                          </a:ln>
                          <a:solidFill>
                            <a:schemeClr val="tx1">
                              <a:lumMod val="85000"/>
                              <a:lumOff val="15000"/>
                            </a:schemeClr>
                          </a:solidFill>
                          <a:effectLst/>
                          <a:latin typeface="+mn-ea"/>
                          <a:ea typeface="+mn-ea"/>
                          <a:cs typeface="+mn-cs"/>
                        </a:rPr>
                        <a:t>/</a:t>
                      </a:r>
                    </a:p>
                    <a:p>
                      <a:pPr algn="ctr" fontAlgn="ctr"/>
                      <a:r>
                        <a:rPr lang="ko-KR" altLang="en-US" sz="700" b="0" i="0" u="none" strike="noStrike" cap="none" spc="0">
                          <a:ln>
                            <a:solidFill>
                              <a:schemeClr val="accent6">
                                <a:alpha val="0"/>
                              </a:schemeClr>
                            </a:solidFill>
                          </a:ln>
                          <a:solidFill>
                            <a:schemeClr val="tx1">
                              <a:lumMod val="85000"/>
                              <a:lumOff val="15000"/>
                            </a:schemeClr>
                          </a:solidFill>
                          <a:effectLst/>
                          <a:latin typeface="+mn-ea"/>
                          <a:ea typeface="+mn-ea"/>
                          <a:cs typeface="+mn-cs"/>
                        </a:rPr>
                        <a:t>엘란</a:t>
                      </a:r>
                      <a:endParaRPr lang="en-US" altLang="ko-KR" sz="700" b="0" i="0" u="none" strike="noStrike" cap="none" spc="0">
                        <a:ln>
                          <a:solidFill>
                            <a:schemeClr val="accent6">
                              <a:alpha val="0"/>
                            </a:schemeClr>
                          </a:solidFill>
                        </a:ln>
                        <a:solidFill>
                          <a:schemeClr val="tx1">
                            <a:lumMod val="85000"/>
                            <a:lumOff val="15000"/>
                          </a:schemeClr>
                        </a:solidFill>
                        <a:effectLst/>
                        <a:latin typeface="+mn-ea"/>
                        <a:ea typeface="+mn-ea"/>
                        <a:cs typeface="+mn-cs"/>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28575" cap="flat" cmpd="sng" algn="ctr">
                      <a:solidFill>
                        <a:srgbClr val="1E49E2"/>
                      </a:solidFill>
                      <a:prstDash val="solid"/>
                      <a:round/>
                      <a:headEnd type="none" w="med" len="med"/>
                      <a:tailEnd type="none" w="med" len="med"/>
                    </a:lnB>
                    <a:noFill/>
                  </a:tcPr>
                </a:tc>
                <a:tc>
                  <a:txBody>
                    <a:bodyPr/>
                    <a:lstStyle/>
                    <a:p>
                      <a:pPr algn="ctr" fontAlgn="ctr"/>
                      <a:r>
                        <a:rPr lang="ko-KR" altLang="en-US" sz="700" b="0" i="0" u="none" strike="noStrike" cap="none" spc="0">
                          <a:ln>
                            <a:solidFill>
                              <a:schemeClr val="accent6">
                                <a:alpha val="0"/>
                              </a:schemeClr>
                            </a:solidFill>
                          </a:ln>
                          <a:solidFill>
                            <a:schemeClr val="tx1">
                              <a:lumMod val="85000"/>
                              <a:lumOff val="15000"/>
                            </a:schemeClr>
                          </a:solidFill>
                          <a:effectLst/>
                          <a:latin typeface="+mn-ea"/>
                          <a:ea typeface="+mn-ea"/>
                          <a:cs typeface="+mn-cs"/>
                        </a:rPr>
                        <a:t>자가면역질환</a:t>
                      </a:r>
                    </a:p>
                  </a:txBody>
                  <a:tcPr marT="0" marB="0" anchor="ctr">
                    <a:lnL w="6350" cap="flat" cmpd="sng" algn="ctr">
                      <a:solidFill>
                        <a:schemeClr val="bg1">
                          <a:lumMod val="75000"/>
                        </a:schemeClr>
                      </a:solidFill>
                      <a:prstDash val="solid"/>
                      <a:round/>
                      <a:headEnd type="none" w="med" len="med"/>
                      <a:tailEnd type="none" w="med" len="med"/>
                    </a:lnL>
                    <a:lnR w="28575" cap="flat" cmpd="sng" algn="ctr">
                      <a:solidFill>
                        <a:srgbClr val="1E49E2"/>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28575" cap="flat" cmpd="sng" algn="ctr">
                      <a:solidFill>
                        <a:srgbClr val="1E49E2"/>
                      </a:solidFill>
                      <a:prstDash val="solid"/>
                      <a:round/>
                      <a:headEnd type="none" w="med" len="med"/>
                      <a:tailEnd type="none" w="med" len="med"/>
                    </a:lnB>
                    <a:noFill/>
                  </a:tcPr>
                </a:tc>
                <a:extLst>
                  <a:ext uri="{0D108BD9-81ED-4DB2-BD59-A6C34878D82A}">
                    <a16:rowId xmlns:a16="http://schemas.microsoft.com/office/drawing/2014/main" val="3566068121"/>
                  </a:ext>
                </a:extLst>
              </a:tr>
            </a:tbl>
          </a:graphicData>
        </a:graphic>
      </p:graphicFrame>
      <p:sp>
        <p:nvSpPr>
          <p:cNvPr id="55" name="TextBox 54">
            <a:extLst>
              <a:ext uri="{FF2B5EF4-FFF2-40B4-BE49-F238E27FC236}">
                <a16:creationId xmlns:a16="http://schemas.microsoft.com/office/drawing/2014/main" id="{81ED4DE6-8BC8-0D37-C5B9-AFC096536BEE}"/>
              </a:ext>
            </a:extLst>
          </p:cNvPr>
          <p:cNvSpPr txBox="1"/>
          <p:nvPr/>
        </p:nvSpPr>
        <p:spPr>
          <a:xfrm>
            <a:off x="5132387" y="4564525"/>
            <a:ext cx="315525" cy="92333"/>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prstClr val="white">
                      <a:lumMod val="75000"/>
                      <a:alpha val="0"/>
                    </a:prst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600" b="0" i="0" u="none" strike="noStrike" kern="1200" cap="none" spc="0" normalizeH="0" baseline="0" noProof="0">
                <a:ln>
                  <a:solidFill>
                    <a:prstClr val="white">
                      <a:lumMod val="75000"/>
                      <a:alpha val="0"/>
                    </a:prst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십억 달러</a:t>
            </a:r>
            <a:r>
              <a:rPr kumimoji="0" lang="en-US" altLang="ko-KR" sz="600" b="0" i="0" u="none" strike="noStrike" kern="1200" cap="none" spc="0" normalizeH="0" baseline="0" noProof="0">
                <a:ln>
                  <a:solidFill>
                    <a:prstClr val="white">
                      <a:lumMod val="75000"/>
                      <a:alpha val="0"/>
                    </a:prst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3" name="직사각형 2">
            <a:extLst>
              <a:ext uri="{FF2B5EF4-FFF2-40B4-BE49-F238E27FC236}">
                <a16:creationId xmlns:a16="http://schemas.microsoft.com/office/drawing/2014/main" id="{665D8C96-8C2D-9FBA-CD6C-944B3D5B3AB0}"/>
              </a:ext>
            </a:extLst>
          </p:cNvPr>
          <p:cNvSpPr/>
          <p:nvPr/>
        </p:nvSpPr>
        <p:spPr>
          <a:xfrm>
            <a:off x="5132388" y="4311307"/>
            <a:ext cx="1568445" cy="210455"/>
          </a:xfrm>
          <a:prstGeom prst="rect">
            <a:avLst/>
          </a:prstGeom>
          <a:solidFill>
            <a:schemeClr val="accent4">
              <a:lumMod val="20000"/>
              <a:lumOff val="80000"/>
            </a:schemeClr>
          </a:solidFill>
          <a:ln w="3175">
            <a:noFill/>
          </a:ln>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rgbClr val="000000"/>
                </a:solidFill>
                <a:latin typeface="+mn-lt"/>
                <a:ea typeface="+mn-ea"/>
                <a:cs typeface="+mn-cs"/>
              </a:defRPr>
            </a:pP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미국 바이오시밀러 시장 전망 </a:t>
            </a:r>
          </a:p>
        </p:txBody>
      </p:sp>
      <p:sp>
        <p:nvSpPr>
          <p:cNvPr id="5" name="직사각형 4">
            <a:extLst>
              <a:ext uri="{FF2B5EF4-FFF2-40B4-BE49-F238E27FC236}">
                <a16:creationId xmlns:a16="http://schemas.microsoft.com/office/drawing/2014/main" id="{9C045394-C12B-CA0D-708C-0ABF76A6DA46}"/>
              </a:ext>
            </a:extLst>
          </p:cNvPr>
          <p:cNvSpPr/>
          <p:nvPr/>
        </p:nvSpPr>
        <p:spPr>
          <a:xfrm>
            <a:off x="701946" y="4311307"/>
            <a:ext cx="4070351" cy="210455"/>
          </a:xfrm>
          <a:prstGeom prst="rect">
            <a:avLst/>
          </a:prstGeom>
          <a:solidFill>
            <a:schemeClr val="accent4">
              <a:lumMod val="20000"/>
              <a:lumOff val="80000"/>
            </a:schemeClr>
          </a:solidFill>
          <a:ln w="3175">
            <a:noFill/>
          </a:ln>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rgbClr val="000000"/>
                </a:solidFill>
                <a:latin typeface="+mn-lt"/>
                <a:ea typeface="+mn-ea"/>
                <a:cs typeface="+mn-cs"/>
              </a:defRPr>
            </a:pP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글로벌 의약품 시장 추이 및 전망 </a:t>
            </a:r>
          </a:p>
        </p:txBody>
      </p:sp>
      <p:sp>
        <p:nvSpPr>
          <p:cNvPr id="34" name="화살표: 오른쪽 33">
            <a:extLst>
              <a:ext uri="{FF2B5EF4-FFF2-40B4-BE49-F238E27FC236}">
                <a16:creationId xmlns:a16="http://schemas.microsoft.com/office/drawing/2014/main" id="{D9B93A91-3AC7-9A7D-3D31-0CBF5E926941}"/>
              </a:ext>
            </a:extLst>
          </p:cNvPr>
          <p:cNvSpPr/>
          <p:nvPr/>
        </p:nvSpPr>
        <p:spPr>
          <a:xfrm rot="21373752">
            <a:off x="1181013" y="4756793"/>
            <a:ext cx="3045284" cy="187222"/>
          </a:xfrm>
          <a:prstGeom prst="rightArrow">
            <a:avLst>
              <a:gd name="adj1" fmla="val 64477"/>
              <a:gd name="adj2" fmla="val 59281"/>
            </a:avLst>
          </a:prstGeom>
          <a:solidFill>
            <a:srgbClr val="7D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lnSpc>
                <a:spcPct val="110000"/>
              </a:lnSpc>
              <a:spcAft>
                <a:spcPts val="500"/>
              </a:spcAft>
            </a:pPr>
            <a:r>
              <a:rPr lang="en-US" altLang="ko-KR" sz="900" b="1">
                <a:ln>
                  <a:solidFill>
                    <a:schemeClr val="accent1">
                      <a:shade val="50000"/>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rPr>
              <a:t>CAGR 5.3%</a:t>
            </a:r>
            <a:endParaRPr lang="ko-KR" altLang="en-US" sz="900" b="1">
              <a:ln>
                <a:solidFill>
                  <a:schemeClr val="accent1">
                    <a:shade val="50000"/>
                    <a:alpha val="0"/>
                  </a:schemeClr>
                </a:solidFill>
              </a:ln>
              <a:gradFill>
                <a:gsLst>
                  <a:gs pos="0">
                    <a:srgbClr val="1E49E2"/>
                  </a:gs>
                  <a:gs pos="100000">
                    <a:srgbClr val="1E49E2"/>
                  </a:gs>
                </a:gsLst>
                <a:lin ang="5400000" scaled="1"/>
              </a:gradFill>
              <a:latin typeface="KoPub돋움체 Medium" panose="00000600000000000000" pitchFamily="2" charset="-127"/>
              <a:ea typeface="KoPub돋움체 Medium" panose="00000600000000000000" pitchFamily="2" charset="-127"/>
            </a:endParaRPr>
          </a:p>
        </p:txBody>
      </p:sp>
      <p:sp>
        <p:nvSpPr>
          <p:cNvPr id="7" name="TextBox 6">
            <a:extLst>
              <a:ext uri="{FF2B5EF4-FFF2-40B4-BE49-F238E27FC236}">
                <a16:creationId xmlns:a16="http://schemas.microsoft.com/office/drawing/2014/main" id="{7C76F02C-442C-5BAF-C2F1-2F95421D44CD}"/>
              </a:ext>
            </a:extLst>
          </p:cNvPr>
          <p:cNvSpPr txBox="1"/>
          <p:nvPr/>
        </p:nvSpPr>
        <p:spPr>
          <a:xfrm>
            <a:off x="4512800" y="4576972"/>
            <a:ext cx="315525" cy="92333"/>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prstClr val="white">
                      <a:lumMod val="75000"/>
                      <a:alpha val="0"/>
                    </a:prst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p>
        </p:txBody>
      </p:sp>
    </p:spTree>
    <p:extLst>
      <p:ext uri="{BB962C8B-B14F-4D97-AF65-F5344CB8AC3E}">
        <p14:creationId xmlns:p14="http://schemas.microsoft.com/office/powerpoint/2010/main" val="963528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표 6">
            <a:extLst>
              <a:ext uri="{FF2B5EF4-FFF2-40B4-BE49-F238E27FC236}">
                <a16:creationId xmlns:a16="http://schemas.microsoft.com/office/drawing/2014/main" id="{13173474-2DBB-4535-9FB2-C22B99B06CFA}"/>
              </a:ext>
            </a:extLst>
          </p:cNvPr>
          <p:cNvGraphicFramePr>
            <a:graphicFrameLocks noGrp="1"/>
          </p:cNvGraphicFramePr>
          <p:nvPr>
            <p:extLst>
              <p:ext uri="{D42A27DB-BD31-4B8C-83A1-F6EECF244321}">
                <p14:modId xmlns:p14="http://schemas.microsoft.com/office/powerpoint/2010/main" val="3627796032"/>
              </p:ext>
            </p:extLst>
          </p:nvPr>
        </p:nvGraphicFramePr>
        <p:xfrm>
          <a:off x="704850" y="2721333"/>
          <a:ext cx="4058857" cy="1947625"/>
        </p:xfrm>
        <a:graphic>
          <a:graphicData uri="http://schemas.openxmlformats.org/drawingml/2006/table">
            <a:tbl>
              <a:tblPr firstRow="1" bandRow="1">
                <a:tableStyleId>{5C22544A-7EE6-4342-B048-85BDC9FD1C3A}</a:tableStyleId>
              </a:tblPr>
              <a:tblGrid>
                <a:gridCol w="245816">
                  <a:extLst>
                    <a:ext uri="{9D8B030D-6E8A-4147-A177-3AD203B41FA5}">
                      <a16:colId xmlns:a16="http://schemas.microsoft.com/office/drawing/2014/main" val="2757784477"/>
                    </a:ext>
                  </a:extLst>
                </a:gridCol>
                <a:gridCol w="612291">
                  <a:extLst>
                    <a:ext uri="{9D8B030D-6E8A-4147-A177-3AD203B41FA5}">
                      <a16:colId xmlns:a16="http://schemas.microsoft.com/office/drawing/2014/main" val="3391500647"/>
                    </a:ext>
                  </a:extLst>
                </a:gridCol>
                <a:gridCol w="798612">
                  <a:extLst>
                    <a:ext uri="{9D8B030D-6E8A-4147-A177-3AD203B41FA5}">
                      <a16:colId xmlns:a16="http://schemas.microsoft.com/office/drawing/2014/main" val="25921794"/>
                    </a:ext>
                  </a:extLst>
                </a:gridCol>
                <a:gridCol w="798612">
                  <a:extLst>
                    <a:ext uri="{9D8B030D-6E8A-4147-A177-3AD203B41FA5}">
                      <a16:colId xmlns:a16="http://schemas.microsoft.com/office/drawing/2014/main" val="664920708"/>
                    </a:ext>
                  </a:extLst>
                </a:gridCol>
                <a:gridCol w="798612">
                  <a:extLst>
                    <a:ext uri="{9D8B030D-6E8A-4147-A177-3AD203B41FA5}">
                      <a16:colId xmlns:a16="http://schemas.microsoft.com/office/drawing/2014/main" val="2094883878"/>
                    </a:ext>
                  </a:extLst>
                </a:gridCol>
                <a:gridCol w="804914">
                  <a:extLst>
                    <a:ext uri="{9D8B030D-6E8A-4147-A177-3AD203B41FA5}">
                      <a16:colId xmlns:a16="http://schemas.microsoft.com/office/drawing/2014/main" val="2235323713"/>
                    </a:ext>
                  </a:extLst>
                </a:gridCol>
              </a:tblGrid>
              <a:tr h="362181">
                <a:tc gridSpan="2">
                  <a:txBody>
                    <a:bodyPr/>
                    <a:lstStyle/>
                    <a:p>
                      <a:pPr algn="ctr"/>
                      <a:r>
                        <a:rPr kumimoji="0" lang="ko-KR" altLang="en-US" sz="9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구분</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latinLnBrk="1"/>
                      <a:endParaRPr lang="ko-KR" altLang="en-US"/>
                    </a:p>
                  </a:txBody>
                  <a:tcPr/>
                </a:tc>
                <a:tc>
                  <a:txBody>
                    <a:bodyPr/>
                    <a:lstStyle/>
                    <a:p>
                      <a:pPr algn="ctr" latinLnBrk="1"/>
                      <a:r>
                        <a:rPr kumimoji="0" lang="en-US" altLang="ko-KR" sz="9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’22</a:t>
                      </a:r>
                      <a:r>
                        <a:rPr kumimoji="0" lang="ko-KR" altLang="en-US" sz="9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년</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kumimoji="0" lang="en-US" altLang="ko-KR" sz="9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9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년</a:t>
                      </a:r>
                      <a:r>
                        <a:rPr kumimoji="0" lang="en-US" altLang="ko-KR" sz="9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(E)</a:t>
                      </a:r>
                      <a:endParaRPr kumimoji="0" lang="ko-KR" altLang="en-US" sz="9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kumimoji="0" lang="en-US" altLang="ko-KR" sz="9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’24</a:t>
                      </a:r>
                      <a:r>
                        <a:rPr kumimoji="0" lang="ko-KR" altLang="en-US" sz="9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년</a:t>
                      </a:r>
                      <a:r>
                        <a:rPr kumimoji="0" lang="en-US" altLang="ko-KR" sz="9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(F)</a:t>
                      </a:r>
                      <a:endParaRPr kumimoji="0" lang="ko-KR" altLang="en-US" sz="9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kumimoji="0" lang="ko-KR" altLang="en-US" sz="9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증감률</a:t>
                      </a:r>
                      <a:endParaRPr kumimoji="0" lang="en-US" altLang="ko-KR" sz="9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p>
                      <a:pPr algn="ctr" latinLnBrk="1"/>
                      <a:r>
                        <a:rPr kumimoji="0" lang="en-US" altLang="ko-KR" sz="8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(YoY)</a:t>
                      </a:r>
                      <a:endParaRPr kumimoji="0" lang="ko-KR" altLang="en-US" sz="8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802644122"/>
                  </a:ext>
                </a:extLst>
              </a:tr>
              <a:tr h="226492">
                <a:tc gridSpan="2">
                  <a:txBody>
                    <a:bodyPr/>
                    <a:lstStyle/>
                    <a:p>
                      <a:r>
                        <a:rPr kumimoji="0" lang="ko-KR" altLang="en-US" sz="8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총합</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a:p>
                  </a:txBody>
                  <a:tcPr/>
                </a:tc>
                <a:tc>
                  <a:txBody>
                    <a:bodyPr/>
                    <a:lstStyle/>
                    <a:p>
                      <a:pPr algn="r" fontAlgn="ctr"/>
                      <a:r>
                        <a:rPr kumimoji="0" lang="en-US" altLang="ko-KR" sz="800" b="1"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229.8</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800" b="1"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190.1</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kumimoji="0" lang="en-US" altLang="ko-KR" sz="800" b="1"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187.3</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800" b="1"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-1.5%</a:t>
                      </a:r>
                    </a:p>
                  </a:txBody>
                  <a:tcPr marL="9525" marR="108000"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5379934"/>
                  </a:ext>
                </a:extLst>
              </a:tr>
              <a:tr h="226492">
                <a:tc gridSpan="2">
                  <a:txBody>
                    <a:bodyPr/>
                    <a:lstStyle/>
                    <a:p>
                      <a:r>
                        <a:rPr kumimoji="0" lang="ko-KR" altLang="en-US" sz="8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공공</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a:p>
                  </a:txBody>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8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56.9 </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8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55.8 </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8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58.4 </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8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4.6%</a:t>
                      </a:r>
                    </a:p>
                  </a:txBody>
                  <a:tcPr marL="9525" marR="108000"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8558752"/>
                  </a:ext>
                </a:extLst>
              </a:tr>
              <a:tr h="226492">
                <a:tc gridSpan="2">
                  <a:txBody>
                    <a:bodyPr/>
                    <a:lstStyle/>
                    <a:p>
                      <a:pPr latinLnBrk="1"/>
                      <a:r>
                        <a:rPr kumimoji="0" lang="ko-KR" altLang="en-US" sz="8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민간</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a:p>
                  </a:txBody>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8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172.9 </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8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134.3 </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8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128.9 </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8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-4.0%</a:t>
                      </a:r>
                    </a:p>
                  </a:txBody>
                  <a:tcPr marL="9525" marR="108000"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9896091"/>
                  </a:ext>
                </a:extLst>
              </a:tr>
              <a:tr h="226492">
                <a:tc gridSpan="2">
                  <a:txBody>
                    <a:bodyPr/>
                    <a:lstStyle/>
                    <a:p>
                      <a:pPr latinLnBrk="1"/>
                      <a:r>
                        <a:rPr kumimoji="0" lang="ko-KR" altLang="en-US" sz="8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토목</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a:p>
                  </a:txBody>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8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61.0 </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8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63.3 </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8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63.5 </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8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0.3%</a:t>
                      </a:r>
                    </a:p>
                  </a:txBody>
                  <a:tcPr marL="9525" marR="108000"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0579876"/>
                  </a:ext>
                </a:extLst>
              </a:tr>
              <a:tr h="226492">
                <a:tc gridSpan="2">
                  <a:txBody>
                    <a:bodyPr/>
                    <a:lstStyle/>
                    <a:p>
                      <a:pPr latinLnBrk="1"/>
                      <a:r>
                        <a:rPr kumimoji="0" lang="ko-KR" altLang="en-US" sz="8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건축</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latinLnBrk="1"/>
                      <a:endParaRPr lang="ko-KR" altLang="en-US"/>
                    </a:p>
                  </a:txBody>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8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168.8 </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8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126.8 </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8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123.8 </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8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-2.4%</a:t>
                      </a:r>
                    </a:p>
                  </a:txBody>
                  <a:tcPr marL="9525" marR="108000"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5491577"/>
                  </a:ext>
                </a:extLst>
              </a:tr>
              <a:tr h="226492">
                <a:tc rowSpan="2">
                  <a:txBody>
                    <a:bodyPr/>
                    <a:lstStyle/>
                    <a:p>
                      <a:pPr lvl="4" latinLnBrk="1"/>
                      <a:r>
                        <a:rPr kumimoji="0" lang="ko-KR" altLang="en-US" sz="9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p>
                    <a:p>
                      <a:pPr lvl="1" latinLnBrk="1"/>
                      <a:r>
                        <a:rPr kumimoji="0" lang="ko-KR" altLang="en-US" sz="9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p>
                  </a:txBody>
                  <a:tcPr marT="0" marB="0" anchor="ctr">
                    <a:lnL w="6350" cap="flat" cmpd="sng" algn="ctr">
                      <a:no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noFill/>
                      <a:prstDash val="sysDash"/>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4" latinLnBrk="1"/>
                      <a:r>
                        <a:rPr kumimoji="0" lang="ko-KR" altLang="en-US" sz="8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주거</a:t>
                      </a:r>
                    </a:p>
                  </a:txBody>
                  <a:tcPr marT="0" marB="0" anchor="ctr">
                    <a:lnL w="9525" cap="flat" cmpd="sng" algn="ctr">
                      <a:solidFill>
                        <a:schemeClr val="bg1">
                          <a:lumMod val="85000"/>
                        </a:schemeClr>
                      </a:solidFill>
                      <a:prstDash val="sysDash"/>
                      <a:round/>
                      <a:headEnd type="none" w="med" len="med"/>
                      <a:tailEnd type="none" w="med" len="med"/>
                    </a:lnL>
                    <a:lnR w="635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8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86.0 </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8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61.0 </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8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60.5 </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8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-0.8%</a:t>
                      </a:r>
                    </a:p>
                  </a:txBody>
                  <a:tcPr marL="9525" marR="108000"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2369769"/>
                  </a:ext>
                </a:extLst>
              </a:tr>
              <a:tr h="226492">
                <a:tc vMerge="1">
                  <a:txBody>
                    <a:bodyPr/>
                    <a:lstStyle/>
                    <a:p>
                      <a:pPr lvl="1" latinLnBrk="1"/>
                      <a:endParaRPr kumimoji="0" lang="ko-KR" altLang="en-US" sz="900" i="0" u="none" strike="noStrike" kern="1200" cap="none" spc="-2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1" latinLnBrk="1"/>
                      <a:r>
                        <a:rPr kumimoji="0" lang="ko-KR" altLang="en-US" sz="8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비주거</a:t>
                      </a:r>
                    </a:p>
                  </a:txBody>
                  <a:tcPr marT="0" marB="0" anchor="ctr">
                    <a:lnL w="9525" cap="flat" cmpd="sng" algn="ctr">
                      <a:solidFill>
                        <a:schemeClr val="bg1">
                          <a:lumMod val="85000"/>
                        </a:schemeClr>
                      </a:solidFill>
                      <a:prstDash val="sysDash"/>
                      <a:round/>
                      <a:headEnd type="none" w="med" len="med"/>
                      <a:tailEnd type="none" w="med" len="med"/>
                    </a:lnL>
                    <a:lnR w="635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8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82.8 </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8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65.8 </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8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63.3 </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8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-3.8%</a:t>
                      </a:r>
                    </a:p>
                  </a:txBody>
                  <a:tcPr marL="9525" marR="108000"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9553795"/>
                  </a:ext>
                </a:extLst>
              </a:tr>
            </a:tbl>
          </a:graphicData>
        </a:graphic>
      </p:graphicFrame>
      <p:sp>
        <p:nvSpPr>
          <p:cNvPr id="2" name="화살표: 아래쪽 1">
            <a:extLst>
              <a:ext uri="{FF2B5EF4-FFF2-40B4-BE49-F238E27FC236}">
                <a16:creationId xmlns:a16="http://schemas.microsoft.com/office/drawing/2014/main" id="{93F2ABE8-0D5F-8A8A-1DAF-735C950C7F49}"/>
              </a:ext>
            </a:extLst>
          </p:cNvPr>
          <p:cNvSpPr/>
          <p:nvPr/>
        </p:nvSpPr>
        <p:spPr>
          <a:xfrm flipV="1">
            <a:off x="4153940" y="3382965"/>
            <a:ext cx="90000" cy="90000"/>
          </a:xfrm>
          <a:prstGeom prst="downArrow">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Univers for KPMG"/>
              <a:ea typeface="맑은 고딕" panose="020B0503020000020004" pitchFamily="50" charset="-127"/>
              <a:cs typeface="+mn-cs"/>
            </a:endParaRPr>
          </a:p>
        </p:txBody>
      </p:sp>
      <p:graphicFrame>
        <p:nvGraphicFramePr>
          <p:cNvPr id="53" name="차트 52">
            <a:extLst>
              <a:ext uri="{FF2B5EF4-FFF2-40B4-BE49-F238E27FC236}">
                <a16:creationId xmlns:a16="http://schemas.microsoft.com/office/drawing/2014/main" id="{4230E00A-A7E1-45B3-89B3-F5F78DDE4C6F}"/>
              </a:ext>
            </a:extLst>
          </p:cNvPr>
          <p:cNvGraphicFramePr/>
          <p:nvPr/>
        </p:nvGraphicFramePr>
        <p:xfrm>
          <a:off x="5132848" y="4653324"/>
          <a:ext cx="4062732" cy="963978"/>
        </p:xfrm>
        <a:graphic>
          <a:graphicData uri="http://schemas.openxmlformats.org/drawingml/2006/chart">
            <c:chart xmlns:c="http://schemas.openxmlformats.org/drawingml/2006/chart" xmlns:r="http://schemas.openxmlformats.org/officeDocument/2006/relationships" r:id="rId3"/>
          </a:graphicData>
        </a:graphic>
      </p:graphicFrame>
      <p:grpSp>
        <p:nvGrpSpPr>
          <p:cNvPr id="9" name="그룹 8">
            <a:extLst>
              <a:ext uri="{FF2B5EF4-FFF2-40B4-BE49-F238E27FC236}">
                <a16:creationId xmlns:a16="http://schemas.microsoft.com/office/drawing/2014/main" id="{C0F85DF8-F8B7-4B56-A86F-E3D9F25F88EB}"/>
              </a:ext>
            </a:extLst>
          </p:cNvPr>
          <p:cNvGrpSpPr/>
          <p:nvPr/>
        </p:nvGrpSpPr>
        <p:grpSpPr>
          <a:xfrm>
            <a:off x="713994" y="2171179"/>
            <a:ext cx="4058856" cy="276837"/>
            <a:chOff x="704850" y="2013298"/>
            <a:chExt cx="4140200" cy="276837"/>
          </a:xfrm>
        </p:grpSpPr>
        <p:sp>
          <p:nvSpPr>
            <p:cNvPr id="10" name="TextBox 9">
              <a:extLst>
                <a:ext uri="{FF2B5EF4-FFF2-40B4-BE49-F238E27FC236}">
                  <a16:creationId xmlns:a16="http://schemas.microsoft.com/office/drawing/2014/main" id="{90D7C3A6-29B9-4C0C-97F6-C5759D939F2D}"/>
                </a:ext>
              </a:extLst>
            </p:cNvPr>
            <p:cNvSpPr txBox="1"/>
            <p:nvPr/>
          </p:nvSpPr>
          <p:spPr>
            <a:xfrm>
              <a:off x="704850" y="2046854"/>
              <a:ext cx="2026190" cy="200055"/>
            </a:xfrm>
            <a:prstGeom prst="rect">
              <a:avLst/>
            </a:prstGeom>
            <a:noFill/>
            <a:ln>
              <a:noFill/>
            </a:ln>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300" b="0" i="0" u="none" strike="noStrike" cap="none" spc="0" normalizeH="0" baseline="0">
                  <a:ln>
                    <a:solidFill>
                      <a:prstClr val="white">
                        <a:lumMod val="75000"/>
                        <a:alpha val="0"/>
                      </a:prstClr>
                    </a:solidFill>
                  </a:ln>
                  <a:solidFill>
                    <a:schemeClr val="tx2"/>
                  </a:solidFill>
                  <a:effectLst/>
                  <a:uLnTx/>
                  <a:uFillTx/>
                  <a:latin typeface="KoPub돋움체 Bold" panose="00000800000000000000" pitchFamily="2" charset="-127"/>
                  <a:ea typeface="KoPub돋움체 Bold" panose="00000800000000000000" pitchFamily="2" charset="-127"/>
                  <a:cs typeface="Univers for KPMG"/>
                </a:defRPr>
              </a:lvl1pPr>
            </a:lstStyle>
            <a:p>
              <a:r>
                <a:rPr lang="ko-KR" altLang="en-US"/>
                <a:t>국내 건설 수주액 현황 및 전망</a:t>
              </a:r>
            </a:p>
          </p:txBody>
        </p:sp>
        <p:cxnSp>
          <p:nvCxnSpPr>
            <p:cNvPr id="11" name="직선 연결선 10">
              <a:extLst>
                <a:ext uri="{FF2B5EF4-FFF2-40B4-BE49-F238E27FC236}">
                  <a16:creationId xmlns:a16="http://schemas.microsoft.com/office/drawing/2014/main" id="{1B7315B9-4283-4282-A557-B28C2E33C2E9}"/>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0E8721F2-D3E1-4B3A-841E-7DA32519C21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3" name="그룹 12">
            <a:extLst>
              <a:ext uri="{FF2B5EF4-FFF2-40B4-BE49-F238E27FC236}">
                <a16:creationId xmlns:a16="http://schemas.microsoft.com/office/drawing/2014/main" id="{A986E125-AA5C-45B6-918F-EF8EA1D355C4}"/>
              </a:ext>
            </a:extLst>
          </p:cNvPr>
          <p:cNvGrpSpPr/>
          <p:nvPr/>
        </p:nvGrpSpPr>
        <p:grpSpPr>
          <a:xfrm>
            <a:off x="5141585" y="2171179"/>
            <a:ext cx="4059565" cy="276837"/>
            <a:chOff x="704850" y="2013298"/>
            <a:chExt cx="4140200" cy="276837"/>
          </a:xfrm>
        </p:grpSpPr>
        <p:sp>
          <p:nvSpPr>
            <p:cNvPr id="14" name="TextBox 13">
              <a:extLst>
                <a:ext uri="{FF2B5EF4-FFF2-40B4-BE49-F238E27FC236}">
                  <a16:creationId xmlns:a16="http://schemas.microsoft.com/office/drawing/2014/main" id="{41A09162-6173-4A12-8079-23F416B0AC30}"/>
                </a:ext>
              </a:extLst>
            </p:cNvPr>
            <p:cNvSpPr txBox="1"/>
            <p:nvPr/>
          </p:nvSpPr>
          <p:spPr>
            <a:xfrm>
              <a:off x="704850" y="2046854"/>
              <a:ext cx="2226852" cy="200055"/>
            </a:xfrm>
            <a:prstGeom prst="rect">
              <a:avLst/>
            </a:prstGeom>
            <a:noFill/>
            <a:ln>
              <a:noFill/>
            </a:ln>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300" b="0" i="0" u="none" strike="noStrike" cap="none" spc="0" normalizeH="0" baseline="0">
                  <a:ln>
                    <a:solidFill>
                      <a:prstClr val="white">
                        <a:lumMod val="75000"/>
                        <a:alpha val="0"/>
                      </a:prstClr>
                    </a:solidFill>
                  </a:ln>
                  <a:solidFill>
                    <a:schemeClr val="tx2"/>
                  </a:solidFill>
                  <a:effectLst/>
                  <a:uLnTx/>
                  <a:uFillTx/>
                  <a:latin typeface="KoPub돋움체 Bold" panose="00000800000000000000" pitchFamily="2" charset="-127"/>
                  <a:ea typeface="KoPub돋움체 Bold" panose="00000800000000000000" pitchFamily="2" charset="-127"/>
                  <a:cs typeface="Univers for KPMG"/>
                </a:defRPr>
              </a:lvl1pPr>
            </a:lstStyle>
            <a:p>
              <a:r>
                <a:rPr lang="ko-KR" altLang="en-US"/>
                <a:t>국내 </a:t>
              </a:r>
              <a:r>
                <a:rPr lang="en-US" altLang="ko-KR"/>
                <a:t>SOC·</a:t>
              </a:r>
              <a:r>
                <a:rPr lang="ko-KR" altLang="en-US"/>
                <a:t>해외건설 현황 및 전망</a:t>
              </a:r>
            </a:p>
          </p:txBody>
        </p:sp>
        <p:cxnSp>
          <p:nvCxnSpPr>
            <p:cNvPr id="15" name="직선 연결선 14">
              <a:extLst>
                <a:ext uri="{FF2B5EF4-FFF2-40B4-BE49-F238E27FC236}">
                  <a16:creationId xmlns:a16="http://schemas.microsoft.com/office/drawing/2014/main" id="{A5A4AC43-7C4B-459B-A496-D46E92852C14}"/>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6548DEBF-A071-4595-B9F5-BEA0EAF4FFC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7" name="직사각형 16">
            <a:extLst>
              <a:ext uri="{FF2B5EF4-FFF2-40B4-BE49-F238E27FC236}">
                <a16:creationId xmlns:a16="http://schemas.microsoft.com/office/drawing/2014/main" id="{4DB4A993-E1DD-4DD7-B5D9-F1952517402E}"/>
              </a:ext>
            </a:extLst>
          </p:cNvPr>
          <p:cNvSpPr/>
          <p:nvPr/>
        </p:nvSpPr>
        <p:spPr>
          <a:xfrm>
            <a:off x="704849" y="5036007"/>
            <a:ext cx="4068000" cy="1129843"/>
          </a:xfrm>
          <a:prstGeom prst="rect">
            <a:avLst/>
          </a:prstGeom>
          <a:solidFill>
            <a:schemeClr val="bg1">
              <a:lumMod val="95000"/>
            </a:schemeClr>
          </a:solidFill>
        </p:spPr>
        <p:txBody>
          <a:bodyPr wrap="square" lIns="72000" tIns="72000" rIns="36000" bIns="72000" anchor="b">
            <a:spAutoFit/>
          </a:bodyPr>
          <a:lstStyle/>
          <a:p>
            <a:pPr marL="108000" marR="0" lvl="0" indent="-108000" algn="l" defTabSz="914400" rtl="0" eaLnBrk="1" fontAlgn="auto" latinLnBrk="0" hangingPunct="1">
              <a:lnSpc>
                <a:spcPct val="110000"/>
              </a:lnSpc>
              <a:spcBef>
                <a:spcPts val="0"/>
              </a:spcBef>
              <a:spcAft>
                <a:spcPts val="300"/>
              </a:spcAft>
              <a:buClrTx/>
              <a:buSzTx/>
              <a:buFont typeface="Wingdings" panose="05000000000000000000" pitchFamily="2" charset="2"/>
              <a:buChar char="§"/>
              <a:tabLst/>
              <a:defRPr/>
            </a:pPr>
            <a:r>
              <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국내 건설 수주 규모는 </a:t>
            </a:r>
            <a:r>
              <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보다 </a:t>
            </a:r>
            <a:r>
              <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1.5% </a:t>
            </a: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감소한 </a:t>
            </a:r>
            <a:r>
              <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187</a:t>
            </a: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조 </a:t>
            </a:r>
            <a:r>
              <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3,000</a:t>
            </a: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억 원을 기록하며</a:t>
            </a:r>
            <a:r>
              <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’23</a:t>
            </a: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년에 이어 </a:t>
            </a:r>
            <a:r>
              <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a:t>
            </a: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연속 수주 감소를 보일 전망</a:t>
            </a:r>
          </a:p>
          <a:p>
            <a:pPr marL="108000" marR="0" lvl="0" indent="-108000" algn="l" defTabSz="914400" rtl="0" eaLnBrk="1" fontAlgn="auto" latinLnBrk="0" hangingPunct="1">
              <a:lnSpc>
                <a:spcPct val="110000"/>
              </a:lnSpc>
              <a:spcBef>
                <a:spcPts val="0"/>
              </a:spcBef>
              <a:spcAft>
                <a:spcPts val="300"/>
              </a:spcAft>
              <a:buClrTx/>
              <a:buSzTx/>
              <a:buFont typeface="Wingdings" panose="05000000000000000000" pitchFamily="2" charset="2"/>
              <a:buChar char="§"/>
              <a:tabLst/>
              <a:defRPr/>
            </a:pP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공공 수주는 </a:t>
            </a:r>
            <a:r>
              <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GTX,</a:t>
            </a: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가덕도 신공항 등 대형 </a:t>
            </a:r>
            <a:r>
              <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SOC </a:t>
            </a: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사업 추진으로 전년대비 </a:t>
            </a:r>
            <a:r>
              <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4.6% </a:t>
            </a: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증가 전망</a:t>
            </a:r>
            <a:r>
              <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민간 수주는 자금조달 난항</a:t>
            </a:r>
            <a:r>
              <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높은 공사비로 전년대비 </a:t>
            </a:r>
            <a:r>
              <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4.0% </a:t>
            </a: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감소 전망</a:t>
            </a:r>
          </a:p>
          <a:p>
            <a:pPr marL="108000" marR="0" lvl="0" indent="-108000" algn="l" defTabSz="914400" rtl="0" eaLnBrk="1" fontAlgn="auto" latinLnBrk="0" hangingPunct="1">
              <a:lnSpc>
                <a:spcPct val="110000"/>
              </a:lnSpc>
              <a:spcBef>
                <a:spcPts val="0"/>
              </a:spcBef>
              <a:spcAft>
                <a:spcPts val="300"/>
              </a:spcAft>
              <a:buClrTx/>
              <a:buSzTx/>
              <a:buFont typeface="Wingdings" panose="05000000000000000000" pitchFamily="2" charset="2"/>
              <a:buChar char="§"/>
              <a:tabLst/>
              <a:defRPr/>
            </a:pP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토목 수주는 대규모 공공 수주 증가로 전년대비 </a:t>
            </a:r>
            <a:r>
              <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0.3% </a:t>
            </a: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증가 전망</a:t>
            </a:r>
            <a:r>
              <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건축은 전반적인 부동산 시장 침체로 인해 전년대비 </a:t>
            </a:r>
            <a:r>
              <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 </a:t>
            </a: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감소 전망</a:t>
            </a:r>
          </a:p>
        </p:txBody>
      </p:sp>
      <p:sp>
        <p:nvSpPr>
          <p:cNvPr id="18" name="직사각형 17">
            <a:extLst>
              <a:ext uri="{FF2B5EF4-FFF2-40B4-BE49-F238E27FC236}">
                <a16:creationId xmlns:a16="http://schemas.microsoft.com/office/drawing/2014/main" id="{A7914ECA-4671-420C-8B31-D194169A8E67}"/>
              </a:ext>
            </a:extLst>
          </p:cNvPr>
          <p:cNvSpPr/>
          <p:nvPr/>
        </p:nvSpPr>
        <p:spPr>
          <a:xfrm>
            <a:off x="5132999" y="3975231"/>
            <a:ext cx="4068000" cy="383622"/>
          </a:xfrm>
          <a:prstGeom prst="rect">
            <a:avLst/>
          </a:prstGeom>
          <a:solidFill>
            <a:schemeClr val="bg1">
              <a:lumMod val="95000"/>
            </a:schemeClr>
          </a:solidFill>
        </p:spPr>
        <p:txBody>
          <a:bodyPr wrap="square" lIns="108000" tIns="36000" rIns="36000" bIns="36000" anchor="b">
            <a:spAutoFit/>
          </a:bodyPr>
          <a:lstStyle/>
          <a:p>
            <a:pPr marL="108000" indent="-108000">
              <a:lnSpc>
                <a:spcPct val="110000"/>
              </a:lnSpc>
              <a:spcAft>
                <a:spcPts val="100"/>
              </a:spcAft>
              <a:buFont typeface="Wingdings" panose="05000000000000000000" pitchFamily="2" charset="2"/>
              <a:buChar char="§"/>
            </a:pPr>
            <a:r>
              <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a:t>
            </a:r>
            <a:r>
              <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SOC </a:t>
            </a: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예산 </a:t>
            </a:r>
            <a:r>
              <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26</a:t>
            </a: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조 </a:t>
            </a:r>
            <a:r>
              <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1,349</a:t>
            </a: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억 원으로 편성</a:t>
            </a:r>
            <a:r>
              <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2</a:t>
            </a: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년만에 </a:t>
            </a:r>
            <a:r>
              <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SOC </a:t>
            </a: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예산 증가세 전환</a:t>
            </a:r>
            <a:endPar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108000" indent="-108000">
              <a:lnSpc>
                <a:spcPct val="110000"/>
              </a:lnSpc>
              <a:spcAft>
                <a:spcPts val="100"/>
              </a:spcAft>
              <a:buFont typeface="Wingdings" panose="05000000000000000000" pitchFamily="2" charset="2"/>
              <a:buChar char="§"/>
            </a:pP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노후시설 유지보수 등 안전 분야 예산 증가</a:t>
            </a:r>
            <a:r>
              <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도로</a:t>
            </a:r>
            <a:r>
              <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철도 인프라 건설 예산 감소</a:t>
            </a:r>
          </a:p>
        </p:txBody>
      </p:sp>
      <p:sp>
        <p:nvSpPr>
          <p:cNvPr id="19" name="TextBox 18">
            <a:extLst>
              <a:ext uri="{FF2B5EF4-FFF2-40B4-BE49-F238E27FC236}">
                <a16:creationId xmlns:a16="http://schemas.microsoft.com/office/drawing/2014/main" id="{A15A3F75-29B2-4FBA-A552-BD61C8778C4B}"/>
              </a:ext>
            </a:extLst>
          </p:cNvPr>
          <p:cNvSpPr txBox="1"/>
          <p:nvPr/>
        </p:nvSpPr>
        <p:spPr>
          <a:xfrm>
            <a:off x="698499" y="4641043"/>
            <a:ext cx="3600000" cy="355276"/>
          </a:xfrm>
          <a:prstGeom prst="rect">
            <a:avLst/>
          </a:prstGeom>
          <a:noFill/>
          <a:ln>
            <a:noFill/>
          </a:ln>
        </p:spPr>
        <p:txBody>
          <a:bodyPr wrap="square" lIns="0" tIns="108000" rIns="0" bIns="0" rtlCol="0" anchor="b">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a:t>Source: </a:t>
            </a:r>
            <a:r>
              <a:rPr lang="ko-KR" altLang="en-US"/>
              <a:t>대한건설협회</a:t>
            </a:r>
            <a:r>
              <a:rPr lang="en-US" altLang="ko-KR"/>
              <a:t>, </a:t>
            </a:r>
            <a:r>
              <a:rPr lang="ko-KR" altLang="en-US"/>
              <a:t>한국건설산업연구원</a:t>
            </a:r>
            <a:endParaRPr lang="en-US" altLang="ko-KR"/>
          </a:p>
          <a:p>
            <a:r>
              <a:rPr lang="en-US" altLang="ko-KR"/>
              <a:t>Note: (E)</a:t>
            </a:r>
            <a:r>
              <a:rPr lang="ko-KR" altLang="en-US"/>
              <a:t>는 추정치</a:t>
            </a:r>
            <a:r>
              <a:rPr lang="en-US" altLang="ko-KR"/>
              <a:t>, (F)</a:t>
            </a:r>
            <a:r>
              <a:rPr lang="ko-KR" altLang="en-US"/>
              <a:t>는 전망치</a:t>
            </a:r>
          </a:p>
        </p:txBody>
      </p:sp>
      <p:sp>
        <p:nvSpPr>
          <p:cNvPr id="23" name="TextBox 22">
            <a:extLst>
              <a:ext uri="{FF2B5EF4-FFF2-40B4-BE49-F238E27FC236}">
                <a16:creationId xmlns:a16="http://schemas.microsoft.com/office/drawing/2014/main" id="{6B0538CD-A1DA-4F54-88CE-D77EEC900D19}"/>
              </a:ext>
            </a:extLst>
          </p:cNvPr>
          <p:cNvSpPr txBox="1"/>
          <p:nvPr/>
        </p:nvSpPr>
        <p:spPr>
          <a:xfrm>
            <a:off x="3364355" y="2554605"/>
            <a:ext cx="1401025" cy="107722"/>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ko-KR" sz="700">
                <a:solidFill>
                  <a:schemeClr val="tx1">
                    <a:lumMod val="65000"/>
                    <a:lumOff val="35000"/>
                  </a:schemeClr>
                </a:solidFill>
                <a:latin typeface="KoPub돋움체 Medium" panose="02020603020101020101" pitchFamily="18" charset="-127"/>
                <a:ea typeface="KoPub돋움체 Medium" panose="02020603020101020101" pitchFamily="18" charset="-127"/>
              </a:rPr>
              <a:t>(</a:t>
            </a:r>
            <a:r>
              <a:rPr lang="ko-KR" altLang="en-US" sz="700">
                <a:solidFill>
                  <a:schemeClr val="tx1">
                    <a:lumMod val="65000"/>
                    <a:lumOff val="35000"/>
                  </a:schemeClr>
                </a:solidFill>
                <a:latin typeface="KoPub돋움체 Medium" panose="02020603020101020101" pitchFamily="18" charset="-127"/>
                <a:ea typeface="KoPub돋움체 Medium" panose="02020603020101020101" pitchFamily="18" charset="-127"/>
              </a:rPr>
              <a:t>조 원</a:t>
            </a:r>
            <a:r>
              <a:rPr lang="en-US" altLang="ko-KR" sz="700">
                <a:solidFill>
                  <a:schemeClr val="tx1">
                    <a:lumMod val="65000"/>
                    <a:lumOff val="35000"/>
                  </a:schemeClr>
                </a:solidFill>
                <a:latin typeface="KoPub돋움체 Medium" panose="02020603020101020101" pitchFamily="18" charset="-127"/>
                <a:ea typeface="KoPub돋움체 Medium" panose="02020603020101020101" pitchFamily="18" charset="-127"/>
              </a:rPr>
              <a:t>)</a:t>
            </a:r>
          </a:p>
        </p:txBody>
      </p:sp>
      <p:sp>
        <p:nvSpPr>
          <p:cNvPr id="25" name="화살표: 아래쪽 24">
            <a:extLst>
              <a:ext uri="{FF2B5EF4-FFF2-40B4-BE49-F238E27FC236}">
                <a16:creationId xmlns:a16="http://schemas.microsoft.com/office/drawing/2014/main" id="{D1A5F477-3E51-4B84-8C25-36948DDBA84B}"/>
              </a:ext>
            </a:extLst>
          </p:cNvPr>
          <p:cNvSpPr/>
          <p:nvPr/>
        </p:nvSpPr>
        <p:spPr>
          <a:xfrm>
            <a:off x="4144940" y="3598417"/>
            <a:ext cx="108000" cy="108000"/>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Univers for KPMG"/>
              <a:ea typeface="맑은 고딕" panose="020B0503020000020004" pitchFamily="50" charset="-127"/>
              <a:cs typeface="+mn-cs"/>
            </a:endParaRPr>
          </a:p>
        </p:txBody>
      </p:sp>
      <p:sp>
        <p:nvSpPr>
          <p:cNvPr id="27" name="화살표: 아래쪽 26">
            <a:extLst>
              <a:ext uri="{FF2B5EF4-FFF2-40B4-BE49-F238E27FC236}">
                <a16:creationId xmlns:a16="http://schemas.microsoft.com/office/drawing/2014/main" id="{001B5FA4-1E87-4CD1-BB06-303EEBCFD831}"/>
              </a:ext>
            </a:extLst>
          </p:cNvPr>
          <p:cNvSpPr/>
          <p:nvPr/>
        </p:nvSpPr>
        <p:spPr>
          <a:xfrm>
            <a:off x="4144940" y="4047321"/>
            <a:ext cx="108000" cy="108000"/>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Univers for KPMG"/>
              <a:ea typeface="맑은 고딕" panose="020B0503020000020004" pitchFamily="50" charset="-127"/>
              <a:cs typeface="+mn-cs"/>
            </a:endParaRPr>
          </a:p>
        </p:txBody>
      </p:sp>
      <p:sp>
        <p:nvSpPr>
          <p:cNvPr id="28" name="화살표: 아래쪽 27">
            <a:extLst>
              <a:ext uri="{FF2B5EF4-FFF2-40B4-BE49-F238E27FC236}">
                <a16:creationId xmlns:a16="http://schemas.microsoft.com/office/drawing/2014/main" id="{96612026-23E0-443A-95BF-0A40B789D8E3}"/>
              </a:ext>
            </a:extLst>
          </p:cNvPr>
          <p:cNvSpPr/>
          <p:nvPr/>
        </p:nvSpPr>
        <p:spPr>
          <a:xfrm>
            <a:off x="4144940" y="4514223"/>
            <a:ext cx="108000" cy="108000"/>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Univers for KPMG"/>
              <a:ea typeface="맑은 고딕" panose="020B0503020000020004" pitchFamily="50" charset="-127"/>
              <a:cs typeface="+mn-cs"/>
            </a:endParaRPr>
          </a:p>
        </p:txBody>
      </p:sp>
      <p:sp>
        <p:nvSpPr>
          <p:cNvPr id="34" name="직사각형 33">
            <a:extLst>
              <a:ext uri="{FF2B5EF4-FFF2-40B4-BE49-F238E27FC236}">
                <a16:creationId xmlns:a16="http://schemas.microsoft.com/office/drawing/2014/main" id="{62A77D87-F80F-4AAA-A21D-49048DC82044}"/>
              </a:ext>
            </a:extLst>
          </p:cNvPr>
          <p:cNvSpPr/>
          <p:nvPr/>
        </p:nvSpPr>
        <p:spPr>
          <a:xfrm>
            <a:off x="5132999" y="5778718"/>
            <a:ext cx="4068000" cy="383622"/>
          </a:xfrm>
          <a:prstGeom prst="rect">
            <a:avLst/>
          </a:prstGeom>
          <a:solidFill>
            <a:schemeClr val="bg1">
              <a:lumMod val="95000"/>
            </a:schemeClr>
          </a:solidFill>
        </p:spPr>
        <p:txBody>
          <a:bodyPr wrap="square" lIns="108000" tIns="36000" rIns="72000" bIns="36000" anchor="b">
            <a:spAutoFit/>
          </a:bodyPr>
          <a:lstStyle/>
          <a:p>
            <a:pPr marL="108000" marR="0" lvl="0" indent="-108000" algn="l" defTabSz="914400" rtl="0" eaLnBrk="1" fontAlgn="auto" latinLnBrk="0" hangingPunct="1">
              <a:lnSpc>
                <a:spcPct val="110000"/>
              </a:lnSpc>
              <a:spcBef>
                <a:spcPts val="0"/>
              </a:spcBef>
              <a:spcAft>
                <a:spcPts val="100"/>
              </a:spcAft>
              <a:buClrTx/>
              <a:buSzTx/>
              <a:buFont typeface="Wingdings" panose="05000000000000000000" pitchFamily="2" charset="2"/>
              <a:buChar char="§"/>
              <a:tabLst/>
              <a:defRPr/>
            </a:pPr>
            <a:r>
              <a:rPr kumimoji="0" lang="en-US" altLang="ko-KR" sz="900" b="0" i="0" u="none" strike="noStrike" kern="1200" cap="none" spc="-2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900" b="0" i="0" u="none" strike="noStrike" kern="1200" cap="none" spc="-2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900" b="0" i="0" u="none" strike="noStrike" kern="1200" cap="none" spc="-2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10</a:t>
            </a:r>
            <a:r>
              <a:rPr kumimoji="0" lang="ko-KR" altLang="en-US" sz="900" b="0" i="0" u="none" strike="noStrike" kern="1200" cap="none" spc="-2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월 기준 </a:t>
            </a: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해외 수주액은 </a:t>
            </a:r>
            <a:r>
              <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256</a:t>
            </a: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억 달러로 전년동기대비 </a:t>
            </a:r>
            <a:r>
              <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3.6% </a:t>
            </a: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증가</a:t>
            </a:r>
            <a:endParaRPr lang="en-US" altLang="ko-KR"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108000" marR="0" lvl="0" indent="-108000" algn="l" defTabSz="914400" rtl="0" eaLnBrk="1" fontAlgn="auto" latinLnBrk="0" hangingPunct="1">
              <a:lnSpc>
                <a:spcPct val="110000"/>
              </a:lnSpc>
              <a:spcBef>
                <a:spcPts val="0"/>
              </a:spcBef>
              <a:spcAft>
                <a:spcPts val="100"/>
              </a:spcAft>
              <a:buClrTx/>
              <a:buSzTx/>
              <a:buFont typeface="Wingdings" panose="05000000000000000000" pitchFamily="2" charset="2"/>
              <a:buChar char="§"/>
              <a:tabLst/>
              <a:defRPr/>
            </a:pPr>
            <a:r>
              <a:rPr lang="ko-KR" altLang="en-US" sz="900" spc="-2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고유가 기조로 산유국 발주 여력이 증가하며 향후 대형 프로젝트 발주 기대</a:t>
            </a:r>
          </a:p>
        </p:txBody>
      </p:sp>
      <p:sp>
        <p:nvSpPr>
          <p:cNvPr id="38" name="텍스트 개체 틀 3">
            <a:extLst>
              <a:ext uri="{FF2B5EF4-FFF2-40B4-BE49-F238E27FC236}">
                <a16:creationId xmlns:a16="http://schemas.microsoft.com/office/drawing/2014/main" id="{57C4D349-7AC8-4169-AFC1-54F946061E2B}"/>
              </a:ext>
            </a:extLst>
          </p:cNvPr>
          <p:cNvSpPr>
            <a:spLocks noGrp="1"/>
          </p:cNvSpPr>
          <p:nvPr>
            <p:ph type="body" sz="quarter" idx="11"/>
          </p:nvPr>
        </p:nvSpPr>
        <p:spPr>
          <a:xfrm>
            <a:off x="713993" y="1172036"/>
            <a:ext cx="8488800" cy="720000"/>
          </a:xfrm>
        </p:spPr>
        <p:txBody>
          <a:bodyPr/>
          <a:lstStyle/>
          <a:p>
            <a:r>
              <a:rPr lang="en-US" altLang="ko-KR"/>
              <a:t>2022</a:t>
            </a:r>
            <a:r>
              <a:rPr lang="ko-KR" altLang="en-US"/>
              <a:t>년 </a:t>
            </a:r>
            <a:r>
              <a:rPr lang="en-US" altLang="ko-KR"/>
              <a:t>229.8</a:t>
            </a:r>
            <a:r>
              <a:rPr lang="ko-KR" altLang="en-US"/>
              <a:t>조 원으로 역대 최대치를 기록했던 건설 수주는 </a:t>
            </a:r>
            <a:r>
              <a:rPr lang="en-US" altLang="ko-KR"/>
              <a:t>2023</a:t>
            </a:r>
            <a:r>
              <a:rPr lang="ko-KR" altLang="en-US"/>
              <a:t>년에 전년대비 </a:t>
            </a:r>
            <a:r>
              <a:rPr lang="en-US" altLang="ko-KR"/>
              <a:t>17.3% </a:t>
            </a:r>
            <a:r>
              <a:rPr lang="ko-KR" altLang="en-US"/>
              <a:t>감소한 </a:t>
            </a:r>
            <a:r>
              <a:rPr lang="en-US" altLang="ko-KR"/>
              <a:t>190.1</a:t>
            </a:r>
            <a:r>
              <a:rPr lang="ko-KR" altLang="en-US"/>
              <a:t>조 원 이후</a:t>
            </a:r>
            <a:r>
              <a:rPr lang="en-US" altLang="ko-KR"/>
              <a:t>, 2024</a:t>
            </a:r>
            <a:r>
              <a:rPr lang="ko-KR" altLang="en-US"/>
              <a:t>년에도 </a:t>
            </a:r>
            <a:r>
              <a:rPr lang="en-US" altLang="ko-KR"/>
              <a:t>1.5% </a:t>
            </a:r>
            <a:r>
              <a:rPr lang="ko-KR" altLang="en-US"/>
              <a:t>줄어 </a:t>
            </a:r>
            <a:r>
              <a:rPr lang="en-US" altLang="ko-KR"/>
              <a:t>2</a:t>
            </a:r>
            <a:r>
              <a:rPr lang="ko-KR" altLang="en-US"/>
              <a:t>년 연속 수주가 감소할 전망</a:t>
            </a:r>
            <a:r>
              <a:rPr lang="en-US" altLang="ko-KR"/>
              <a:t>. 2024</a:t>
            </a:r>
            <a:r>
              <a:rPr lang="ko-KR" altLang="en-US"/>
              <a:t>년 고금리 기조 장기화로 부동산</a:t>
            </a:r>
            <a:r>
              <a:rPr lang="en-US" altLang="ko-KR"/>
              <a:t>PF </a:t>
            </a:r>
            <a:r>
              <a:rPr lang="ko-KR" altLang="en-US"/>
              <a:t>문제 등 자금조달 어려움이 지속될 것으로 예상됨에 따라</a:t>
            </a:r>
            <a:r>
              <a:rPr lang="en-US" altLang="ko-KR"/>
              <a:t> </a:t>
            </a:r>
            <a:r>
              <a:rPr lang="ko-KR" altLang="en-US"/>
              <a:t>전반적인 건설 수주 반등은 어려울 것으로 전망</a:t>
            </a:r>
            <a:endParaRPr lang="en-US" altLang="ko-KR"/>
          </a:p>
        </p:txBody>
      </p:sp>
      <p:sp>
        <p:nvSpPr>
          <p:cNvPr id="39" name="텍스트 개체 틀 29">
            <a:extLst>
              <a:ext uri="{FF2B5EF4-FFF2-40B4-BE49-F238E27FC236}">
                <a16:creationId xmlns:a16="http://schemas.microsoft.com/office/drawing/2014/main" id="{FD075D33-8A9B-43BA-9912-3C7B30AA2BE8}"/>
              </a:ext>
            </a:extLst>
          </p:cNvPr>
          <p:cNvSpPr>
            <a:spLocks noGrp="1"/>
          </p:cNvSpPr>
          <p:nvPr>
            <p:ph type="body" sz="quarter" idx="10"/>
          </p:nvPr>
        </p:nvSpPr>
        <p:spPr>
          <a:xfrm>
            <a:off x="713993" y="333149"/>
            <a:ext cx="8488800" cy="184666"/>
          </a:xfrm>
        </p:spPr>
        <p:txBody>
          <a:bodyPr/>
          <a:lstStyle/>
          <a:p>
            <a:r>
              <a:rPr lang="en-US" altLang="ko-KR"/>
              <a:t>III. 2024</a:t>
            </a:r>
            <a:r>
              <a:rPr lang="ko-KR" altLang="en-US"/>
              <a:t>년 산업별 전망</a:t>
            </a:r>
            <a:endParaRPr lang="en-US" altLang="ko-KR"/>
          </a:p>
        </p:txBody>
      </p:sp>
      <p:sp>
        <p:nvSpPr>
          <p:cNvPr id="40" name="제목 2">
            <a:extLst>
              <a:ext uri="{FF2B5EF4-FFF2-40B4-BE49-F238E27FC236}">
                <a16:creationId xmlns:a16="http://schemas.microsoft.com/office/drawing/2014/main" id="{CE2E2831-2F93-49BB-A88F-408734B2338B}"/>
              </a:ext>
            </a:extLst>
          </p:cNvPr>
          <p:cNvSpPr txBox="1">
            <a:spLocks/>
          </p:cNvSpPr>
          <p:nvPr/>
        </p:nvSpPr>
        <p:spPr>
          <a:xfrm>
            <a:off x="713993" y="471262"/>
            <a:ext cx="8488800" cy="504825"/>
          </a:xfrm>
          <a:prstGeom prst="rect">
            <a:avLst/>
          </a:prstGeom>
        </p:spPr>
        <p:txBody>
          <a:bodyPr wrap="none" lIns="0" tIns="0" rIns="0" bIns="0" anchor="b" anchorCtr="0">
            <a:noAutofit/>
          </a:bodyPr>
          <a:lstStyle>
            <a:lvl1pPr eaLnBrk="1" latinLnBrk="0" hangingPunct="1">
              <a:lnSpc>
                <a:spcPct val="70000"/>
              </a:lnSpc>
              <a:defRPr sz="2400" b="0" i="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KPMG Extralight"/>
              </a:defRPr>
            </a:lvl1pPr>
          </a:lstStyle>
          <a:p>
            <a:pPr indent="542925"/>
            <a:r>
              <a:rPr lang="ko-KR" altLang="en-US"/>
              <a:t>건설</a:t>
            </a:r>
            <a:r>
              <a:rPr lang="en-US" altLang="ko-KR"/>
              <a:t> 》 </a:t>
            </a:r>
            <a:r>
              <a:rPr lang="ko-KR" altLang="en-US" b="1" spc="-30">
                <a:latin typeface="KoPub돋움체 Medium" panose="02020603020101020101" pitchFamily="18" charset="-127"/>
                <a:ea typeface="KoPub돋움체 Medium" panose="02020603020101020101" pitchFamily="18" charset="-127"/>
              </a:rPr>
              <a:t>국내 건설 </a:t>
            </a:r>
            <a:r>
              <a:rPr lang="en-US" altLang="ko-KR" b="1" spc="-30">
                <a:latin typeface="KoPub돋움체 Medium" panose="02020603020101020101" pitchFamily="18" charset="-127"/>
                <a:ea typeface="KoPub돋움체 Medium" panose="02020603020101020101" pitchFamily="18" charset="-127"/>
              </a:rPr>
              <a:t>2</a:t>
            </a:r>
            <a:r>
              <a:rPr lang="ko-KR" altLang="en-US" b="1" spc="-30">
                <a:latin typeface="KoPub돋움체 Medium" panose="02020603020101020101" pitchFamily="18" charset="-127"/>
                <a:ea typeface="KoPub돋움체 Medium" panose="02020603020101020101" pitchFamily="18" charset="-127"/>
              </a:rPr>
              <a:t>년 연속 수주 감소 전망</a:t>
            </a:r>
            <a:r>
              <a:rPr lang="en-US" altLang="ko-KR" b="1" spc="-30">
                <a:latin typeface="KoPub돋움체 Medium" panose="02020603020101020101" pitchFamily="18" charset="-127"/>
                <a:ea typeface="KoPub돋움체 Medium" panose="02020603020101020101" pitchFamily="18" charset="-127"/>
              </a:rPr>
              <a:t>, </a:t>
            </a:r>
            <a:r>
              <a:rPr lang="ko-KR" altLang="en-US" b="1" spc="-30">
                <a:latin typeface="KoPub돋움체 Medium" panose="02020603020101020101" pitchFamily="18" charset="-127"/>
                <a:ea typeface="KoPub돋움체 Medium" panose="02020603020101020101" pitchFamily="18" charset="-127"/>
              </a:rPr>
              <a:t>해외건설 소폭 상승 기대</a:t>
            </a:r>
          </a:p>
        </p:txBody>
      </p:sp>
      <p:sp>
        <p:nvSpPr>
          <p:cNvPr id="43" name="화살표: 아래쪽 42">
            <a:extLst>
              <a:ext uri="{FF2B5EF4-FFF2-40B4-BE49-F238E27FC236}">
                <a16:creationId xmlns:a16="http://schemas.microsoft.com/office/drawing/2014/main" id="{86BC7E45-1691-46E1-BE44-891A559F1D07}"/>
              </a:ext>
            </a:extLst>
          </p:cNvPr>
          <p:cNvSpPr/>
          <p:nvPr/>
        </p:nvSpPr>
        <p:spPr>
          <a:xfrm>
            <a:off x="4144940" y="4280773"/>
            <a:ext cx="108000" cy="108000"/>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Univers for KPMG"/>
              <a:ea typeface="맑은 고딕" panose="020B0503020000020004" pitchFamily="50" charset="-127"/>
              <a:cs typeface="+mn-cs"/>
            </a:endParaRPr>
          </a:p>
        </p:txBody>
      </p:sp>
      <p:sp>
        <p:nvSpPr>
          <p:cNvPr id="54" name="TextBox 53">
            <a:extLst>
              <a:ext uri="{FF2B5EF4-FFF2-40B4-BE49-F238E27FC236}">
                <a16:creationId xmlns:a16="http://schemas.microsoft.com/office/drawing/2014/main" id="{36612452-ABCE-4F48-BEAD-60D4A9DB88E6}"/>
              </a:ext>
            </a:extLst>
          </p:cNvPr>
          <p:cNvSpPr txBox="1"/>
          <p:nvPr/>
        </p:nvSpPr>
        <p:spPr>
          <a:xfrm>
            <a:off x="5088662" y="4716641"/>
            <a:ext cx="365988" cy="107722"/>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ko-KR" sz="700">
                <a:solidFill>
                  <a:schemeClr val="tx1">
                    <a:lumMod val="65000"/>
                    <a:lumOff val="35000"/>
                  </a:schemeClr>
                </a:solidFill>
                <a:latin typeface="KoPub돋움체 Medium" panose="02020603020101020101" pitchFamily="18" charset="-127"/>
                <a:ea typeface="KoPub돋움체 Medium" panose="02020603020101020101" pitchFamily="18" charset="-127"/>
              </a:rPr>
              <a:t>(</a:t>
            </a:r>
            <a:r>
              <a:rPr lang="ko-KR" altLang="en-US" sz="700">
                <a:solidFill>
                  <a:schemeClr val="tx1">
                    <a:lumMod val="65000"/>
                    <a:lumOff val="35000"/>
                  </a:schemeClr>
                </a:solidFill>
                <a:latin typeface="KoPub돋움체 Medium" panose="02020603020101020101" pitchFamily="18" charset="-127"/>
                <a:ea typeface="KoPub돋움체 Medium" panose="02020603020101020101" pitchFamily="18" charset="-127"/>
              </a:rPr>
              <a:t>억 달러</a:t>
            </a:r>
            <a:r>
              <a:rPr lang="en-US" altLang="ko-KR" sz="700">
                <a:solidFill>
                  <a:schemeClr val="tx1">
                    <a:lumMod val="65000"/>
                    <a:lumOff val="35000"/>
                  </a:schemeClr>
                </a:solidFill>
                <a:latin typeface="KoPub돋움체 Medium" panose="02020603020101020101" pitchFamily="18" charset="-127"/>
                <a:ea typeface="KoPub돋움체 Medium" panose="02020603020101020101" pitchFamily="18" charset="-127"/>
              </a:rPr>
              <a:t>)</a:t>
            </a:r>
          </a:p>
        </p:txBody>
      </p:sp>
      <p:sp>
        <p:nvSpPr>
          <p:cNvPr id="55" name="TextBox 54">
            <a:extLst>
              <a:ext uri="{FF2B5EF4-FFF2-40B4-BE49-F238E27FC236}">
                <a16:creationId xmlns:a16="http://schemas.microsoft.com/office/drawing/2014/main" id="{DC49E9C5-3C97-43CE-9609-047DA3B0096F}"/>
              </a:ext>
            </a:extLst>
          </p:cNvPr>
          <p:cNvSpPr txBox="1"/>
          <p:nvPr/>
        </p:nvSpPr>
        <p:spPr>
          <a:xfrm>
            <a:off x="5132848" y="5403575"/>
            <a:ext cx="3420602" cy="232165"/>
          </a:xfrm>
          <a:prstGeom prst="rect">
            <a:avLst/>
          </a:prstGeom>
          <a:noFill/>
          <a:ln>
            <a:noFill/>
          </a:ln>
        </p:spPr>
        <p:txBody>
          <a:bodyPr wrap="square" lIns="0" tIns="108000" rIns="0" bIns="0" rtlCol="0" anchor="b">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dirty="0"/>
              <a:t>Source: </a:t>
            </a:r>
            <a:r>
              <a:rPr lang="ko-KR" altLang="en-US" dirty="0"/>
              <a:t>해외건설종합서비스</a:t>
            </a:r>
            <a:r>
              <a:rPr lang="en-US" altLang="ko-KR" dirty="0"/>
              <a:t>, </a:t>
            </a:r>
            <a:r>
              <a:rPr lang="ko-KR" altLang="en-US" dirty="0"/>
              <a:t>국토교통부</a:t>
            </a:r>
            <a:r>
              <a:rPr lang="en-US" altLang="ko-KR" dirty="0"/>
              <a:t>, </a:t>
            </a:r>
            <a:r>
              <a:rPr lang="ko-KR" altLang="en-US" dirty="0"/>
              <a:t>한국건설산업연구원</a:t>
            </a:r>
          </a:p>
        </p:txBody>
      </p:sp>
      <p:pic>
        <p:nvPicPr>
          <p:cNvPr id="44" name="그림 43">
            <a:extLst>
              <a:ext uri="{FF2B5EF4-FFF2-40B4-BE49-F238E27FC236}">
                <a16:creationId xmlns:a16="http://schemas.microsoft.com/office/drawing/2014/main" id="{08559E17-9422-4189-980B-CEF634DB4215}"/>
              </a:ext>
            </a:extLst>
          </p:cNvPr>
          <p:cNvPicPr>
            <a:picLocks noChangeAspect="1"/>
          </p:cNvPicPr>
          <p:nvPr/>
        </p:nvPicPr>
        <p:blipFill>
          <a:blip r:embed="rId4"/>
          <a:stretch>
            <a:fillRect/>
          </a:stretch>
        </p:blipFill>
        <p:spPr>
          <a:xfrm>
            <a:off x="734588" y="587606"/>
            <a:ext cx="423352" cy="389103"/>
          </a:xfrm>
          <a:prstGeom prst="rect">
            <a:avLst/>
          </a:prstGeom>
        </p:spPr>
      </p:pic>
      <p:sp>
        <p:nvSpPr>
          <p:cNvPr id="3" name="화살표: 아래쪽 2">
            <a:extLst>
              <a:ext uri="{FF2B5EF4-FFF2-40B4-BE49-F238E27FC236}">
                <a16:creationId xmlns:a16="http://schemas.microsoft.com/office/drawing/2014/main" id="{8301B6CB-6A97-91AD-64B1-E903F7E5C250}"/>
              </a:ext>
            </a:extLst>
          </p:cNvPr>
          <p:cNvSpPr/>
          <p:nvPr/>
        </p:nvSpPr>
        <p:spPr>
          <a:xfrm flipV="1">
            <a:off x="4153940" y="3831488"/>
            <a:ext cx="90000" cy="90000"/>
          </a:xfrm>
          <a:prstGeom prst="downArrow">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Univers for KPMG"/>
              <a:ea typeface="맑은 고딕" panose="020B0503020000020004" pitchFamily="50" charset="-127"/>
              <a:cs typeface="+mn-cs"/>
            </a:endParaRPr>
          </a:p>
        </p:txBody>
      </p:sp>
      <p:sp>
        <p:nvSpPr>
          <p:cNvPr id="49" name="TextBox 48">
            <a:extLst>
              <a:ext uri="{FF2B5EF4-FFF2-40B4-BE49-F238E27FC236}">
                <a16:creationId xmlns:a16="http://schemas.microsoft.com/office/drawing/2014/main" id="{CF5A45D3-C6F8-40DD-330A-637F15E4439B}"/>
              </a:ext>
            </a:extLst>
          </p:cNvPr>
          <p:cNvSpPr txBox="1"/>
          <p:nvPr/>
        </p:nvSpPr>
        <p:spPr>
          <a:xfrm>
            <a:off x="5132999" y="3706999"/>
            <a:ext cx="936000" cy="232165"/>
          </a:xfrm>
          <a:prstGeom prst="rect">
            <a:avLst/>
          </a:prstGeom>
          <a:noFill/>
          <a:ln>
            <a:noFill/>
          </a:ln>
        </p:spPr>
        <p:txBody>
          <a:bodyPr wrap="square" lIns="0" tIns="108000" rIns="0" bIns="0" rtlCol="0" anchor="b">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a:t>Source: </a:t>
            </a:r>
            <a:r>
              <a:rPr lang="ko-KR" altLang="en-US"/>
              <a:t>기획재정부</a:t>
            </a:r>
          </a:p>
        </p:txBody>
      </p:sp>
      <p:graphicFrame>
        <p:nvGraphicFramePr>
          <p:cNvPr id="57" name="표 6">
            <a:extLst>
              <a:ext uri="{FF2B5EF4-FFF2-40B4-BE49-F238E27FC236}">
                <a16:creationId xmlns:a16="http://schemas.microsoft.com/office/drawing/2014/main" id="{CE565DBA-6A0C-F90A-815C-CBC28948BFB0}"/>
              </a:ext>
            </a:extLst>
          </p:cNvPr>
          <p:cNvGraphicFramePr>
            <a:graphicFrameLocks noGrp="1"/>
          </p:cNvGraphicFramePr>
          <p:nvPr/>
        </p:nvGraphicFramePr>
        <p:xfrm>
          <a:off x="5132848" y="2867171"/>
          <a:ext cx="4062772" cy="908415"/>
        </p:xfrm>
        <a:graphic>
          <a:graphicData uri="http://schemas.openxmlformats.org/drawingml/2006/table">
            <a:tbl>
              <a:tblPr firstRow="1" bandRow="1">
                <a:tableStyleId>{5C22544A-7EE6-4342-B048-85BDC9FD1C3A}</a:tableStyleId>
              </a:tblPr>
              <a:tblGrid>
                <a:gridCol w="839990">
                  <a:extLst>
                    <a:ext uri="{9D8B030D-6E8A-4147-A177-3AD203B41FA5}">
                      <a16:colId xmlns:a16="http://schemas.microsoft.com/office/drawing/2014/main" val="2757784477"/>
                    </a:ext>
                  </a:extLst>
                </a:gridCol>
                <a:gridCol w="619614">
                  <a:extLst>
                    <a:ext uri="{9D8B030D-6E8A-4147-A177-3AD203B41FA5}">
                      <a16:colId xmlns:a16="http://schemas.microsoft.com/office/drawing/2014/main" val="25921794"/>
                    </a:ext>
                  </a:extLst>
                </a:gridCol>
                <a:gridCol w="671090">
                  <a:extLst>
                    <a:ext uri="{9D8B030D-6E8A-4147-A177-3AD203B41FA5}">
                      <a16:colId xmlns:a16="http://schemas.microsoft.com/office/drawing/2014/main" val="664920708"/>
                    </a:ext>
                  </a:extLst>
                </a:gridCol>
                <a:gridCol w="1932078">
                  <a:extLst>
                    <a:ext uri="{9D8B030D-6E8A-4147-A177-3AD203B41FA5}">
                      <a16:colId xmlns:a16="http://schemas.microsoft.com/office/drawing/2014/main" val="2094883878"/>
                    </a:ext>
                  </a:extLst>
                </a:gridCol>
              </a:tblGrid>
              <a:tr h="120549">
                <a:tc>
                  <a:txBody>
                    <a:bodyPr/>
                    <a:lstStyle/>
                    <a:p>
                      <a:pPr algn="ctr"/>
                      <a:r>
                        <a:rPr kumimoji="0" lang="ko-KR" altLang="en-US" sz="7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구분</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kumimoji="0" lang="en-US" altLang="ko-KR" sz="7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7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년</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kumimoji="0" lang="en-US" altLang="ko-KR" sz="7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’24</a:t>
                      </a:r>
                      <a:r>
                        <a:rPr kumimoji="0" lang="ko-KR" altLang="en-US" sz="7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년</a:t>
                      </a:r>
                      <a:r>
                        <a:rPr kumimoji="0" lang="en-US" altLang="ko-KR" sz="7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7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案</a:t>
                      </a:r>
                      <a:r>
                        <a:rPr kumimoji="0" lang="en-US" altLang="ko-KR" sz="7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7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kumimoji="0" lang="ko-KR" altLang="en-US" sz="7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비고</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802644122"/>
                  </a:ext>
                </a:extLst>
              </a:tr>
              <a:tr h="131311">
                <a:tc>
                  <a:txBody>
                    <a:bodyPr/>
                    <a:lstStyle/>
                    <a:p>
                      <a:pPr algn="ctr"/>
                      <a:r>
                        <a:rPr kumimoji="0" lang="ko-KR" altLang="en-US" sz="7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도로부문</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78,408</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78,705</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ko-KR" altLang="en-US"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 ▲ 건설</a:t>
                      </a: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(5.2→5.1</a:t>
                      </a:r>
                      <a:r>
                        <a:rPr kumimoji="0" lang="ko-KR" altLang="en-US"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조 원</a:t>
                      </a: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 안전 등</a:t>
                      </a: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(2.6→2.7</a:t>
                      </a:r>
                      <a:r>
                        <a:rPr kumimoji="0" lang="ko-KR" altLang="en-US"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조 원</a:t>
                      </a: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5379934"/>
                  </a:ext>
                </a:extLst>
              </a:tr>
              <a:tr h="131311">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7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철도부문</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75,968</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80,501</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ko-KR" altLang="en-US"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 ▲ 건설</a:t>
                      </a: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(4.5→4.3</a:t>
                      </a:r>
                      <a:r>
                        <a:rPr kumimoji="0" lang="ko-KR" altLang="en-US"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조 원</a:t>
                      </a: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a:t>
                      </a: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안전 등</a:t>
                      </a: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(3.1→3.7</a:t>
                      </a:r>
                      <a:r>
                        <a:rPr kumimoji="0" lang="ko-KR" altLang="en-US"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조 원</a:t>
                      </a: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0579876"/>
                  </a:ext>
                </a:extLst>
              </a:tr>
              <a:tr h="131311">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ko-KR" altLang="en-US" sz="7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항만수자원부문</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34,562</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42,490</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ko-KR" altLang="en-US"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 ▲ 해운</a:t>
                      </a: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(0.4→0.4</a:t>
                      </a:r>
                      <a:r>
                        <a:rPr kumimoji="0" lang="ko-KR" altLang="en-US"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조 원</a:t>
                      </a: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 항만</a:t>
                      </a: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(1.5→1.6</a:t>
                      </a:r>
                      <a:r>
                        <a:rPr kumimoji="0" lang="ko-KR" altLang="en-US"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조 원</a:t>
                      </a: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236460"/>
                  </a:ext>
                </a:extLst>
              </a:tr>
              <a:tr h="131311">
                <a:tc>
                  <a:txBody>
                    <a:bodyPr/>
                    <a:lstStyle/>
                    <a:p>
                      <a:pPr algn="ctr" latinLnBrk="1"/>
                      <a:r>
                        <a:rPr kumimoji="0" lang="ko-KR" altLang="en-US" sz="7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지역 및 도시부문</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22,631</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18,253</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ko-KR" altLang="en-US"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 ▲ 도시재생</a:t>
                      </a: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(0.6→0.4</a:t>
                      </a:r>
                      <a:r>
                        <a:rPr kumimoji="0" lang="ko-KR" altLang="en-US"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조 원</a:t>
                      </a: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9423653"/>
                  </a:ext>
                </a:extLst>
              </a:tr>
              <a:tr h="131311">
                <a:tc>
                  <a:txBody>
                    <a:bodyPr/>
                    <a:lstStyle/>
                    <a:p>
                      <a:pPr algn="ctr" latinLnBrk="1"/>
                      <a:r>
                        <a:rPr kumimoji="0" lang="ko-KR" altLang="en-US" sz="7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물류</a:t>
                      </a:r>
                      <a:r>
                        <a:rPr kumimoji="0" lang="en-US" altLang="ko-KR" sz="7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7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항공</a:t>
                      </a:r>
                      <a:r>
                        <a:rPr kumimoji="0" lang="en-US" altLang="ko-KR" sz="7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700"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산단 등</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38,311</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41,400</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ko-KR" altLang="en-US"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 ▲ 항공</a:t>
                      </a: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공항</a:t>
                      </a: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(0.3→0.8</a:t>
                      </a:r>
                      <a:r>
                        <a:rPr kumimoji="0" lang="ko-KR" altLang="en-US"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조 원</a:t>
                      </a:r>
                      <a:r>
                        <a:rPr kumimoji="0" lang="en-US" altLang="ko-KR" sz="7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0868156"/>
                  </a:ext>
                </a:extLst>
              </a:tr>
              <a:tr h="131311">
                <a:tc>
                  <a:txBody>
                    <a:bodyPr/>
                    <a:lstStyle/>
                    <a:p>
                      <a:pPr algn="ctr" latinLnBrk="1"/>
                      <a:r>
                        <a:rPr kumimoji="0" lang="ko-KR" altLang="en-US" sz="700" b="1" i="0" u="none" strike="noStrike" kern="1200" cap="none" spc="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합계</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700" b="1"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249,880</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en-US" altLang="ko-KR" sz="700" b="1"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261,349</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defRPr kumimoji="0" lang="en-US" altLang="ko-KR" sz="600" b="0"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defRPr>
                      </a:pPr>
                      <a:r>
                        <a:rPr kumimoji="0" lang="ko-KR" altLang="en-US" sz="700" b="1"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전년대비 </a:t>
                      </a:r>
                      <a:r>
                        <a:rPr kumimoji="0" lang="en-US" altLang="ko-KR" sz="700" b="1" i="0" u="none" strike="noStrike" kern="0" cap="none" spc="0" normalizeH="0" baseline="0">
                          <a:ln>
                            <a:solidFill>
                              <a:prstClr val="white">
                                <a:lumMod val="75000"/>
                                <a:alpha val="0"/>
                              </a:prstClr>
                            </a:solidFill>
                          </a:ln>
                          <a:solidFill>
                            <a:prstClr val="black">
                              <a:lumMod val="85000"/>
                              <a:lumOff val="15000"/>
                            </a:prstClr>
                          </a:solidFill>
                          <a:effectLst/>
                          <a:uLnTx/>
                          <a:uFillTx/>
                          <a:latin typeface="KoPub돋움체 Medium" panose="00000600000000000000" pitchFamily="2" charset="-127"/>
                          <a:ea typeface="KoPub돋움체 Medium" panose="00000600000000000000" pitchFamily="2" charset="-127"/>
                          <a:cs typeface="+mn-cs"/>
                        </a:rPr>
                        <a:t>      4.6%</a:t>
                      </a:r>
                    </a:p>
                  </a:txBody>
                  <a:tcPr marL="9525" marR="72000"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662906"/>
                  </a:ext>
                </a:extLst>
              </a:tr>
            </a:tbl>
          </a:graphicData>
        </a:graphic>
      </p:graphicFrame>
      <p:sp>
        <p:nvSpPr>
          <p:cNvPr id="58" name="화살표: 아래쪽 57">
            <a:extLst>
              <a:ext uri="{FF2B5EF4-FFF2-40B4-BE49-F238E27FC236}">
                <a16:creationId xmlns:a16="http://schemas.microsoft.com/office/drawing/2014/main" id="{58AC14BD-7C8A-9418-6ED8-DFBF47584568}"/>
              </a:ext>
            </a:extLst>
          </p:cNvPr>
          <p:cNvSpPr/>
          <p:nvPr/>
        </p:nvSpPr>
        <p:spPr>
          <a:xfrm flipV="1">
            <a:off x="8219840" y="3662339"/>
            <a:ext cx="90000" cy="90000"/>
          </a:xfrm>
          <a:prstGeom prst="downArrow">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Univers for KPMG"/>
              <a:ea typeface="맑은 고딕" panose="020B0503020000020004" pitchFamily="50" charset="-127"/>
              <a:cs typeface="+mn-cs"/>
            </a:endParaRPr>
          </a:p>
        </p:txBody>
      </p:sp>
      <p:sp>
        <p:nvSpPr>
          <p:cNvPr id="60" name="직사각형 59">
            <a:extLst>
              <a:ext uri="{FF2B5EF4-FFF2-40B4-BE49-F238E27FC236}">
                <a16:creationId xmlns:a16="http://schemas.microsoft.com/office/drawing/2014/main" id="{AFD50C9C-3687-72A5-C8DF-49D415C6702E}"/>
              </a:ext>
            </a:extLst>
          </p:cNvPr>
          <p:cNvSpPr/>
          <p:nvPr/>
        </p:nvSpPr>
        <p:spPr>
          <a:xfrm>
            <a:off x="8872231" y="2728727"/>
            <a:ext cx="323559" cy="145785"/>
          </a:xfrm>
          <a:prstGeom prst="rect">
            <a:avLst/>
          </a:prstGeom>
          <a:noFill/>
          <a:ln w="3175">
            <a:noFill/>
          </a:ln>
          <a:effectLst/>
        </p:spPr>
        <p:txBody>
          <a:bodyPr wrap="square" lIns="0" tIns="0" rIns="0" bIns="0" anchor="ctr">
            <a:noAutofit/>
          </a:bodyPr>
          <a:lstStyle/>
          <a:p>
            <a:pPr marL="0" marR="0" lvl="0" indent="0" algn="r" defTabSz="457200" rtl="0" eaLnBrk="0" fontAlgn="base" latinLnBrk="0" hangingPunct="0">
              <a:lnSpc>
                <a:spcPct val="100000"/>
              </a:lnSpc>
              <a:spcBef>
                <a:spcPct val="0"/>
              </a:spcBef>
              <a:spcAft>
                <a:spcPct val="0"/>
              </a:spcAft>
              <a:buClr>
                <a:srgbClr val="7D0900"/>
              </a:buClr>
              <a:buSzTx/>
              <a:buFontTx/>
              <a:buNone/>
              <a:tabLst/>
              <a:defRPr/>
            </a:pPr>
            <a:r>
              <a:rPr kumimoji="0" lang="en-US" altLang="ko-KR" sz="600" b="0" i="0" u="none" strike="noStrike" kern="0" cap="none" spc="0" normalizeH="0" baseline="0" noProof="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r>
              <a:rPr kumimoji="0" lang="ko-KR" altLang="en-US" sz="600" b="0" i="0" u="none" strike="noStrike" kern="0" cap="none" spc="0" normalizeH="0" baseline="0" noProof="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억 원</a:t>
            </a:r>
            <a:r>
              <a:rPr kumimoji="0" lang="en-US" altLang="ko-KR" sz="600" b="0" i="0" u="none" strike="noStrike" kern="0" cap="none" spc="0" normalizeH="0" baseline="0" noProof="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p>
        </p:txBody>
      </p:sp>
      <p:sp>
        <p:nvSpPr>
          <p:cNvPr id="4" name="직사각형 3">
            <a:extLst>
              <a:ext uri="{FF2B5EF4-FFF2-40B4-BE49-F238E27FC236}">
                <a16:creationId xmlns:a16="http://schemas.microsoft.com/office/drawing/2014/main" id="{FEE3EE2B-0396-64FE-FE3D-0C0EC735CC94}"/>
              </a:ext>
            </a:extLst>
          </p:cNvPr>
          <p:cNvSpPr/>
          <p:nvPr/>
        </p:nvSpPr>
        <p:spPr>
          <a:xfrm>
            <a:off x="5140622" y="2524498"/>
            <a:ext cx="4060528" cy="210455"/>
          </a:xfrm>
          <a:prstGeom prst="rect">
            <a:avLst/>
          </a:prstGeom>
          <a:solidFill>
            <a:schemeClr val="accent4">
              <a:lumMod val="20000"/>
              <a:lumOff val="80000"/>
            </a:schemeClr>
          </a:solidFill>
          <a:ln w="3175">
            <a:noFill/>
          </a:ln>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rgbClr val="000000"/>
                </a:solidFill>
                <a:latin typeface="+mn-lt"/>
                <a:ea typeface="+mn-ea"/>
                <a:cs typeface="+mn-cs"/>
              </a:defRPr>
            </a:pPr>
            <a:r>
              <a:rPr kumimoji="0" lang="en-US" altLang="ko-KR"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2024</a:t>
            </a: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년</a:t>
            </a:r>
            <a:r>
              <a:rPr kumimoji="0" lang="en-US" altLang="ko-KR"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 SOC</a:t>
            </a: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분야 예산안</a:t>
            </a:r>
          </a:p>
        </p:txBody>
      </p:sp>
      <p:sp>
        <p:nvSpPr>
          <p:cNvPr id="5" name="직사각형 4">
            <a:extLst>
              <a:ext uri="{FF2B5EF4-FFF2-40B4-BE49-F238E27FC236}">
                <a16:creationId xmlns:a16="http://schemas.microsoft.com/office/drawing/2014/main" id="{395183D5-29B8-A1A8-8F81-CA4B08BBF2EB}"/>
              </a:ext>
            </a:extLst>
          </p:cNvPr>
          <p:cNvSpPr/>
          <p:nvPr/>
        </p:nvSpPr>
        <p:spPr>
          <a:xfrm>
            <a:off x="5140622" y="4458503"/>
            <a:ext cx="4060528" cy="210455"/>
          </a:xfrm>
          <a:prstGeom prst="rect">
            <a:avLst/>
          </a:prstGeom>
          <a:solidFill>
            <a:schemeClr val="accent4">
              <a:lumMod val="20000"/>
              <a:lumOff val="80000"/>
            </a:schemeClr>
          </a:solidFill>
          <a:ln w="3175">
            <a:noFill/>
          </a:ln>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rgbClr val="000000"/>
                </a:solidFill>
                <a:latin typeface="+mn-lt"/>
                <a:ea typeface="+mn-ea"/>
                <a:cs typeface="+mn-cs"/>
              </a:defRPr>
            </a:pP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국내 건설사의 해외 수주 추이</a:t>
            </a:r>
          </a:p>
        </p:txBody>
      </p:sp>
      <p:sp>
        <p:nvSpPr>
          <p:cNvPr id="6" name="화살표: 아래쪽 5">
            <a:extLst>
              <a:ext uri="{FF2B5EF4-FFF2-40B4-BE49-F238E27FC236}">
                <a16:creationId xmlns:a16="http://schemas.microsoft.com/office/drawing/2014/main" id="{8A747739-3326-A154-E077-E6496E0667B4}"/>
              </a:ext>
            </a:extLst>
          </p:cNvPr>
          <p:cNvSpPr/>
          <p:nvPr/>
        </p:nvSpPr>
        <p:spPr>
          <a:xfrm>
            <a:off x="4135940" y="3155435"/>
            <a:ext cx="108000" cy="108000"/>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Univers for KPMG"/>
              <a:ea typeface="맑은 고딕" panose="020B0503020000020004" pitchFamily="50" charset="-127"/>
              <a:cs typeface="+mn-cs"/>
            </a:endParaRPr>
          </a:p>
        </p:txBody>
      </p:sp>
    </p:spTree>
    <p:extLst>
      <p:ext uri="{BB962C8B-B14F-4D97-AF65-F5344CB8AC3E}">
        <p14:creationId xmlns:p14="http://schemas.microsoft.com/office/powerpoint/2010/main" val="4057949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직사각형 54">
            <a:extLst>
              <a:ext uri="{FF2B5EF4-FFF2-40B4-BE49-F238E27FC236}">
                <a16:creationId xmlns:a16="http://schemas.microsoft.com/office/drawing/2014/main" id="{4D7D1C99-1248-480A-9594-EFECDA01797A}"/>
              </a:ext>
            </a:extLst>
          </p:cNvPr>
          <p:cNvSpPr/>
          <p:nvPr/>
        </p:nvSpPr>
        <p:spPr>
          <a:xfrm>
            <a:off x="5129415" y="4785891"/>
            <a:ext cx="4068000" cy="1382631"/>
          </a:xfrm>
          <a:prstGeom prst="rect">
            <a:avLst/>
          </a:prstGeom>
          <a:solidFill>
            <a:schemeClr val="bg1">
              <a:lumMod val="95000"/>
            </a:schemeClr>
          </a:solidFill>
        </p:spPr>
        <p:txBody>
          <a:bodyPr wrap="square" lIns="108000" tIns="72000" rIns="72000" bIns="72000" anchor="ctr">
            <a:noAutofit/>
          </a:bodyPr>
          <a:lstStyle/>
          <a:p>
            <a:pPr marL="108000" indent="-108000">
              <a:lnSpc>
                <a:spcPct val="110000"/>
              </a:lnSpc>
              <a:spcAft>
                <a:spcPts val="300"/>
              </a:spcAft>
              <a:buFont typeface="Wingdings" panose="05000000000000000000" pitchFamily="2" charset="2"/>
              <a:buChar char="§"/>
            </a:pPr>
            <a:r>
              <a:rPr lang="ko-KR" altLang="en-US" sz="90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글로벌 항공화물 수요 회복세 전환</a:t>
            </a:r>
            <a:r>
              <a:rPr lang="en-US" altLang="ko-KR" sz="90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90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하지만 여전히 공급과잉 우려 상존</a:t>
            </a:r>
            <a:endParaRPr lang="en-US" altLang="ko-KR" sz="90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a:lnSpc>
                <a:spcPct val="110000"/>
              </a:lnSpc>
              <a:spcAft>
                <a:spcPts val="300"/>
              </a:spcAft>
            </a:pP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글로벌 항공화물 시장은 경제 불안정성과 지정학적 갈등으로 </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ACTK(</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공급</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대비 높은 </a:t>
            </a:r>
            <a:b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b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CTK(</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수요</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감속폭을 보였지만</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’23</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 </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월을 기점으로 수요가 증가하며 점차 회복세 유지</a:t>
            </a:r>
            <a:endPar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a:lnSpc>
                <a:spcPct val="110000"/>
              </a:lnSpc>
              <a:spcAft>
                <a:spcPts val="300"/>
              </a:spcAft>
            </a:pP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sym typeface="Wingdings" panose="05000000000000000000" pitchFamily="2" charset="2"/>
              </a:rPr>
              <a:t>   </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sym typeface="Wingdings" panose="05000000000000000000" pitchFamily="2" charset="2"/>
              </a:rPr>
              <a:t>- </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sym typeface="Wingdings" panose="05000000000000000000" pitchFamily="2" charset="2"/>
              </a:rPr>
              <a:t>하지만 여객기 운항 회복으로 벨리</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sym typeface="Wingdings" panose="05000000000000000000" pitchFamily="2" charset="2"/>
              </a:rPr>
              <a:t>(</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sym typeface="Wingdings" panose="05000000000000000000" pitchFamily="2" charset="2"/>
              </a:rPr>
              <a:t>하부 화물칸</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sym typeface="Wingdings" panose="05000000000000000000" pitchFamily="2" charset="2"/>
              </a:rPr>
              <a:t>) </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sym typeface="Wingdings" panose="05000000000000000000" pitchFamily="2" charset="2"/>
              </a:rPr>
              <a:t>공급이 증가하면서 공급과잉 우려 상존</a:t>
            </a:r>
            <a:endPar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sym typeface="Wingdings" panose="05000000000000000000" pitchFamily="2" charset="2"/>
            </a:endParaRPr>
          </a:p>
          <a:p>
            <a:pPr marL="108000" indent="-108000">
              <a:lnSpc>
                <a:spcPct val="110000"/>
              </a:lnSpc>
              <a:spcAft>
                <a:spcPts val="300"/>
              </a:spcAft>
              <a:buFont typeface="Wingdings" panose="05000000000000000000" pitchFamily="2" charset="2"/>
              <a:buChar char="§"/>
            </a:pPr>
            <a:r>
              <a:rPr lang="ko-KR" altLang="en-US" sz="90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국내 항공화물시장은 전자상거래 수요 증가로 점차 회복</a:t>
            </a:r>
          </a:p>
          <a:p>
            <a:pPr>
              <a:lnSpc>
                <a:spcPct val="110000"/>
              </a:lnSpc>
              <a:spcAft>
                <a:spcPts val="300"/>
              </a:spcAft>
            </a:pP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국내 항공화물은 중국 내수회복 지연과 반도체 수출 부진에도 전자상거래</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화장품</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전자제품 </a:t>
            </a:r>
            <a:b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b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등</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수요 증가 및 최근 중국發 이커머스</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알리익스프레스</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테무 등</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물량 증가에 힘입어 </a:t>
            </a:r>
            <a:b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b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회복세 전환</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향후 반도체 업황 개선에 따른 수요 증가 기대</a:t>
            </a:r>
          </a:p>
        </p:txBody>
      </p:sp>
      <p:sp>
        <p:nvSpPr>
          <p:cNvPr id="14" name="직사각형 13">
            <a:extLst>
              <a:ext uri="{FF2B5EF4-FFF2-40B4-BE49-F238E27FC236}">
                <a16:creationId xmlns:a16="http://schemas.microsoft.com/office/drawing/2014/main" id="{8FA0D50F-5536-3CA5-73CB-FF885A6A4047}"/>
              </a:ext>
            </a:extLst>
          </p:cNvPr>
          <p:cNvSpPr/>
          <p:nvPr/>
        </p:nvSpPr>
        <p:spPr>
          <a:xfrm>
            <a:off x="7433555" y="3647031"/>
            <a:ext cx="1487721" cy="6292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graphicFrame>
        <p:nvGraphicFramePr>
          <p:cNvPr id="27" name="차트 26">
            <a:extLst>
              <a:ext uri="{FF2B5EF4-FFF2-40B4-BE49-F238E27FC236}">
                <a16:creationId xmlns:a16="http://schemas.microsoft.com/office/drawing/2014/main" id="{F75BC555-E727-B12D-E314-B6A14DFB0F97}"/>
              </a:ext>
            </a:extLst>
          </p:cNvPr>
          <p:cNvGraphicFramePr/>
          <p:nvPr>
            <p:extLst>
              <p:ext uri="{D42A27DB-BD31-4B8C-83A1-F6EECF244321}">
                <p14:modId xmlns:p14="http://schemas.microsoft.com/office/powerpoint/2010/main" val="3372486532"/>
              </p:ext>
            </p:extLst>
          </p:nvPr>
        </p:nvGraphicFramePr>
        <p:xfrm>
          <a:off x="7153749" y="2804642"/>
          <a:ext cx="2000964" cy="1661950"/>
        </p:xfrm>
        <a:graphic>
          <a:graphicData uri="http://schemas.openxmlformats.org/drawingml/2006/chart">
            <c:chart xmlns:c="http://schemas.openxmlformats.org/drawingml/2006/chart" xmlns:r="http://schemas.openxmlformats.org/officeDocument/2006/relationships" r:id="rId3"/>
          </a:graphicData>
        </a:graphic>
      </p:graphicFrame>
      <p:grpSp>
        <p:nvGrpSpPr>
          <p:cNvPr id="21" name="그룹 20">
            <a:extLst>
              <a:ext uri="{FF2B5EF4-FFF2-40B4-BE49-F238E27FC236}">
                <a16:creationId xmlns:a16="http://schemas.microsoft.com/office/drawing/2014/main" id="{E74CE802-AFCB-6858-5228-D46B4501A39A}"/>
              </a:ext>
            </a:extLst>
          </p:cNvPr>
          <p:cNvGrpSpPr/>
          <p:nvPr/>
        </p:nvGrpSpPr>
        <p:grpSpPr>
          <a:xfrm>
            <a:off x="2344421" y="3665538"/>
            <a:ext cx="2460752" cy="821637"/>
            <a:chOff x="2344421" y="3720007"/>
            <a:chExt cx="2460752" cy="767168"/>
          </a:xfrm>
        </p:grpSpPr>
        <p:sp>
          <p:nvSpPr>
            <p:cNvPr id="20" name="직사각형 19">
              <a:extLst>
                <a:ext uri="{FF2B5EF4-FFF2-40B4-BE49-F238E27FC236}">
                  <a16:creationId xmlns:a16="http://schemas.microsoft.com/office/drawing/2014/main" id="{E6950BB8-2F9A-4D72-C9A5-05020C5CD1B1}"/>
                </a:ext>
              </a:extLst>
            </p:cNvPr>
            <p:cNvSpPr/>
            <p:nvPr/>
          </p:nvSpPr>
          <p:spPr>
            <a:xfrm>
              <a:off x="2695537" y="3728695"/>
              <a:ext cx="2109636" cy="758480"/>
            </a:xfrm>
            <a:prstGeom prst="rect">
              <a:avLst/>
            </a:prstGeom>
            <a:solidFill>
              <a:srgbClr val="F9FCFF"/>
            </a:solidFill>
            <a:ln w="3175">
              <a:noFill/>
            </a:ln>
            <a:effectLst/>
          </p:spPr>
          <p:txBody>
            <a:bodyPr vert="eaVert"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endParaRPr kumimoji="0" lang="en-US" altLang="ko-KR" sz="900" b="0" i="0" u="none" strike="noStrike" kern="0" cap="none" spc="0" normalizeH="0" baseline="0" noProof="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13" name="직사각형 12">
              <a:extLst>
                <a:ext uri="{FF2B5EF4-FFF2-40B4-BE49-F238E27FC236}">
                  <a16:creationId xmlns:a16="http://schemas.microsoft.com/office/drawing/2014/main" id="{0A050922-91FE-B455-AB7F-794E1315AF25}"/>
                </a:ext>
              </a:extLst>
            </p:cNvPr>
            <p:cNvSpPr/>
            <p:nvPr/>
          </p:nvSpPr>
          <p:spPr>
            <a:xfrm>
              <a:off x="2344421" y="3720007"/>
              <a:ext cx="151511" cy="767167"/>
            </a:xfrm>
            <a:prstGeom prst="rect">
              <a:avLst/>
            </a:prstGeom>
            <a:solidFill>
              <a:schemeClr val="bg1">
                <a:lumMod val="85000"/>
              </a:schemeClr>
            </a:solidFill>
            <a:ln w="3175">
              <a:noFill/>
            </a:ln>
            <a:effectLst/>
          </p:spPr>
          <p:txBody>
            <a:bodyPr vert="eaVert"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800" b="0" i="0" u="none" strike="noStrike" kern="0" cap="none" spc="0" normalizeH="0" baseline="0" noProof="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여객 회복 추이</a:t>
              </a:r>
              <a:endParaRPr kumimoji="0" lang="en-US" altLang="ko-KR" sz="800" b="0" i="0" u="none" strike="noStrike" kern="0" cap="none" spc="0" normalizeH="0" baseline="0" noProof="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grpSp>
      <p:sp>
        <p:nvSpPr>
          <p:cNvPr id="12" name="직사각형 11">
            <a:extLst>
              <a:ext uri="{FF2B5EF4-FFF2-40B4-BE49-F238E27FC236}">
                <a16:creationId xmlns:a16="http://schemas.microsoft.com/office/drawing/2014/main" id="{6AF61697-CDCB-7A0F-A94C-2F45D6A13435}"/>
              </a:ext>
            </a:extLst>
          </p:cNvPr>
          <p:cNvSpPr/>
          <p:nvPr/>
        </p:nvSpPr>
        <p:spPr>
          <a:xfrm>
            <a:off x="2350962" y="2796177"/>
            <a:ext cx="151511" cy="822861"/>
          </a:xfrm>
          <a:prstGeom prst="rect">
            <a:avLst/>
          </a:prstGeom>
          <a:solidFill>
            <a:schemeClr val="bg1">
              <a:lumMod val="85000"/>
            </a:schemeClr>
          </a:solidFill>
          <a:ln w="3175">
            <a:noFill/>
          </a:ln>
          <a:effectLst/>
        </p:spPr>
        <p:txBody>
          <a:bodyPr vert="eaVert"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800" b="0" i="0" u="none" strike="noStrike" kern="0" cap="none" spc="0" normalizeH="0" baseline="0" noProof="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여객 운항 추이</a:t>
            </a:r>
            <a:endParaRPr kumimoji="0" lang="en-US" altLang="ko-KR" sz="800" b="0" i="0" u="none" strike="noStrike" kern="0" cap="none" spc="0" normalizeH="0" baseline="0" noProof="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graphicFrame>
        <p:nvGraphicFramePr>
          <p:cNvPr id="9" name="차트 8">
            <a:extLst>
              <a:ext uri="{FF2B5EF4-FFF2-40B4-BE49-F238E27FC236}">
                <a16:creationId xmlns:a16="http://schemas.microsoft.com/office/drawing/2014/main" id="{8CAA6F28-091E-237A-16D9-17FCC4F9C93F}"/>
              </a:ext>
            </a:extLst>
          </p:cNvPr>
          <p:cNvGraphicFramePr/>
          <p:nvPr/>
        </p:nvGraphicFramePr>
        <p:xfrm>
          <a:off x="2504364" y="2814422"/>
          <a:ext cx="2280309" cy="866999"/>
        </p:xfrm>
        <a:graphic>
          <a:graphicData uri="http://schemas.openxmlformats.org/drawingml/2006/chart">
            <c:chart xmlns:c="http://schemas.openxmlformats.org/drawingml/2006/chart" xmlns:r="http://schemas.openxmlformats.org/officeDocument/2006/relationships" r:id="rId4"/>
          </a:graphicData>
        </a:graphic>
      </p:graphicFrame>
      <p:sp>
        <p:nvSpPr>
          <p:cNvPr id="4" name="텍스트 개체 틀 3">
            <a:extLst>
              <a:ext uri="{FF2B5EF4-FFF2-40B4-BE49-F238E27FC236}">
                <a16:creationId xmlns:a16="http://schemas.microsoft.com/office/drawing/2014/main" id="{686D9067-AB9D-4797-96A7-90BCD1FDD959}"/>
              </a:ext>
            </a:extLst>
          </p:cNvPr>
          <p:cNvSpPr>
            <a:spLocks noGrp="1"/>
          </p:cNvSpPr>
          <p:nvPr>
            <p:ph type="body" sz="quarter" idx="11"/>
          </p:nvPr>
        </p:nvSpPr>
        <p:spPr>
          <a:xfrm>
            <a:off x="713993" y="1172036"/>
            <a:ext cx="8488800" cy="720000"/>
          </a:xfrm>
        </p:spPr>
        <p:txBody>
          <a:bodyPr/>
          <a:lstStyle/>
          <a:p>
            <a:r>
              <a:rPr lang="en-US" altLang="ko-KR"/>
              <a:t>2024</a:t>
            </a:r>
            <a:r>
              <a:rPr lang="ko-KR" altLang="en-US"/>
              <a:t>년 항공여객은 팬데믹 이전인 </a:t>
            </a:r>
            <a:r>
              <a:rPr lang="en-US" altLang="ko-KR"/>
              <a:t>2019</a:t>
            </a:r>
            <a:r>
              <a:rPr lang="ko-KR" altLang="en-US"/>
              <a:t>년 항공여객 수요를 넘어설 것으로 전망됨</a:t>
            </a:r>
            <a:r>
              <a:rPr lang="en-US" altLang="ko-KR"/>
              <a:t>. 2023</a:t>
            </a:r>
            <a:r>
              <a:rPr lang="ko-KR" altLang="en-US"/>
              <a:t>년 기준 미주와 일본 노선을 중심으로 빠르게 회복하고 있는 추세</a:t>
            </a:r>
            <a:r>
              <a:rPr lang="en-US" altLang="ko-KR"/>
              <a:t>. </a:t>
            </a:r>
            <a:r>
              <a:rPr lang="ko-KR" altLang="en-US"/>
              <a:t>항공화물은 지속적으로 수요가 증가하며 점차 회복세를 보이고 있지만</a:t>
            </a:r>
            <a:r>
              <a:rPr lang="en-US" altLang="ko-KR"/>
              <a:t>, </a:t>
            </a:r>
            <a:r>
              <a:rPr lang="ko-KR" altLang="en-US"/>
              <a:t>여객기 운항 회복으로 벨리</a:t>
            </a:r>
            <a:r>
              <a:rPr lang="en-US" altLang="ko-KR"/>
              <a:t>(</a:t>
            </a:r>
            <a:r>
              <a:rPr lang="ko-KR" altLang="en-US"/>
              <a:t>하부 화물칸</a:t>
            </a:r>
            <a:r>
              <a:rPr lang="en-US" altLang="ko-KR"/>
              <a:t>) </a:t>
            </a:r>
            <a:r>
              <a:rPr lang="ko-KR" altLang="en-US"/>
              <a:t>공급이 증가하면서 여전히 공급과잉의 우려가 있음</a:t>
            </a:r>
          </a:p>
        </p:txBody>
      </p:sp>
      <p:sp>
        <p:nvSpPr>
          <p:cNvPr id="30" name="텍스트 개체 틀 29">
            <a:extLst>
              <a:ext uri="{FF2B5EF4-FFF2-40B4-BE49-F238E27FC236}">
                <a16:creationId xmlns:a16="http://schemas.microsoft.com/office/drawing/2014/main" id="{5C1099F4-5A1C-4AF5-BE53-9F661069C0E9}"/>
              </a:ext>
            </a:extLst>
          </p:cNvPr>
          <p:cNvSpPr>
            <a:spLocks noGrp="1"/>
          </p:cNvSpPr>
          <p:nvPr>
            <p:ph type="body" sz="quarter" idx="10"/>
          </p:nvPr>
        </p:nvSpPr>
        <p:spPr>
          <a:xfrm>
            <a:off x="713993" y="333149"/>
            <a:ext cx="8488800" cy="184666"/>
          </a:xfrm>
        </p:spPr>
        <p:txBody>
          <a:bodyPr/>
          <a:lstStyle/>
          <a:p>
            <a:r>
              <a:rPr lang="en-US" altLang="ko-KR"/>
              <a:t>III. 2024</a:t>
            </a:r>
            <a:r>
              <a:rPr lang="ko-KR" altLang="en-US"/>
              <a:t>년 산업별 전망</a:t>
            </a:r>
            <a:endParaRPr lang="en-US" altLang="ko-KR"/>
          </a:p>
        </p:txBody>
      </p:sp>
      <p:grpSp>
        <p:nvGrpSpPr>
          <p:cNvPr id="48" name="그룹 47">
            <a:extLst>
              <a:ext uri="{FF2B5EF4-FFF2-40B4-BE49-F238E27FC236}">
                <a16:creationId xmlns:a16="http://schemas.microsoft.com/office/drawing/2014/main" id="{4274D6FA-6C1A-4BB6-97CF-78356E7D4A61}"/>
              </a:ext>
            </a:extLst>
          </p:cNvPr>
          <p:cNvGrpSpPr/>
          <p:nvPr/>
        </p:nvGrpSpPr>
        <p:grpSpPr>
          <a:xfrm>
            <a:off x="704849" y="2171179"/>
            <a:ext cx="4068151" cy="276837"/>
            <a:chOff x="704850" y="2013298"/>
            <a:chExt cx="4140200" cy="276837"/>
          </a:xfrm>
        </p:grpSpPr>
        <p:sp>
          <p:nvSpPr>
            <p:cNvPr id="56" name="TextBox 55">
              <a:extLst>
                <a:ext uri="{FF2B5EF4-FFF2-40B4-BE49-F238E27FC236}">
                  <a16:creationId xmlns:a16="http://schemas.microsoft.com/office/drawing/2014/main" id="{17210A05-4BB7-49AF-87AF-F46CDBB99B34}"/>
                </a:ext>
              </a:extLst>
            </p:cNvPr>
            <p:cNvSpPr txBox="1"/>
            <p:nvPr/>
          </p:nvSpPr>
          <p:spPr>
            <a:xfrm>
              <a:off x="704850" y="2046854"/>
              <a:ext cx="1779850" cy="200055"/>
            </a:xfrm>
            <a:prstGeom prst="rect">
              <a:avLst/>
            </a:prstGeom>
            <a:noFill/>
            <a:ln>
              <a:noFill/>
            </a:ln>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300" b="0" i="0" u="none" strike="noStrike" cap="none" spc="0" normalizeH="0" baseline="0">
                  <a:ln>
                    <a:solidFill>
                      <a:prstClr val="white">
                        <a:lumMod val="75000"/>
                        <a:alpha val="0"/>
                      </a:prstClr>
                    </a:solidFill>
                  </a:ln>
                  <a:solidFill>
                    <a:schemeClr val="tx2"/>
                  </a:solidFill>
                  <a:effectLst/>
                  <a:uLnTx/>
                  <a:uFillTx/>
                  <a:latin typeface="KoPub돋움체 Bold" panose="00000800000000000000" pitchFamily="2" charset="-127"/>
                  <a:ea typeface="KoPub돋움체 Bold" panose="00000800000000000000" pitchFamily="2" charset="-127"/>
                  <a:cs typeface="Univers for KPMG"/>
                </a:defRPr>
              </a:lvl1pPr>
            </a:lstStyle>
            <a:p>
              <a:r>
                <a:rPr lang="ko-KR" altLang="en-US"/>
                <a:t>항공여객산업 현황 및 전망</a:t>
              </a:r>
            </a:p>
          </p:txBody>
        </p:sp>
        <p:cxnSp>
          <p:nvCxnSpPr>
            <p:cNvPr id="57" name="직선 연결선 56">
              <a:extLst>
                <a:ext uri="{FF2B5EF4-FFF2-40B4-BE49-F238E27FC236}">
                  <a16:creationId xmlns:a16="http://schemas.microsoft.com/office/drawing/2014/main" id="{9C88BAE2-A6AD-4424-830A-DC8ACE4C799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C2E83269-4375-4142-9FF5-5A425C239417}"/>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9" name="그룹 58">
            <a:extLst>
              <a:ext uri="{FF2B5EF4-FFF2-40B4-BE49-F238E27FC236}">
                <a16:creationId xmlns:a16="http://schemas.microsoft.com/office/drawing/2014/main" id="{26A5433F-5017-4EE3-ABEB-FCE5B1EDA7E7}"/>
              </a:ext>
            </a:extLst>
          </p:cNvPr>
          <p:cNvGrpSpPr/>
          <p:nvPr/>
        </p:nvGrpSpPr>
        <p:grpSpPr>
          <a:xfrm>
            <a:off x="5132999" y="2171179"/>
            <a:ext cx="4068151" cy="276837"/>
            <a:chOff x="704850" y="2013298"/>
            <a:chExt cx="4140200" cy="276837"/>
          </a:xfrm>
        </p:grpSpPr>
        <p:sp>
          <p:nvSpPr>
            <p:cNvPr id="60" name="TextBox 59">
              <a:extLst>
                <a:ext uri="{FF2B5EF4-FFF2-40B4-BE49-F238E27FC236}">
                  <a16:creationId xmlns:a16="http://schemas.microsoft.com/office/drawing/2014/main" id="{91D1E58C-DA77-420E-AFD0-3CC31177404F}"/>
                </a:ext>
              </a:extLst>
            </p:cNvPr>
            <p:cNvSpPr txBox="1"/>
            <p:nvPr/>
          </p:nvSpPr>
          <p:spPr>
            <a:xfrm>
              <a:off x="704850" y="2046854"/>
              <a:ext cx="1828792" cy="200055"/>
            </a:xfrm>
            <a:prstGeom prst="rect">
              <a:avLst/>
            </a:prstGeom>
            <a:noFill/>
            <a:ln>
              <a:noFill/>
            </a:ln>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300" b="0" i="0" u="none" strike="noStrike" cap="none" spc="0" normalizeH="0" baseline="0">
                  <a:ln>
                    <a:solidFill>
                      <a:prstClr val="white">
                        <a:lumMod val="75000"/>
                        <a:alpha val="0"/>
                      </a:prstClr>
                    </a:solidFill>
                  </a:ln>
                  <a:solidFill>
                    <a:schemeClr val="tx2"/>
                  </a:solidFill>
                  <a:effectLst/>
                  <a:uLnTx/>
                  <a:uFillTx/>
                  <a:latin typeface="KoPub돋움체 Bold" panose="00000800000000000000" pitchFamily="2" charset="-127"/>
                  <a:ea typeface="KoPub돋움체 Bold" panose="00000800000000000000" pitchFamily="2" charset="-127"/>
                  <a:cs typeface="Univers for KPMG"/>
                </a:defRPr>
              </a:lvl1pPr>
            </a:lstStyle>
            <a:p>
              <a:r>
                <a:rPr lang="ko-KR" altLang="en-US"/>
                <a:t>항공화물산업 현황 및 전망</a:t>
              </a:r>
            </a:p>
          </p:txBody>
        </p:sp>
        <p:cxnSp>
          <p:nvCxnSpPr>
            <p:cNvPr id="61" name="직선 연결선 60">
              <a:extLst>
                <a:ext uri="{FF2B5EF4-FFF2-40B4-BE49-F238E27FC236}">
                  <a16:creationId xmlns:a16="http://schemas.microsoft.com/office/drawing/2014/main" id="{F7D17C6C-D504-4250-B137-F34ED2292100}"/>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a16="http://schemas.microsoft.com/office/drawing/2014/main" id="{CF9651D6-C566-40FA-BC4D-765ED4EF1F90}"/>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394F231F-7331-419C-9CAA-F3D6CE502080}"/>
              </a:ext>
            </a:extLst>
          </p:cNvPr>
          <p:cNvSpPr txBox="1"/>
          <p:nvPr/>
        </p:nvSpPr>
        <p:spPr>
          <a:xfrm>
            <a:off x="703912" y="4421267"/>
            <a:ext cx="1972612" cy="300082"/>
          </a:xfrm>
          <a:prstGeom prst="rect">
            <a:avLst/>
          </a:prstGeom>
          <a:noFill/>
        </p:spPr>
        <p:txBody>
          <a:bodyPr wrap="square" lIns="0" tIns="0" rIns="0" bIns="0" rtlCol="0" anchor="b">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IATA</a:t>
            </a:r>
          </a:p>
          <a:p>
            <a:pPr>
              <a:defRPr/>
            </a:pP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 2023</a:t>
            </a:r>
            <a:r>
              <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월 기준 전망</a:t>
            </a: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b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b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lang="ko-KR" altLang="en-US" sz="650">
                <a:ln>
                  <a:solidFill>
                    <a:prstClr val="white">
                      <a:lumMod val="75000"/>
                      <a:alpha val="0"/>
                    </a:prstClr>
                  </a:solidFill>
                </a:ln>
                <a:solidFill>
                  <a:prstClr val="white">
                    <a:lumMod val="50000"/>
                  </a:prstClr>
                </a:solidFill>
              </a:rPr>
              <a:t>회복 수준은 </a:t>
            </a: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2019</a:t>
            </a:r>
            <a:r>
              <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년을 기준으로 함</a:t>
            </a: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endParaRPr lang="ko-KR" altLang="en-US" sz="650">
              <a:ln>
                <a:solidFill>
                  <a:prstClr val="white">
                    <a:lumMod val="75000"/>
                    <a:alpha val="0"/>
                  </a:prstClr>
                </a:solidFill>
              </a:ln>
              <a:solidFill>
                <a:prstClr val="white">
                  <a:lumMod val="50000"/>
                </a:prstClr>
              </a:solidFill>
            </a:endParaRPr>
          </a:p>
        </p:txBody>
      </p:sp>
      <p:sp>
        <p:nvSpPr>
          <p:cNvPr id="44" name="TextBox 43">
            <a:extLst>
              <a:ext uri="{FF2B5EF4-FFF2-40B4-BE49-F238E27FC236}">
                <a16:creationId xmlns:a16="http://schemas.microsoft.com/office/drawing/2014/main" id="{C956EA4C-32F9-4C80-B890-9849889EB624}"/>
              </a:ext>
            </a:extLst>
          </p:cNvPr>
          <p:cNvSpPr txBox="1"/>
          <p:nvPr/>
        </p:nvSpPr>
        <p:spPr>
          <a:xfrm>
            <a:off x="2344421" y="4521294"/>
            <a:ext cx="1915993" cy="200055"/>
          </a:xfrm>
          <a:prstGeom prst="rect">
            <a:avLst/>
          </a:prstGeom>
          <a:noFill/>
        </p:spPr>
        <p:txBody>
          <a:bodyPr wrap="square" lIns="0" tIns="0" rIns="0" bIns="0" rtlCol="0" anchor="t" anchorCtr="0">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항공정보포털시스템</a:t>
            </a:r>
            <a:endPar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a:p>
            <a:pPr>
              <a:defRPr/>
            </a:pP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 </a:t>
            </a:r>
            <a:r>
              <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아시아는 일본과 중국을 포함하지 않음</a:t>
            </a:r>
            <a:endPar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45" name="직사각형 44">
            <a:extLst>
              <a:ext uri="{FF2B5EF4-FFF2-40B4-BE49-F238E27FC236}">
                <a16:creationId xmlns:a16="http://schemas.microsoft.com/office/drawing/2014/main" id="{D2713769-92D9-463D-8B43-E6F2B7EDB849}"/>
              </a:ext>
            </a:extLst>
          </p:cNvPr>
          <p:cNvSpPr/>
          <p:nvPr/>
        </p:nvSpPr>
        <p:spPr>
          <a:xfrm>
            <a:off x="2567470" y="2756830"/>
            <a:ext cx="323559" cy="145785"/>
          </a:xfrm>
          <a:prstGeom prst="rect">
            <a:avLst/>
          </a:prstGeom>
          <a:noFill/>
          <a:ln w="3175">
            <a:noFill/>
          </a:ln>
          <a:effectLst/>
        </p:spPr>
        <p:txBody>
          <a:bodyPr wrap="square" lIns="0" tIns="0" rIns="0" bIns="0" anchor="ctr">
            <a:noAutofit/>
          </a:bodyPr>
          <a:lstStyle/>
          <a:p>
            <a:pPr marL="0" marR="0" lvl="0" indent="0" algn="l" defTabSz="457200" rtl="0" eaLnBrk="0" fontAlgn="base" latinLnBrk="0" hangingPunct="0">
              <a:lnSpc>
                <a:spcPct val="100000"/>
              </a:lnSpc>
              <a:spcBef>
                <a:spcPct val="0"/>
              </a:spcBef>
              <a:spcAft>
                <a:spcPct val="0"/>
              </a:spcAft>
              <a:buClr>
                <a:srgbClr val="7D0900"/>
              </a:buClr>
              <a:buSzTx/>
              <a:buFontTx/>
              <a:buNone/>
              <a:tabLst/>
              <a:defRPr/>
            </a:pPr>
            <a:r>
              <a:rPr kumimoji="0" lang="en-US" altLang="ko-KR" sz="600" b="0" i="0" u="none" strike="noStrike" kern="0" cap="none" spc="0" normalizeH="0" baseline="0" noProof="0">
                <a:ln>
                  <a:solidFill>
                    <a:srgbClr val="D9D9D9">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r>
              <a:rPr kumimoji="0" lang="ko-KR" altLang="en-US" sz="600" b="0" i="0" u="none" strike="noStrike" kern="0" cap="none" spc="0" normalizeH="0" baseline="0" noProof="0">
                <a:ln>
                  <a:solidFill>
                    <a:srgbClr val="D9D9D9">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천 편</a:t>
            </a:r>
            <a:r>
              <a:rPr kumimoji="0" lang="en-US" altLang="ko-KR" sz="600" b="0" i="0" u="none" strike="noStrike" kern="0" cap="none" spc="0" normalizeH="0" baseline="0" noProof="0">
                <a:ln>
                  <a:solidFill>
                    <a:srgbClr val="D9D9D9">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p>
        </p:txBody>
      </p:sp>
      <p:sp>
        <p:nvSpPr>
          <p:cNvPr id="31" name="직사각형 30">
            <a:extLst>
              <a:ext uri="{FF2B5EF4-FFF2-40B4-BE49-F238E27FC236}">
                <a16:creationId xmlns:a16="http://schemas.microsoft.com/office/drawing/2014/main" id="{8CC36BEF-D85A-49AA-A735-464027B79028}"/>
              </a:ext>
            </a:extLst>
          </p:cNvPr>
          <p:cNvSpPr/>
          <p:nvPr/>
        </p:nvSpPr>
        <p:spPr>
          <a:xfrm>
            <a:off x="7203099" y="2752541"/>
            <a:ext cx="323559" cy="145785"/>
          </a:xfrm>
          <a:prstGeom prst="rect">
            <a:avLst/>
          </a:prstGeom>
          <a:noFill/>
          <a:ln w="3175">
            <a:noFill/>
          </a:ln>
          <a:effectLst/>
        </p:spPr>
        <p:txBody>
          <a:bodyPr wrap="square" lIns="0" tIns="0" rIns="0" bIns="0" anchor="ctr">
            <a:noAutofit/>
          </a:bodyPr>
          <a:lstStyle/>
          <a:p>
            <a:pPr marL="0" marR="0" lvl="0" indent="0" algn="l" defTabSz="457200" rtl="0" eaLnBrk="0" fontAlgn="base" latinLnBrk="0" hangingPunct="0">
              <a:lnSpc>
                <a:spcPct val="100000"/>
              </a:lnSpc>
              <a:spcBef>
                <a:spcPct val="0"/>
              </a:spcBef>
              <a:spcAft>
                <a:spcPct val="0"/>
              </a:spcAft>
              <a:buClr>
                <a:srgbClr val="7D0900"/>
              </a:buClr>
              <a:buSzTx/>
              <a:buFontTx/>
              <a:buNone/>
              <a:tabLst/>
              <a:defRPr/>
            </a:pPr>
            <a:r>
              <a:rPr kumimoji="0" lang="en-US" altLang="ko-KR" sz="600" b="0" i="0" u="none" strike="noStrike" kern="0" cap="none" spc="0" normalizeH="0" baseline="0" noProof="0">
                <a:ln>
                  <a:solidFill>
                    <a:srgbClr val="D9D9D9">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r>
              <a:rPr kumimoji="0" lang="ko-KR" altLang="en-US" sz="600" b="0" i="0" u="none" strike="noStrike" kern="0" cap="none" spc="0" normalizeH="0" baseline="0" noProof="0">
                <a:ln>
                  <a:solidFill>
                    <a:srgbClr val="D9D9D9">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천 톤</a:t>
            </a:r>
            <a:r>
              <a:rPr kumimoji="0" lang="en-US" altLang="ko-KR" sz="600" b="0" i="0" u="none" strike="noStrike" kern="0" cap="none" spc="0" normalizeH="0" baseline="0" noProof="0">
                <a:ln>
                  <a:solidFill>
                    <a:srgbClr val="D9D9D9">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p>
        </p:txBody>
      </p:sp>
      <p:sp>
        <p:nvSpPr>
          <p:cNvPr id="32" name="TextBox 31">
            <a:extLst>
              <a:ext uri="{FF2B5EF4-FFF2-40B4-BE49-F238E27FC236}">
                <a16:creationId xmlns:a16="http://schemas.microsoft.com/office/drawing/2014/main" id="{B4140245-29BF-4C4F-8404-360B1772CA27}"/>
              </a:ext>
            </a:extLst>
          </p:cNvPr>
          <p:cNvSpPr txBox="1"/>
          <p:nvPr/>
        </p:nvSpPr>
        <p:spPr>
          <a:xfrm>
            <a:off x="5132999" y="4521869"/>
            <a:ext cx="1916936" cy="200055"/>
          </a:xfrm>
          <a:prstGeom prst="rect">
            <a:avLst/>
          </a:prstGeom>
          <a:noFill/>
        </p:spPr>
        <p:txBody>
          <a:bodyPr wrap="square" lIns="0" tIns="0" rIns="0" bIns="0" rtlCol="0" anchor="t" anchorCtr="0">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IATA, </a:t>
            </a:r>
            <a:r>
              <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항공정보포털시스템</a:t>
            </a:r>
            <a:endPar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a:t>
            </a:r>
            <a:r>
              <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lang="ko-KR" altLang="en-US" sz="650">
                <a:ln>
                  <a:solidFill>
                    <a:prstClr val="white">
                      <a:lumMod val="75000"/>
                      <a:alpha val="0"/>
                    </a:prstClr>
                  </a:solidFill>
                </a:ln>
                <a:solidFill>
                  <a:prstClr val="white">
                    <a:lumMod val="50000"/>
                  </a:prstClr>
                </a:solidFill>
              </a:rPr>
              <a:t>항공화물 수급 증감률은 전년동월대비</a:t>
            </a:r>
            <a:endPar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51" name="TextBox 50">
            <a:extLst>
              <a:ext uri="{FF2B5EF4-FFF2-40B4-BE49-F238E27FC236}">
                <a16:creationId xmlns:a16="http://schemas.microsoft.com/office/drawing/2014/main" id="{0D2EA711-50BF-4BF6-9DD3-95D661418637}"/>
              </a:ext>
            </a:extLst>
          </p:cNvPr>
          <p:cNvSpPr txBox="1"/>
          <p:nvPr/>
        </p:nvSpPr>
        <p:spPr>
          <a:xfrm>
            <a:off x="7193721" y="4521869"/>
            <a:ext cx="2128650" cy="200055"/>
          </a:xfrm>
          <a:prstGeom prst="rect">
            <a:avLst/>
          </a:prstGeom>
          <a:noFill/>
        </p:spPr>
        <p:txBody>
          <a:bodyPr wrap="square" lIns="0" tIns="0" rIns="0" bIns="0" rtlCol="0" anchor="t" anchorCtr="0">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항공정보포털시스템</a:t>
            </a:r>
            <a:endPar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 </a:t>
            </a:r>
            <a:r>
              <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항공화물 기준</a:t>
            </a: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수화물 제외</a:t>
            </a: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lang="ko-KR" altLang="en-US" sz="650">
                <a:ln>
                  <a:solidFill>
                    <a:prstClr val="white">
                      <a:lumMod val="75000"/>
                      <a:alpha val="0"/>
                    </a:prstClr>
                  </a:solidFill>
                </a:ln>
                <a:solidFill>
                  <a:prstClr val="white">
                    <a:lumMod val="50000"/>
                  </a:prstClr>
                </a:solidFill>
              </a:rPr>
              <a:t>증감률은 전년동기대비</a:t>
            </a:r>
            <a:endPar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53" name="직사각형 52">
            <a:extLst>
              <a:ext uri="{FF2B5EF4-FFF2-40B4-BE49-F238E27FC236}">
                <a16:creationId xmlns:a16="http://schemas.microsoft.com/office/drawing/2014/main" id="{77A72EA8-BD33-463B-8806-8AE80C1E6C99}"/>
              </a:ext>
            </a:extLst>
          </p:cNvPr>
          <p:cNvSpPr/>
          <p:nvPr/>
        </p:nvSpPr>
        <p:spPr>
          <a:xfrm>
            <a:off x="704849" y="4785891"/>
            <a:ext cx="4068000" cy="1382632"/>
          </a:xfrm>
          <a:prstGeom prst="rect">
            <a:avLst/>
          </a:prstGeom>
          <a:solidFill>
            <a:schemeClr val="bg1">
              <a:lumMod val="95000"/>
            </a:schemeClr>
          </a:solidFill>
        </p:spPr>
        <p:txBody>
          <a:bodyPr wrap="square" lIns="72000" tIns="72000" rIns="72000" bIns="72000" anchor="ctr">
            <a:noAutofit/>
          </a:bodyPr>
          <a:lstStyle/>
          <a:p>
            <a:pPr marL="108000" indent="-108000">
              <a:lnSpc>
                <a:spcPct val="110000"/>
              </a:lnSpc>
              <a:spcAft>
                <a:spcPts val="300"/>
              </a:spcAft>
              <a:buFont typeface="Wingdings" panose="05000000000000000000" pitchFamily="2" charset="2"/>
              <a:buChar char="§"/>
            </a:pPr>
            <a:r>
              <a:rPr lang="en-US" altLang="ko-KR" sz="90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’24</a:t>
            </a:r>
            <a:r>
              <a:rPr lang="ko-KR" altLang="en-US" sz="90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 글로벌 항공여객 수요는 </a:t>
            </a:r>
            <a:r>
              <a:rPr lang="en-US" altLang="ko-KR" sz="90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’19</a:t>
            </a:r>
            <a:r>
              <a:rPr lang="ko-KR" altLang="en-US" sz="90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년을 넘어설 것으로 전망</a:t>
            </a:r>
            <a:endParaRPr lang="en-US" altLang="ko-KR" sz="90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a:lnSpc>
                <a:spcPct val="110000"/>
              </a:lnSpc>
              <a:spcAft>
                <a:spcPts val="300"/>
              </a:spcAft>
            </a:pP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 IATA(</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국제항공운송협회</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는 </a:t>
            </a:r>
            <a:r>
              <a:rPr lang="en-US" altLang="ko-KR" sz="80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24</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 글로벌 항공여객의 회복률을 </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106%</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로 발표하며</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팬데믹   </a:t>
            </a:r>
            <a:b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b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이전인 </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’19</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 항공여객 수요를 넘어설 것으로 전망</a:t>
            </a:r>
            <a:endPar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marL="108000" indent="-108000">
              <a:lnSpc>
                <a:spcPct val="110000"/>
              </a:lnSpc>
              <a:spcAft>
                <a:spcPts val="300"/>
              </a:spcAft>
              <a:buFont typeface="Wingdings" panose="05000000000000000000" pitchFamily="2" charset="2"/>
              <a:buChar char="§"/>
            </a:pPr>
            <a:r>
              <a:rPr lang="ko-KR" altLang="en-US" sz="900" b="1">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국내 항공여객은 국제선을 중심으로 증가세 지속</a:t>
            </a:r>
          </a:p>
          <a:p>
            <a:pPr>
              <a:lnSpc>
                <a:spcPct val="110000"/>
              </a:lnSpc>
              <a:spcAft>
                <a:spcPts val="300"/>
              </a:spcAft>
            </a:pP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 ’23</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 </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10</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월 기준 국제선 항공여객 운항 횟수는 </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39,176</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편을 기록</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이는 국내선</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(16,789</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편</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b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b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운항 횟수를 </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배 이상 상회하는 수치로</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국제선을 중심으로 본격적인 회복 추세에 들어섬</a:t>
            </a:r>
            <a:endPar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a:lnSpc>
                <a:spcPct val="110000"/>
              </a:lnSpc>
              <a:spcAft>
                <a:spcPts val="300"/>
              </a:spcAft>
            </a:pP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노선별 여객 회복률은 </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’23</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 </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1~10</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월 기준 미주</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(100.6%), </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일본</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(92.9%)</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을 중심으로 빠르게 </a:t>
            </a:r>
            <a:b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b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회복하고 있으며</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중국 노선 이용 여객 회복률은 여전히 </a:t>
            </a:r>
            <a:r>
              <a:rPr lang="en-US" altLang="ko-KR"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34.4%</a:t>
            </a:r>
            <a:r>
              <a:rPr lang="ko-KR" altLang="en-US" sz="800">
                <a:ln>
                  <a:solidFill>
                    <a:srgbClr val="D9D9D9">
                      <a:alpha val="0"/>
                    </a:srgb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에 머무름</a:t>
            </a:r>
          </a:p>
        </p:txBody>
      </p:sp>
      <p:sp>
        <p:nvSpPr>
          <p:cNvPr id="33" name="제목 2">
            <a:extLst>
              <a:ext uri="{FF2B5EF4-FFF2-40B4-BE49-F238E27FC236}">
                <a16:creationId xmlns:a16="http://schemas.microsoft.com/office/drawing/2014/main" id="{478ED43C-D09C-413E-9194-EE1D4DA75271}"/>
              </a:ext>
            </a:extLst>
          </p:cNvPr>
          <p:cNvSpPr txBox="1">
            <a:spLocks/>
          </p:cNvSpPr>
          <p:nvPr/>
        </p:nvSpPr>
        <p:spPr>
          <a:xfrm>
            <a:off x="713993" y="471262"/>
            <a:ext cx="8488800" cy="504825"/>
          </a:xfrm>
          <a:prstGeom prst="rect">
            <a:avLst/>
          </a:prstGeom>
        </p:spPr>
        <p:txBody>
          <a:bodyPr wrap="none" lIns="0" tIns="0" rIns="0" bIns="0" anchor="b" anchorCtr="0">
            <a:noAutofit/>
          </a:bodyPr>
          <a:lstStyle>
            <a:lvl1pPr eaLnBrk="1" latinLnBrk="0" hangingPunct="1">
              <a:lnSpc>
                <a:spcPct val="70000"/>
              </a:lnSpc>
              <a:defRPr sz="2400" b="0" i="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KPMG Extralight"/>
              </a:defRPr>
            </a:lvl1pPr>
          </a:lstStyle>
          <a:p>
            <a:pPr indent="542925"/>
            <a:r>
              <a:rPr lang="ko-KR" altLang="en-US"/>
              <a:t>항공</a:t>
            </a:r>
            <a:r>
              <a:rPr lang="en-US" altLang="ko-KR"/>
              <a:t> 》 </a:t>
            </a:r>
            <a:r>
              <a:rPr lang="ko-KR" altLang="en-US" b="1" spc="-30">
                <a:latin typeface="KoPub돋움체 Medium" panose="02020603020101020101" pitchFamily="18" charset="-127"/>
                <a:ea typeface="KoPub돋움체 Medium" panose="02020603020101020101" pitchFamily="18" charset="-127"/>
              </a:rPr>
              <a:t>항공여객 팬데믹 이전으로 회복</a:t>
            </a:r>
            <a:r>
              <a:rPr lang="en-US" altLang="ko-KR" b="1" spc="-30">
                <a:latin typeface="KoPub돋움체 Medium" panose="02020603020101020101" pitchFamily="18" charset="-127"/>
                <a:ea typeface="KoPub돋움체 Medium" panose="02020603020101020101" pitchFamily="18" charset="-127"/>
              </a:rPr>
              <a:t>, </a:t>
            </a:r>
            <a:r>
              <a:rPr lang="ko-KR" altLang="en-US" b="1" spc="-30">
                <a:latin typeface="KoPub돋움체 Medium" panose="02020603020101020101" pitchFamily="18" charset="-127"/>
                <a:ea typeface="KoPub돋움체 Medium" panose="02020603020101020101" pitchFamily="18" charset="-127"/>
              </a:rPr>
              <a:t>항공화물 공급과잉 우려 상존</a:t>
            </a:r>
          </a:p>
        </p:txBody>
      </p:sp>
      <p:pic>
        <p:nvPicPr>
          <p:cNvPr id="69" name="그림 68">
            <a:extLst>
              <a:ext uri="{FF2B5EF4-FFF2-40B4-BE49-F238E27FC236}">
                <a16:creationId xmlns:a16="http://schemas.microsoft.com/office/drawing/2014/main" id="{14CF9B93-53FA-465A-97BD-4226115359A7}"/>
              </a:ext>
            </a:extLst>
          </p:cNvPr>
          <p:cNvPicPr>
            <a:picLocks noChangeAspect="1"/>
          </p:cNvPicPr>
          <p:nvPr/>
        </p:nvPicPr>
        <p:blipFill>
          <a:blip r:embed="rId5"/>
          <a:stretch>
            <a:fillRect/>
          </a:stretch>
        </p:blipFill>
        <p:spPr>
          <a:xfrm>
            <a:off x="714375" y="574411"/>
            <a:ext cx="463778" cy="415492"/>
          </a:xfrm>
          <a:prstGeom prst="rect">
            <a:avLst/>
          </a:prstGeom>
        </p:spPr>
      </p:pic>
      <p:graphicFrame>
        <p:nvGraphicFramePr>
          <p:cNvPr id="7" name="표 6">
            <a:extLst>
              <a:ext uri="{FF2B5EF4-FFF2-40B4-BE49-F238E27FC236}">
                <a16:creationId xmlns:a16="http://schemas.microsoft.com/office/drawing/2014/main" id="{885FD1A6-A681-5E2C-E6AA-034AE990F62F}"/>
              </a:ext>
            </a:extLst>
          </p:cNvPr>
          <p:cNvGraphicFramePr>
            <a:graphicFrameLocks noGrp="1"/>
          </p:cNvGraphicFramePr>
          <p:nvPr/>
        </p:nvGraphicFramePr>
        <p:xfrm>
          <a:off x="2551673" y="3777930"/>
          <a:ext cx="2233001" cy="709245"/>
        </p:xfrm>
        <a:graphic>
          <a:graphicData uri="http://schemas.openxmlformats.org/drawingml/2006/table">
            <a:tbl>
              <a:tblPr firstRow="1" bandRow="1">
                <a:tableStyleId>{5C22544A-7EE6-4342-B048-85BDC9FD1C3A}</a:tableStyleId>
              </a:tblPr>
              <a:tblGrid>
                <a:gridCol w="315588">
                  <a:extLst>
                    <a:ext uri="{9D8B030D-6E8A-4147-A177-3AD203B41FA5}">
                      <a16:colId xmlns:a16="http://schemas.microsoft.com/office/drawing/2014/main" val="1318953460"/>
                    </a:ext>
                  </a:extLst>
                </a:gridCol>
                <a:gridCol w="282823">
                  <a:extLst>
                    <a:ext uri="{9D8B030D-6E8A-4147-A177-3AD203B41FA5}">
                      <a16:colId xmlns:a16="http://schemas.microsoft.com/office/drawing/2014/main" val="160764612"/>
                    </a:ext>
                  </a:extLst>
                </a:gridCol>
                <a:gridCol w="265009">
                  <a:extLst>
                    <a:ext uri="{9D8B030D-6E8A-4147-A177-3AD203B41FA5}">
                      <a16:colId xmlns:a16="http://schemas.microsoft.com/office/drawing/2014/main" val="2157504020"/>
                    </a:ext>
                  </a:extLst>
                </a:gridCol>
                <a:gridCol w="267404">
                  <a:extLst>
                    <a:ext uri="{9D8B030D-6E8A-4147-A177-3AD203B41FA5}">
                      <a16:colId xmlns:a16="http://schemas.microsoft.com/office/drawing/2014/main" val="1323904183"/>
                    </a:ext>
                  </a:extLst>
                </a:gridCol>
                <a:gridCol w="292305">
                  <a:extLst>
                    <a:ext uri="{9D8B030D-6E8A-4147-A177-3AD203B41FA5}">
                      <a16:colId xmlns:a16="http://schemas.microsoft.com/office/drawing/2014/main" val="2187345266"/>
                    </a:ext>
                  </a:extLst>
                </a:gridCol>
                <a:gridCol w="262040">
                  <a:extLst>
                    <a:ext uri="{9D8B030D-6E8A-4147-A177-3AD203B41FA5}">
                      <a16:colId xmlns:a16="http://schemas.microsoft.com/office/drawing/2014/main" val="316529560"/>
                    </a:ext>
                  </a:extLst>
                </a:gridCol>
                <a:gridCol w="273916">
                  <a:extLst>
                    <a:ext uri="{9D8B030D-6E8A-4147-A177-3AD203B41FA5}">
                      <a16:colId xmlns:a16="http://schemas.microsoft.com/office/drawing/2014/main" val="1598337452"/>
                    </a:ext>
                  </a:extLst>
                </a:gridCol>
                <a:gridCol w="273916">
                  <a:extLst>
                    <a:ext uri="{9D8B030D-6E8A-4147-A177-3AD203B41FA5}">
                      <a16:colId xmlns:a16="http://schemas.microsoft.com/office/drawing/2014/main" val="1829270054"/>
                    </a:ext>
                  </a:extLst>
                </a:gridCol>
              </a:tblGrid>
              <a:tr h="196740">
                <a:tc>
                  <a:txBody>
                    <a:bodyPr/>
                    <a:lstStyle/>
                    <a:p>
                      <a:pPr algn="ctr"/>
                      <a:r>
                        <a:rPr kumimoji="0" lang="ko-KR" altLang="en-US" sz="600" i="0" u="none" strike="noStrike" kern="1200" cap="none" spc="-2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구분</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kumimoji="0" lang="ko-KR" altLang="en-US" sz="600" b="1" i="0" u="none" strike="noStrike" kern="1200" cap="none" spc="-2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일본</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kumimoji="0" lang="ko-KR" altLang="en-US" sz="600" b="1" i="0" u="none" strike="noStrike" kern="1200" cap="none" spc="-2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중국</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kumimoji="0" lang="ko-KR" altLang="en-US" sz="600" b="1" i="0" u="none" strike="noStrike" kern="1200" cap="none" spc="-2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아시아</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kumimoji="0" lang="ko-KR" altLang="en-US" sz="600" b="1" i="0" u="none" strike="noStrike" kern="1200" cap="none" spc="-2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미주</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kumimoji="0" lang="ko-KR" altLang="en-US" sz="600" b="1" i="0" u="none" strike="noStrike" kern="1200" cap="none" spc="-2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유럽</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kumimoji="0" lang="ko-KR" altLang="en-US" sz="600" b="1" i="0" u="none" strike="noStrike" kern="1200" cap="none" spc="-2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대양주 및 기타</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kumimoji="0" lang="ko-KR" altLang="en-US" sz="600" b="1" i="0" u="none" strike="noStrike" kern="1200" cap="none" spc="-2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합계</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632874754"/>
                  </a:ext>
                </a:extLst>
              </a:tr>
              <a:tr h="116185">
                <a:tc>
                  <a:txBody>
                    <a:bodyPr/>
                    <a:lstStyle/>
                    <a:p>
                      <a:pPr algn="ctr"/>
                      <a:r>
                        <a:rPr kumimoji="0" lang="en-US" altLang="ko-KR" sz="500" i="0" u="none" strike="noStrike" kern="1200" cap="none" spc="-2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’19.1~10</a:t>
                      </a:r>
                      <a:endParaRPr kumimoji="0" lang="ko-KR" altLang="en-US" sz="500" i="0" u="none" strike="noStrike" kern="1200" cap="none" spc="-2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latinLnBrk="1"/>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1,665</a:t>
                      </a:r>
                      <a:endParaRPr lang="ko-KR" altLang="en-US"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1,539</a:t>
                      </a:r>
                      <a:endParaRPr lang="ko-KR" altLang="en-US"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2,978</a:t>
                      </a:r>
                      <a:endParaRPr lang="ko-KR" altLang="en-US"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465</a:t>
                      </a:r>
                      <a:endParaRPr lang="ko-KR" altLang="en-US"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568</a:t>
                      </a:r>
                      <a:endParaRPr lang="ko-KR" altLang="en-US"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367</a:t>
                      </a:r>
                      <a:endParaRPr lang="ko-KR" altLang="en-US"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7,582</a:t>
                      </a:r>
                    </a:p>
                  </a:txBody>
                  <a:tcPr marL="9525" marR="36000"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6048932"/>
                  </a:ext>
                </a:extLst>
              </a:tr>
              <a:tr h="116185">
                <a:tc>
                  <a:txBody>
                    <a:bodyPr/>
                    <a:lstStyle/>
                    <a:p>
                      <a:pPr algn="ctr"/>
                      <a:r>
                        <a:rPr kumimoji="0" lang="en-US" altLang="ko-KR" sz="500" i="0" u="none" strike="noStrike" kern="1200" cap="none" spc="-2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’22.1~10</a:t>
                      </a:r>
                      <a:endParaRPr kumimoji="0" lang="ko-KR" altLang="en-US" sz="500" i="0" u="none" strike="noStrike" kern="1200" cap="none" spc="-2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latinLnBrk="1"/>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104</a:t>
                      </a:r>
                      <a:endParaRPr lang="ko-KR" altLang="en-US"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31</a:t>
                      </a:r>
                      <a:endParaRPr lang="ko-KR" altLang="en-US"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560</a:t>
                      </a:r>
                      <a:endParaRPr lang="ko-KR" altLang="en-US"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248</a:t>
                      </a:r>
                      <a:endParaRPr lang="ko-KR" altLang="en-US"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153</a:t>
                      </a:r>
                      <a:endParaRPr lang="ko-KR" altLang="en-US"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141</a:t>
                      </a:r>
                      <a:endParaRPr lang="ko-KR" altLang="en-US"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1,237</a:t>
                      </a:r>
                    </a:p>
                  </a:txBody>
                  <a:tcPr marL="9525" marR="36000"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645256"/>
                  </a:ext>
                </a:extLst>
              </a:tr>
              <a:tr h="116185">
                <a:tc>
                  <a:txBody>
                    <a:bodyPr/>
                    <a:lstStyle/>
                    <a:p>
                      <a:pPr algn="ctr"/>
                      <a:r>
                        <a:rPr kumimoji="0" lang="en-US" altLang="ko-KR" sz="500" i="0" u="none" strike="noStrike" kern="1200" cap="none" spc="-2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’23.1~10</a:t>
                      </a:r>
                      <a:endParaRPr kumimoji="0" lang="ko-KR" altLang="en-US" sz="500" i="0" u="none" strike="noStrike" kern="1200" cap="none" spc="-2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latinLnBrk="1"/>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1,547</a:t>
                      </a:r>
                      <a:endParaRPr lang="ko-KR" altLang="en-US"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529</a:t>
                      </a:r>
                      <a:endParaRPr lang="ko-KR" altLang="en-US"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2,294</a:t>
                      </a:r>
                      <a:endParaRPr lang="ko-KR" altLang="en-US"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468</a:t>
                      </a:r>
                      <a:endParaRPr lang="ko-KR" altLang="en-US"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362</a:t>
                      </a:r>
                      <a:endParaRPr lang="ko-KR" altLang="en-US"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307</a:t>
                      </a: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5,507</a:t>
                      </a:r>
                    </a:p>
                  </a:txBody>
                  <a:tcPr marL="9525" marR="36000"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4538117"/>
                  </a:ext>
                </a:extLst>
              </a:tr>
              <a:tr h="163950">
                <a:tc>
                  <a:txBody>
                    <a:bodyPr/>
                    <a:lstStyle/>
                    <a:p>
                      <a:pPr algn="ctr"/>
                      <a:r>
                        <a:rPr kumimoji="0" lang="en-US" altLang="ko-KR" sz="500" i="0" u="none" strike="noStrike" kern="1200" cap="none" spc="-2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’19</a:t>
                      </a:r>
                      <a:r>
                        <a:rPr kumimoji="0" lang="ko-KR" altLang="en-US" sz="500" i="0" u="none" strike="noStrike" kern="1200" cap="none" spc="-2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년比</a:t>
                      </a:r>
                      <a:endParaRPr kumimoji="0" lang="en-US" altLang="ko-KR" sz="500" i="0" u="none" strike="noStrike" kern="1200" cap="none" spc="-2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p>
                      <a:pPr algn="ctr"/>
                      <a:r>
                        <a:rPr kumimoji="0" lang="ko-KR" altLang="en-US" sz="500" i="0" u="none" strike="noStrike" kern="1200" cap="none" spc="-20" normalizeH="0" baseline="0">
                          <a:ln>
                            <a:solidFill>
                              <a:schemeClr val="bg1">
                                <a:lumMod val="75000"/>
                                <a:alpha val="0"/>
                              </a:scheme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회복률</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92.9%</a:t>
                      </a:r>
                    </a:p>
                  </a:txBody>
                  <a:tcPr marL="0" marR="36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34.4%</a:t>
                      </a:r>
                    </a:p>
                  </a:txBody>
                  <a:tcPr marL="0" marR="36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77.0%</a:t>
                      </a:r>
                    </a:p>
                  </a:txBody>
                  <a:tcPr marL="0" marR="36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100.6%</a:t>
                      </a:r>
                    </a:p>
                  </a:txBody>
                  <a:tcPr marL="0" marR="36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63.7%</a:t>
                      </a:r>
                    </a:p>
                  </a:txBody>
                  <a:tcPr marL="0" marR="36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83.7%</a:t>
                      </a:r>
                    </a:p>
                  </a:txBody>
                  <a:tcPr marL="0" marR="36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500">
                          <a:ln>
                            <a:solidFill>
                              <a:schemeClr val="bg1">
                                <a:lumMod val="7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72.6%</a:t>
                      </a:r>
                    </a:p>
                  </a:txBody>
                  <a:tcPr marL="0" marR="36000"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6777886"/>
                  </a:ext>
                </a:extLst>
              </a:tr>
            </a:tbl>
          </a:graphicData>
        </a:graphic>
      </p:graphicFrame>
      <p:sp>
        <p:nvSpPr>
          <p:cNvPr id="11" name="직사각형 10">
            <a:extLst>
              <a:ext uri="{FF2B5EF4-FFF2-40B4-BE49-F238E27FC236}">
                <a16:creationId xmlns:a16="http://schemas.microsoft.com/office/drawing/2014/main" id="{75562986-FEFA-6AEF-DC03-896FAD35061C}"/>
              </a:ext>
            </a:extLst>
          </p:cNvPr>
          <p:cNvSpPr/>
          <p:nvPr/>
        </p:nvSpPr>
        <p:spPr>
          <a:xfrm>
            <a:off x="4572190" y="3644151"/>
            <a:ext cx="323559" cy="145785"/>
          </a:xfrm>
          <a:prstGeom prst="rect">
            <a:avLst/>
          </a:prstGeom>
          <a:noFill/>
          <a:ln w="3175">
            <a:noFill/>
          </a:ln>
          <a:effectLst/>
        </p:spPr>
        <p:txBody>
          <a:bodyPr wrap="square" lIns="0" tIns="0" rIns="0" bIns="0" anchor="ctr">
            <a:noAutofit/>
          </a:bodyPr>
          <a:lstStyle/>
          <a:p>
            <a:pPr marL="0" marR="0" lvl="0" indent="0" algn="l" defTabSz="457200" rtl="0" eaLnBrk="0" fontAlgn="base" latinLnBrk="0" hangingPunct="0">
              <a:lnSpc>
                <a:spcPct val="100000"/>
              </a:lnSpc>
              <a:spcBef>
                <a:spcPct val="0"/>
              </a:spcBef>
              <a:spcAft>
                <a:spcPct val="0"/>
              </a:spcAft>
              <a:buClr>
                <a:srgbClr val="7D0900"/>
              </a:buClr>
              <a:buSzTx/>
              <a:buFontTx/>
              <a:buNone/>
              <a:tabLst/>
              <a:defRPr/>
            </a:pPr>
            <a:r>
              <a:rPr kumimoji="0" lang="en-US" altLang="ko-KR" sz="600" b="0" i="0" u="none" strike="noStrike" kern="0" cap="none" spc="0" normalizeH="0" baseline="0" noProof="0">
                <a:ln>
                  <a:solidFill>
                    <a:srgbClr val="D9D9D9">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r>
              <a:rPr kumimoji="0" lang="ko-KR" altLang="en-US" sz="600" b="0" i="0" u="none" strike="noStrike" kern="0" cap="none" spc="0" normalizeH="0" baseline="0" noProof="0">
                <a:ln>
                  <a:solidFill>
                    <a:srgbClr val="D9D9D9">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만 명</a:t>
            </a:r>
            <a:r>
              <a:rPr kumimoji="0" lang="en-US" altLang="ko-KR" sz="600" b="0" i="0" u="none" strike="noStrike" kern="0" cap="none" spc="0" normalizeH="0" baseline="0" noProof="0">
                <a:ln>
                  <a:solidFill>
                    <a:srgbClr val="D9D9D9">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p>
        </p:txBody>
      </p:sp>
      <p:sp>
        <p:nvSpPr>
          <p:cNvPr id="2" name="직사각형 1">
            <a:extLst>
              <a:ext uri="{FF2B5EF4-FFF2-40B4-BE49-F238E27FC236}">
                <a16:creationId xmlns:a16="http://schemas.microsoft.com/office/drawing/2014/main" id="{D979C2DF-C75C-BD4D-B3A5-3A6CF46A4D1F}"/>
              </a:ext>
            </a:extLst>
          </p:cNvPr>
          <p:cNvSpPr/>
          <p:nvPr/>
        </p:nvSpPr>
        <p:spPr>
          <a:xfrm>
            <a:off x="2128029" y="2765241"/>
            <a:ext cx="323559" cy="145785"/>
          </a:xfrm>
          <a:prstGeom prst="rect">
            <a:avLst/>
          </a:prstGeom>
          <a:noFill/>
          <a:ln w="3175">
            <a:noFill/>
          </a:ln>
          <a:effectLst/>
        </p:spPr>
        <p:txBody>
          <a:bodyPr wrap="square" lIns="0" tIns="0" rIns="0" bIns="0" anchor="ctr">
            <a:noAutofit/>
          </a:bodyPr>
          <a:lstStyle/>
          <a:p>
            <a:pPr marL="0" marR="0" lvl="0" indent="0" defTabSz="457200" rtl="0" eaLnBrk="0" fontAlgn="base" latinLnBrk="0" hangingPunct="0">
              <a:lnSpc>
                <a:spcPct val="100000"/>
              </a:lnSpc>
              <a:spcBef>
                <a:spcPct val="0"/>
              </a:spcBef>
              <a:spcAft>
                <a:spcPct val="0"/>
              </a:spcAft>
              <a:buClr>
                <a:srgbClr val="7D0900"/>
              </a:buClr>
              <a:buSzTx/>
              <a:buFontTx/>
              <a:buNone/>
              <a:tabLst/>
              <a:defRPr/>
            </a:pPr>
            <a:r>
              <a:rPr kumimoji="0" lang="en-US" altLang="ko-KR" sz="600" b="0" i="0" u="none" strike="noStrike" kern="0" cap="none" spc="0" normalizeH="0" baseline="0" noProof="0">
                <a:ln>
                  <a:solidFill>
                    <a:srgbClr val="D9D9D9">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p>
        </p:txBody>
      </p:sp>
      <p:graphicFrame>
        <p:nvGraphicFramePr>
          <p:cNvPr id="16" name="차트 15">
            <a:extLst>
              <a:ext uri="{FF2B5EF4-FFF2-40B4-BE49-F238E27FC236}">
                <a16:creationId xmlns:a16="http://schemas.microsoft.com/office/drawing/2014/main" id="{FEA358BE-121B-921E-584D-D672DE629194}"/>
              </a:ext>
            </a:extLst>
          </p:cNvPr>
          <p:cNvGraphicFramePr/>
          <p:nvPr/>
        </p:nvGraphicFramePr>
        <p:xfrm>
          <a:off x="592562" y="2741801"/>
          <a:ext cx="1819101" cy="1688572"/>
        </p:xfrm>
        <a:graphic>
          <a:graphicData uri="http://schemas.openxmlformats.org/drawingml/2006/chart">
            <c:chart xmlns:c="http://schemas.openxmlformats.org/drawingml/2006/chart" xmlns:r="http://schemas.openxmlformats.org/officeDocument/2006/relationships" r:id="rId6"/>
          </a:graphicData>
        </a:graphic>
      </p:graphicFrame>
      <p:sp>
        <p:nvSpPr>
          <p:cNvPr id="5" name="직사각형 4">
            <a:extLst>
              <a:ext uri="{FF2B5EF4-FFF2-40B4-BE49-F238E27FC236}">
                <a16:creationId xmlns:a16="http://schemas.microsoft.com/office/drawing/2014/main" id="{B7FAEF9C-1270-B7CA-48E8-6709467D2DBB}"/>
              </a:ext>
            </a:extLst>
          </p:cNvPr>
          <p:cNvSpPr/>
          <p:nvPr/>
        </p:nvSpPr>
        <p:spPr>
          <a:xfrm>
            <a:off x="708585" y="2524498"/>
            <a:ext cx="1528635" cy="210455"/>
          </a:xfrm>
          <a:prstGeom prst="rect">
            <a:avLst/>
          </a:prstGeom>
          <a:solidFill>
            <a:schemeClr val="accent4">
              <a:lumMod val="20000"/>
              <a:lumOff val="80000"/>
            </a:schemeClr>
          </a:solidFill>
          <a:ln w="3175">
            <a:noFill/>
          </a:ln>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rgbClr val="000000"/>
                </a:solidFill>
                <a:latin typeface="+mn-lt"/>
                <a:ea typeface="+mn-ea"/>
                <a:cs typeface="+mn-cs"/>
              </a:defRPr>
            </a:pP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글로벌 항공여객 회복률 전망</a:t>
            </a:r>
          </a:p>
        </p:txBody>
      </p:sp>
      <p:sp>
        <p:nvSpPr>
          <p:cNvPr id="6" name="직사각형 5">
            <a:extLst>
              <a:ext uri="{FF2B5EF4-FFF2-40B4-BE49-F238E27FC236}">
                <a16:creationId xmlns:a16="http://schemas.microsoft.com/office/drawing/2014/main" id="{CF8E0B8B-8322-3281-A2E7-03CAF4199185}"/>
              </a:ext>
            </a:extLst>
          </p:cNvPr>
          <p:cNvSpPr/>
          <p:nvPr/>
        </p:nvSpPr>
        <p:spPr>
          <a:xfrm>
            <a:off x="2347415" y="2524498"/>
            <a:ext cx="2425434" cy="210455"/>
          </a:xfrm>
          <a:prstGeom prst="rect">
            <a:avLst/>
          </a:prstGeom>
          <a:solidFill>
            <a:schemeClr val="accent4">
              <a:lumMod val="20000"/>
              <a:lumOff val="80000"/>
            </a:schemeClr>
          </a:solidFill>
          <a:ln w="3175">
            <a:noFill/>
          </a:ln>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rgbClr val="000000"/>
                </a:solidFill>
                <a:latin typeface="+mn-lt"/>
                <a:ea typeface="+mn-ea"/>
                <a:cs typeface="+mn-cs"/>
              </a:defRPr>
            </a:pP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국내 항공여객 운항 및 노선별 여객 회복 추이</a:t>
            </a:r>
          </a:p>
        </p:txBody>
      </p:sp>
      <p:sp>
        <p:nvSpPr>
          <p:cNvPr id="8" name="직사각형 7">
            <a:extLst>
              <a:ext uri="{FF2B5EF4-FFF2-40B4-BE49-F238E27FC236}">
                <a16:creationId xmlns:a16="http://schemas.microsoft.com/office/drawing/2014/main" id="{344D3B06-7ED7-3B51-8267-A43AF166ED15}"/>
              </a:ext>
            </a:extLst>
          </p:cNvPr>
          <p:cNvSpPr/>
          <p:nvPr/>
        </p:nvSpPr>
        <p:spPr>
          <a:xfrm>
            <a:off x="5132389" y="2524223"/>
            <a:ext cx="1952224" cy="210455"/>
          </a:xfrm>
          <a:prstGeom prst="rect">
            <a:avLst/>
          </a:prstGeom>
          <a:solidFill>
            <a:schemeClr val="accent4">
              <a:lumMod val="20000"/>
              <a:lumOff val="80000"/>
            </a:schemeClr>
          </a:solidFill>
          <a:ln w="3175">
            <a:noFill/>
          </a:ln>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rgbClr val="000000"/>
                </a:solidFill>
                <a:latin typeface="+mn-lt"/>
                <a:ea typeface="+mn-ea"/>
                <a:cs typeface="+mn-cs"/>
              </a:defRPr>
            </a:pP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글로벌 항공화물 수급 증감률</a:t>
            </a:r>
          </a:p>
        </p:txBody>
      </p:sp>
      <p:sp>
        <p:nvSpPr>
          <p:cNvPr id="10" name="직사각형 9">
            <a:extLst>
              <a:ext uri="{FF2B5EF4-FFF2-40B4-BE49-F238E27FC236}">
                <a16:creationId xmlns:a16="http://schemas.microsoft.com/office/drawing/2014/main" id="{08672CFB-FA0B-AC27-0C35-A751EBB89E64}"/>
              </a:ext>
            </a:extLst>
          </p:cNvPr>
          <p:cNvSpPr/>
          <p:nvPr/>
        </p:nvSpPr>
        <p:spPr>
          <a:xfrm>
            <a:off x="7198552" y="2524223"/>
            <a:ext cx="1998863" cy="210455"/>
          </a:xfrm>
          <a:prstGeom prst="rect">
            <a:avLst/>
          </a:prstGeom>
          <a:solidFill>
            <a:schemeClr val="accent4">
              <a:lumMod val="20000"/>
              <a:lumOff val="80000"/>
            </a:schemeClr>
          </a:solidFill>
          <a:ln w="3175">
            <a:noFill/>
          </a:ln>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rgbClr val="000000"/>
                </a:solidFill>
                <a:latin typeface="+mn-lt"/>
                <a:ea typeface="+mn-ea"/>
                <a:cs typeface="+mn-cs"/>
              </a:defRPr>
            </a:pP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국내 항공화물 운송실적 추이</a:t>
            </a:r>
          </a:p>
        </p:txBody>
      </p:sp>
      <p:sp>
        <p:nvSpPr>
          <p:cNvPr id="17" name="직사각형 16">
            <a:extLst>
              <a:ext uri="{FF2B5EF4-FFF2-40B4-BE49-F238E27FC236}">
                <a16:creationId xmlns:a16="http://schemas.microsoft.com/office/drawing/2014/main" id="{11B7FD14-C551-1921-E4B2-2A91E09B793D}"/>
              </a:ext>
            </a:extLst>
          </p:cNvPr>
          <p:cNvSpPr/>
          <p:nvPr/>
        </p:nvSpPr>
        <p:spPr>
          <a:xfrm>
            <a:off x="5415048" y="3712328"/>
            <a:ext cx="1671551" cy="518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graphicFrame>
        <p:nvGraphicFramePr>
          <p:cNvPr id="18" name="차트 17">
            <a:extLst>
              <a:ext uri="{FF2B5EF4-FFF2-40B4-BE49-F238E27FC236}">
                <a16:creationId xmlns:a16="http://schemas.microsoft.com/office/drawing/2014/main" id="{6C04A505-BF2F-542B-ED9E-E8908120EDA5}"/>
              </a:ext>
            </a:extLst>
          </p:cNvPr>
          <p:cNvGraphicFramePr/>
          <p:nvPr>
            <p:extLst>
              <p:ext uri="{D42A27DB-BD31-4B8C-83A1-F6EECF244321}">
                <p14:modId xmlns:p14="http://schemas.microsoft.com/office/powerpoint/2010/main" val="3898098281"/>
              </p:ext>
            </p:extLst>
          </p:nvPr>
        </p:nvGraphicFramePr>
        <p:xfrm>
          <a:off x="5108603" y="2775630"/>
          <a:ext cx="2101822" cy="1639421"/>
        </p:xfrm>
        <a:graphic>
          <a:graphicData uri="http://schemas.openxmlformats.org/drawingml/2006/chart">
            <c:chart xmlns:c="http://schemas.openxmlformats.org/drawingml/2006/chart" xmlns:r="http://schemas.openxmlformats.org/officeDocument/2006/relationships" r:id="rId7"/>
          </a:graphicData>
        </a:graphic>
      </p:graphicFrame>
      <p:sp>
        <p:nvSpPr>
          <p:cNvPr id="19" name="직사각형 18">
            <a:extLst>
              <a:ext uri="{FF2B5EF4-FFF2-40B4-BE49-F238E27FC236}">
                <a16:creationId xmlns:a16="http://schemas.microsoft.com/office/drawing/2014/main" id="{C87324E8-88DC-562B-C8E7-6503498A7FFA}"/>
              </a:ext>
            </a:extLst>
          </p:cNvPr>
          <p:cNvSpPr/>
          <p:nvPr/>
        </p:nvSpPr>
        <p:spPr>
          <a:xfrm>
            <a:off x="5172211" y="2752541"/>
            <a:ext cx="323559" cy="145785"/>
          </a:xfrm>
          <a:prstGeom prst="rect">
            <a:avLst/>
          </a:prstGeom>
          <a:noFill/>
          <a:ln w="3175">
            <a:noFill/>
          </a:ln>
          <a:effectLst/>
        </p:spPr>
        <p:txBody>
          <a:bodyPr wrap="square" lIns="0" tIns="0" rIns="0" bIns="0" anchor="ctr">
            <a:noAutofit/>
          </a:bodyPr>
          <a:lstStyle/>
          <a:p>
            <a:pPr marL="0" marR="0" lvl="0" indent="0" algn="l" defTabSz="457200" rtl="0" eaLnBrk="0" fontAlgn="base" latinLnBrk="0" hangingPunct="0">
              <a:lnSpc>
                <a:spcPct val="100000"/>
              </a:lnSpc>
              <a:spcBef>
                <a:spcPct val="0"/>
              </a:spcBef>
              <a:spcAft>
                <a:spcPct val="0"/>
              </a:spcAft>
              <a:buClr>
                <a:srgbClr val="7D0900"/>
              </a:buClr>
              <a:buSzTx/>
              <a:buFontTx/>
              <a:buNone/>
              <a:tabLst/>
              <a:defRPr/>
            </a:pPr>
            <a:r>
              <a:rPr kumimoji="0" lang="en-US" altLang="ko-KR" sz="600" b="0" i="0" u="none" strike="noStrike" kern="0" cap="none" spc="0" normalizeH="0" baseline="0" noProof="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r>
              <a:rPr kumimoji="0" lang="ko-KR" altLang="en-US" sz="600" b="0" i="0" u="none" strike="noStrike" kern="0" cap="none" spc="0" normalizeH="0" baseline="0" noProof="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천 톤</a:t>
            </a:r>
            <a:r>
              <a:rPr kumimoji="0" lang="en-US" altLang="ko-KR" sz="600" b="0" i="0" u="none" strike="noStrike" kern="0" cap="none" spc="0" normalizeH="0" baseline="0" noProof="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p>
        </p:txBody>
      </p:sp>
      <p:sp>
        <p:nvSpPr>
          <p:cNvPr id="23" name="직사각형 22">
            <a:extLst>
              <a:ext uri="{FF2B5EF4-FFF2-40B4-BE49-F238E27FC236}">
                <a16:creationId xmlns:a16="http://schemas.microsoft.com/office/drawing/2014/main" id="{FC611796-BC04-632F-DE33-084C37B4898A}"/>
              </a:ext>
            </a:extLst>
          </p:cNvPr>
          <p:cNvSpPr/>
          <p:nvPr/>
        </p:nvSpPr>
        <p:spPr>
          <a:xfrm>
            <a:off x="8740467" y="2752541"/>
            <a:ext cx="323559" cy="145785"/>
          </a:xfrm>
          <a:prstGeom prst="rect">
            <a:avLst/>
          </a:prstGeom>
          <a:noFill/>
          <a:ln w="3175">
            <a:noFill/>
          </a:ln>
          <a:effectLst/>
        </p:spPr>
        <p:txBody>
          <a:bodyPr wrap="square" lIns="0" tIns="0" rIns="0" bIns="0" anchor="ctr">
            <a:noAutofit/>
          </a:bodyPr>
          <a:lstStyle/>
          <a:p>
            <a:pPr marL="0" marR="0" lvl="0" indent="0" algn="r" defTabSz="457200" rtl="0" eaLnBrk="0" fontAlgn="base" latinLnBrk="0" hangingPunct="0">
              <a:lnSpc>
                <a:spcPct val="100000"/>
              </a:lnSpc>
              <a:spcBef>
                <a:spcPct val="0"/>
              </a:spcBef>
              <a:spcAft>
                <a:spcPct val="0"/>
              </a:spcAft>
              <a:buClr>
                <a:srgbClr val="7D0900"/>
              </a:buClr>
              <a:buSzTx/>
              <a:buFontTx/>
              <a:buNone/>
              <a:tabLst/>
              <a:defRPr/>
            </a:pPr>
            <a:r>
              <a:rPr kumimoji="0" lang="en-US" altLang="ko-KR" sz="600" b="0" i="0" u="none" strike="noStrike" kern="0" cap="none" spc="0" normalizeH="0" baseline="0" noProof="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p>
        </p:txBody>
      </p:sp>
    </p:spTree>
    <p:extLst>
      <p:ext uri="{BB962C8B-B14F-4D97-AF65-F5344CB8AC3E}">
        <p14:creationId xmlns:p14="http://schemas.microsoft.com/office/powerpoint/2010/main" val="1738175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2">
            <a:extLst>
              <a:ext uri="{FF2B5EF4-FFF2-40B4-BE49-F238E27FC236}">
                <a16:creationId xmlns:a16="http://schemas.microsoft.com/office/drawing/2014/main" id="{ADF24034-393B-4B79-A499-390AC09CD0B3}"/>
              </a:ext>
            </a:extLst>
          </p:cNvPr>
          <p:cNvSpPr>
            <a:spLocks noGrp="1"/>
          </p:cNvSpPr>
          <p:nvPr>
            <p:ph type="title"/>
          </p:nvPr>
        </p:nvSpPr>
        <p:spPr>
          <a:xfrm>
            <a:off x="713993" y="472786"/>
            <a:ext cx="8488800" cy="504825"/>
          </a:xfrm>
        </p:spPr>
        <p:txBody>
          <a:bodyPr/>
          <a:lstStyle/>
          <a:p>
            <a:pPr indent="540000"/>
            <a:r>
              <a:rPr lang="ko-KR" altLang="en-US">
                <a:ln>
                  <a:solidFill>
                    <a:srgbClr val="FFFFFF">
                      <a:lumMod val="75000"/>
                      <a:alpha val="0"/>
                    </a:srgbClr>
                  </a:solidFill>
                </a:ln>
                <a:solidFill>
                  <a:srgbClr val="00338D"/>
                </a:solidFill>
              </a:rPr>
              <a:t>게임 </a:t>
            </a:r>
            <a:r>
              <a:rPr kumimoji="0" lang="en-US" altLang="ko-KR" sz="24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 </a:t>
            </a:r>
            <a:r>
              <a:rPr lang="ko-KR" altLang="en-US" b="1" kern="1200" spc="-40">
                <a:ln>
                  <a:solidFill>
                    <a:prstClr val="white">
                      <a:lumMod val="75000"/>
                      <a:alpha val="0"/>
                    </a:prstClr>
                  </a:solidFill>
                </a:ln>
                <a:solidFill>
                  <a:srgbClr val="00338D"/>
                </a:solidFill>
                <a:latin typeface="KoPub돋움체 Medium" panose="02020603020101020101" pitchFamily="18" charset="-127"/>
                <a:ea typeface="KoPub돋움체 Medium" panose="02020603020101020101" pitchFamily="18" charset="-127"/>
              </a:rPr>
              <a:t>신규 플랫폼 및 기술과의 접점을 확대하며 성장 모색</a:t>
            </a:r>
          </a:p>
        </p:txBody>
      </p:sp>
      <p:sp>
        <p:nvSpPr>
          <p:cNvPr id="4" name="텍스트 개체 틀 3">
            <a:extLst>
              <a:ext uri="{FF2B5EF4-FFF2-40B4-BE49-F238E27FC236}">
                <a16:creationId xmlns:a16="http://schemas.microsoft.com/office/drawing/2014/main" id="{5ACA4A45-7EF8-4EB1-893D-E45B8276F4DE}"/>
              </a:ext>
            </a:extLst>
          </p:cNvPr>
          <p:cNvSpPr>
            <a:spLocks noGrp="1"/>
          </p:cNvSpPr>
          <p:nvPr>
            <p:ph type="body" sz="quarter" idx="11"/>
          </p:nvPr>
        </p:nvSpPr>
        <p:spPr>
          <a:xfrm>
            <a:off x="714375" y="1171575"/>
            <a:ext cx="8488363" cy="720725"/>
          </a:xfrm>
        </p:spPr>
        <p:txBody>
          <a:bodyPr lIns="0" tIns="0" rIns="0" bIns="0" anchor="t"/>
          <a:lstStyle/>
          <a:p>
            <a:r>
              <a:rPr lang="en-US" altLang="ko-KR">
                <a:ea typeface="KoPub돋움체 Medium"/>
              </a:rPr>
              <a:t>2024</a:t>
            </a:r>
            <a:r>
              <a:rPr lang="ko-KR" altLang="en-US">
                <a:ea typeface="KoPub돋움체 Medium"/>
              </a:rPr>
              <a:t>년 게임 산업은 둔화된 성장세를 극복하기 위하여 플랫폼 다변화 등으로 국내외 이용자를 확대하고 새로운 시장 개척을 적극 모색할 것으로 전망</a:t>
            </a:r>
            <a:r>
              <a:rPr lang="en-US" altLang="ko-KR">
                <a:ea typeface="KoPub돋움체 Medium"/>
              </a:rPr>
              <a:t>. </a:t>
            </a:r>
            <a:r>
              <a:rPr lang="ko-KR" altLang="en-US">
                <a:ea typeface="KoPub돋움체 Medium"/>
              </a:rPr>
              <a:t>한편</a:t>
            </a:r>
            <a:r>
              <a:rPr lang="en-US" altLang="ko-KR">
                <a:ea typeface="KoPub돋움체 Medium"/>
              </a:rPr>
              <a:t>, </a:t>
            </a:r>
            <a:r>
              <a:rPr lang="ko-KR" altLang="en-US">
                <a:ea typeface="KoPub돋움체 Medium"/>
              </a:rPr>
              <a:t>게임 생태계를 파고드는 </a:t>
            </a:r>
            <a:r>
              <a:rPr lang="en-US" altLang="ko-KR">
                <a:ea typeface="KoPub돋움체 Medium"/>
              </a:rPr>
              <a:t>AI(</a:t>
            </a:r>
            <a:r>
              <a:rPr lang="ko-KR" altLang="en-US">
                <a:ea typeface="KoPub돋움체 Medium"/>
              </a:rPr>
              <a:t>인공지능</a:t>
            </a:r>
            <a:r>
              <a:rPr lang="en-US" altLang="ko-KR">
                <a:ea typeface="KoPub돋움체 Medium"/>
              </a:rPr>
              <a:t>), VR(</a:t>
            </a:r>
            <a:r>
              <a:rPr lang="ko-KR" altLang="en-US">
                <a:ea typeface="KoPub돋움체 Medium"/>
              </a:rPr>
              <a:t>가상현실</a:t>
            </a:r>
            <a:r>
              <a:rPr lang="en-US" altLang="ko-KR">
                <a:ea typeface="KoPub돋움체 Medium"/>
              </a:rPr>
              <a:t>) </a:t>
            </a:r>
            <a:r>
              <a:rPr lang="ko-KR" altLang="en-US">
                <a:ea typeface="KoPub돋움체 Medium"/>
              </a:rPr>
              <a:t>기술에 대한 관심과 도입의 움직임이 확대될 것으로 예상</a:t>
            </a:r>
          </a:p>
        </p:txBody>
      </p:sp>
      <p:sp>
        <p:nvSpPr>
          <p:cNvPr id="19" name="텍스트 개체 틀 18">
            <a:extLst>
              <a:ext uri="{FF2B5EF4-FFF2-40B4-BE49-F238E27FC236}">
                <a16:creationId xmlns:a16="http://schemas.microsoft.com/office/drawing/2014/main" id="{14C70C14-1DE8-4105-90D6-78A4F2A2AC57}"/>
              </a:ext>
            </a:extLst>
          </p:cNvPr>
          <p:cNvSpPr>
            <a:spLocks noGrp="1"/>
          </p:cNvSpPr>
          <p:nvPr>
            <p:ph type="body" sz="quarter" idx="10"/>
          </p:nvPr>
        </p:nvSpPr>
        <p:spPr>
          <a:xfrm>
            <a:off x="713993" y="333149"/>
            <a:ext cx="8488800" cy="184666"/>
          </a:xfrm>
        </p:spPr>
        <p:txBody>
          <a:bodyPr/>
          <a:lstStyle/>
          <a:p>
            <a:r>
              <a:rPr lang="en-US" altLang="ko-KR"/>
              <a:t>III. 2024</a:t>
            </a:r>
            <a:r>
              <a:rPr lang="ko-KR" altLang="en-US"/>
              <a:t>년 산업별 전망</a:t>
            </a:r>
            <a:endParaRPr lang="en-US" altLang="ko-KR"/>
          </a:p>
        </p:txBody>
      </p:sp>
      <p:grpSp>
        <p:nvGrpSpPr>
          <p:cNvPr id="20" name="그룹 19">
            <a:extLst>
              <a:ext uri="{FF2B5EF4-FFF2-40B4-BE49-F238E27FC236}">
                <a16:creationId xmlns:a16="http://schemas.microsoft.com/office/drawing/2014/main" id="{FE5FCBD9-CC22-4705-AB68-72AD2D252D33}"/>
              </a:ext>
            </a:extLst>
          </p:cNvPr>
          <p:cNvGrpSpPr/>
          <p:nvPr/>
        </p:nvGrpSpPr>
        <p:grpSpPr>
          <a:xfrm>
            <a:off x="720343" y="2168525"/>
            <a:ext cx="8460000" cy="276837"/>
            <a:chOff x="704850" y="2013298"/>
            <a:chExt cx="4140200" cy="276837"/>
          </a:xfrm>
        </p:grpSpPr>
        <p:sp>
          <p:nvSpPr>
            <p:cNvPr id="24" name="TextBox 23">
              <a:extLst>
                <a:ext uri="{FF2B5EF4-FFF2-40B4-BE49-F238E27FC236}">
                  <a16:creationId xmlns:a16="http://schemas.microsoft.com/office/drawing/2014/main" id="{49720C06-CD07-464D-9CF6-A8CCEEDF65C6}"/>
                </a:ext>
              </a:extLst>
            </p:cNvPr>
            <p:cNvSpPr txBox="1"/>
            <p:nvPr/>
          </p:nvSpPr>
          <p:spPr>
            <a:xfrm>
              <a:off x="704850" y="2046854"/>
              <a:ext cx="755460"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2024</a:t>
              </a:r>
              <a:r>
                <a:rPr kumimoji="0" lang="ko-KR" altLang="en-US" sz="1300" b="0" i="0" u="none" strike="noStrike" kern="1200" cap="none" spc="0" normalizeH="0" baseline="0" noProof="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년 게임 시장 전망</a:t>
              </a:r>
            </a:p>
          </p:txBody>
        </p:sp>
        <p:cxnSp>
          <p:nvCxnSpPr>
            <p:cNvPr id="25" name="직선 연결선 24">
              <a:extLst>
                <a:ext uri="{FF2B5EF4-FFF2-40B4-BE49-F238E27FC236}">
                  <a16:creationId xmlns:a16="http://schemas.microsoft.com/office/drawing/2014/main" id="{9D636A9F-6C9E-450D-AE74-05CAB3754D8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CFE6F9F8-FD9B-4024-B77E-0CD94C1F028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3529A4A4-DF3A-40B9-9FF6-66E25B4ACBE8}"/>
              </a:ext>
            </a:extLst>
          </p:cNvPr>
          <p:cNvSpPr txBox="1"/>
          <p:nvPr/>
        </p:nvSpPr>
        <p:spPr>
          <a:xfrm>
            <a:off x="720343" y="5814461"/>
            <a:ext cx="2684216" cy="123111"/>
          </a:xfrm>
          <a:prstGeom prst="rect">
            <a:avLst/>
          </a:prstGeom>
          <a:noFill/>
        </p:spPr>
        <p:txBody>
          <a:bodyPr wrap="square" lIns="0" tIns="0" rIns="0" bIns="0" rtlCol="0" anchor="t">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a:t>
            </a:r>
          </a:p>
        </p:txBody>
      </p:sp>
      <p:pic>
        <p:nvPicPr>
          <p:cNvPr id="15" name="그림 14">
            <a:extLst>
              <a:ext uri="{FF2B5EF4-FFF2-40B4-BE49-F238E27FC236}">
                <a16:creationId xmlns:a16="http://schemas.microsoft.com/office/drawing/2014/main" id="{018A68A1-020B-3F31-D2CC-0068F8F46523}"/>
              </a:ext>
            </a:extLst>
          </p:cNvPr>
          <p:cNvPicPr>
            <a:picLocks noChangeAspect="1"/>
          </p:cNvPicPr>
          <p:nvPr/>
        </p:nvPicPr>
        <p:blipFill>
          <a:blip r:embed="rId3"/>
          <a:stretch>
            <a:fillRect/>
          </a:stretch>
        </p:blipFill>
        <p:spPr>
          <a:xfrm>
            <a:off x="733746" y="649929"/>
            <a:ext cx="425036" cy="264455"/>
          </a:xfrm>
          <a:prstGeom prst="rect">
            <a:avLst/>
          </a:prstGeom>
        </p:spPr>
      </p:pic>
      <p:grpSp>
        <p:nvGrpSpPr>
          <p:cNvPr id="9" name="그룹 8">
            <a:extLst>
              <a:ext uri="{FF2B5EF4-FFF2-40B4-BE49-F238E27FC236}">
                <a16:creationId xmlns:a16="http://schemas.microsoft.com/office/drawing/2014/main" id="{F8B9D39E-64C3-AB4A-EB91-532F3D657F6D}"/>
              </a:ext>
            </a:extLst>
          </p:cNvPr>
          <p:cNvGrpSpPr/>
          <p:nvPr/>
        </p:nvGrpSpPr>
        <p:grpSpPr>
          <a:xfrm>
            <a:off x="3596296" y="2498526"/>
            <a:ext cx="2714400" cy="3279243"/>
            <a:chOff x="3609744" y="2570535"/>
            <a:chExt cx="2714400" cy="3279243"/>
          </a:xfrm>
        </p:grpSpPr>
        <p:sp>
          <p:nvSpPr>
            <p:cNvPr id="10" name="직사각형 158">
              <a:extLst>
                <a:ext uri="{FF2B5EF4-FFF2-40B4-BE49-F238E27FC236}">
                  <a16:creationId xmlns:a16="http://schemas.microsoft.com/office/drawing/2014/main" id="{97666A63-64D7-BA64-7585-64E45E00BEEB}"/>
                </a:ext>
              </a:extLst>
            </p:cNvPr>
            <p:cNvSpPr/>
            <p:nvPr/>
          </p:nvSpPr>
          <p:spPr>
            <a:xfrm>
              <a:off x="3609744" y="2664348"/>
              <a:ext cx="2714400" cy="3185430"/>
            </a:xfrm>
            <a:prstGeom prst="rect">
              <a:avLst/>
            </a:prstGeom>
            <a:solidFill>
              <a:schemeClr val="bg1">
                <a:lumMod val="95000"/>
              </a:schemeClr>
            </a:solidFill>
          </p:spPr>
          <p:txBody>
            <a:bodyPr wrap="square" lIns="108000" tIns="288000" rIns="108000" bIns="0" anchor="t">
              <a:noAutofit/>
            </a:bodyPr>
            <a:lstStyle/>
            <a:p>
              <a:pPr fontAlgn="ctr">
                <a:lnSpc>
                  <a:spcPct val="110000"/>
                </a:lnSpc>
                <a:spcAft>
                  <a:spcPts val="200"/>
                </a:spcAft>
                <a:defRPr/>
              </a:pPr>
              <a:r>
                <a:rPr lang="ko-KR" altLang="en-US" sz="105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게임 생태계를 파고드는 </a:t>
              </a:r>
              <a:r>
                <a:rPr lang="en-US" altLang="ko-KR" sz="105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AI(</a:t>
              </a:r>
              <a:r>
                <a:rPr lang="ko-KR" altLang="en-US" sz="105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인공지능</a:t>
              </a:r>
              <a:r>
                <a:rPr lang="en-US" altLang="ko-KR" sz="105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a:t>
              </a:r>
              <a:endParaRPr lang="ko-KR" altLang="en-US" sz="105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endParaRPr>
            </a:p>
            <a:p>
              <a:pPr marL="71755" marR="0" lvl="0" indent="-71755" algn="l" defTabSz="914400" rtl="0" eaLnBrk="1" fontAlgn="ctr"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생성형 </a:t>
              </a:r>
              <a:r>
                <a:rPr kumimoji="0" lang="en-US" altLang="ko-KR"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AI</a:t>
              </a:r>
              <a:r>
                <a:rPr kumimoji="0" lang="ko-KR" altLang="en-US"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를 활용한 그래픽 제작</a:t>
              </a:r>
              <a:r>
                <a:rPr kumimoji="0" lang="en-US" altLang="ko-KR"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 </a:t>
              </a:r>
              <a:r>
                <a:rPr kumimoji="0" lang="ko-KR" altLang="en-US"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내러티브 구성</a:t>
              </a:r>
              <a:r>
                <a:rPr kumimoji="0" lang="en-US" altLang="ko-KR"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 </a:t>
              </a:r>
              <a:r>
                <a:rPr kumimoji="0" lang="ko-KR" altLang="en-US"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코딩 작업</a:t>
              </a:r>
              <a:r>
                <a:rPr kumimoji="0" lang="en-US" altLang="ko-KR"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 </a:t>
              </a:r>
              <a:r>
                <a:rPr kumimoji="0" lang="ko-KR" altLang="en-US"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음악 작업 등 게임 생성에 있어서 </a:t>
              </a:r>
              <a:r>
                <a:rPr kumimoji="0" lang="en-US" altLang="ko-KR"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AI </a:t>
              </a:r>
              <a:r>
                <a:rPr kumimoji="0" lang="ko-KR" altLang="en-US"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기술의 활용 점차 증대</a:t>
              </a:r>
              <a:endParaRPr lang="ko-KR" altLang="en-US"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endParaRPr>
            </a:p>
            <a:p>
              <a:pPr marL="71755" marR="0" lvl="0" indent="-71755" algn="l" defTabSz="914400" rtl="0" eaLnBrk="1" fontAlgn="ctr" latinLnBrk="0" hangingPunct="1">
                <a:lnSpc>
                  <a:spcPct val="110000"/>
                </a:lnSpc>
                <a:spcBef>
                  <a:spcPts val="0"/>
                </a:spcBef>
                <a:spcAft>
                  <a:spcPts val="300"/>
                </a:spcAft>
                <a:buClrTx/>
                <a:buSzTx/>
                <a:buFont typeface="Arial" panose="020B0604020202020204" pitchFamily="34" charset="0"/>
                <a:buChar char="•"/>
                <a:tabLst/>
                <a:defRPr/>
              </a:pPr>
              <a:r>
                <a:rPr kumimoji="0" lang="ko-KR" altLang="en-US"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생성형 </a:t>
              </a:r>
              <a:r>
                <a:rPr kumimoji="0" lang="en-US" altLang="ko-KR"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AI </a:t>
              </a:r>
              <a:r>
                <a:rPr kumimoji="0" lang="ko-KR" altLang="en-US"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활용을 통해 작업 시간 및 비용 단축이 기대되나</a:t>
              </a:r>
              <a:r>
                <a:rPr kumimoji="0" lang="en-US" altLang="ko-KR"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 </a:t>
              </a:r>
              <a:r>
                <a:rPr kumimoji="0" lang="ko-KR" altLang="en-US"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생성형 </a:t>
              </a:r>
              <a:r>
                <a:rPr kumimoji="0" lang="en-US" altLang="ko-KR"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AI </a:t>
              </a:r>
              <a:r>
                <a:rPr kumimoji="0" lang="ko-KR" altLang="en-US"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관련 저작권 이슈</a:t>
              </a:r>
              <a:r>
                <a:rPr kumimoji="0" lang="en-US" altLang="ko-KR"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 </a:t>
              </a:r>
              <a:r>
                <a:rPr lang="ko-KR" altLang="en-US" sz="800" kern="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각국의</a:t>
              </a:r>
              <a:r>
                <a:rPr kumimoji="0" lang="ko-KR" altLang="en-US"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 </a:t>
              </a:r>
              <a:r>
                <a:rPr kumimoji="0" lang="en-US" altLang="ko-KR"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AI </a:t>
              </a:r>
              <a:r>
                <a:rPr kumimoji="0" lang="ko-KR" altLang="en-US"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규제 강화 트렌드 등으로 </a:t>
              </a:r>
              <a:r>
                <a:rPr kumimoji="0" lang="en-US" altLang="ko-KR"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AI </a:t>
              </a:r>
              <a:r>
                <a:rPr kumimoji="0" lang="ko-KR" altLang="en-US"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기술 도입 범위와 실효성에 대한 논의가 함께 지속될 예정</a:t>
              </a:r>
              <a:endParaRPr lang="ko-KR" altLang="en-US" sz="800" b="0" i="0" u="none" strike="noStrike" kern="0" cap="none" spc="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endParaRPr>
            </a:p>
          </p:txBody>
        </p:sp>
        <p:grpSp>
          <p:nvGrpSpPr>
            <p:cNvPr id="11" name="그룹 10">
              <a:extLst>
                <a:ext uri="{FF2B5EF4-FFF2-40B4-BE49-F238E27FC236}">
                  <a16:creationId xmlns:a16="http://schemas.microsoft.com/office/drawing/2014/main" id="{83F0319A-06B4-4514-936C-0A795D101349}"/>
                </a:ext>
              </a:extLst>
            </p:cNvPr>
            <p:cNvGrpSpPr/>
            <p:nvPr/>
          </p:nvGrpSpPr>
          <p:grpSpPr>
            <a:xfrm>
              <a:off x="3717742" y="2570535"/>
              <a:ext cx="391022" cy="307777"/>
              <a:chOff x="1686792" y="2593194"/>
              <a:chExt cx="391022" cy="307777"/>
            </a:xfrm>
          </p:grpSpPr>
          <p:grpSp>
            <p:nvGrpSpPr>
              <p:cNvPr id="22" name="그룹 21">
                <a:extLst>
                  <a:ext uri="{FF2B5EF4-FFF2-40B4-BE49-F238E27FC236}">
                    <a16:creationId xmlns:a16="http://schemas.microsoft.com/office/drawing/2014/main" id="{86225056-5B4B-46C3-3DBB-D48E402EB67F}"/>
                  </a:ext>
                </a:extLst>
              </p:cNvPr>
              <p:cNvGrpSpPr/>
              <p:nvPr/>
            </p:nvGrpSpPr>
            <p:grpSpPr>
              <a:xfrm>
                <a:off x="1686792" y="2593194"/>
                <a:ext cx="317135" cy="307777"/>
                <a:chOff x="8195910" y="2112276"/>
                <a:chExt cx="467721" cy="312830"/>
              </a:xfrm>
            </p:grpSpPr>
            <p:sp>
              <p:nvSpPr>
                <p:cNvPr id="27" name="양쪽 모서리가 둥근 사각형 19">
                  <a:extLst>
                    <a:ext uri="{FF2B5EF4-FFF2-40B4-BE49-F238E27FC236}">
                      <a16:creationId xmlns:a16="http://schemas.microsoft.com/office/drawing/2014/main" id="{73D2F593-D64C-BC9E-D6ED-F0EC7BB17D6A}"/>
                    </a:ext>
                  </a:extLst>
                </p:cNvPr>
                <p:cNvSpPr/>
                <p:nvPr/>
              </p:nvSpPr>
              <p:spPr>
                <a:xfrm flipV="1">
                  <a:off x="8195910" y="2116716"/>
                  <a:ext cx="467721" cy="308390"/>
                </a:xfrm>
                <a:prstGeom prst="round2SameRect">
                  <a:avLst>
                    <a:gd name="adj1" fmla="val 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KoPub돋움체 Medium"/>
                    <a:ea typeface="KoPub돋움체 Medium"/>
                    <a:cs typeface="+mn-cs"/>
                  </a:endParaRPr>
                </a:p>
              </p:txBody>
            </p:sp>
            <p:sp>
              <p:nvSpPr>
                <p:cNvPr id="28" name="직사각형 27">
                  <a:extLst>
                    <a:ext uri="{FF2B5EF4-FFF2-40B4-BE49-F238E27FC236}">
                      <a16:creationId xmlns:a16="http://schemas.microsoft.com/office/drawing/2014/main" id="{DA89D0A8-7B10-B587-0513-8C7B04790969}"/>
                    </a:ext>
                  </a:extLst>
                </p:cNvPr>
                <p:cNvSpPr/>
                <p:nvPr/>
              </p:nvSpPr>
              <p:spPr>
                <a:xfrm>
                  <a:off x="8220853" y="2112276"/>
                  <a:ext cx="419909" cy="312830"/>
                </a:xfrm>
                <a:prstGeom prst="rect">
                  <a:avLst/>
                </a:prstGeom>
              </p:spPr>
              <p:txBody>
                <a:bodyPr wrap="non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a:ln>
                        <a:solidFill>
                          <a:srgbClr val="1871C6">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2</a:t>
                  </a:r>
                </a:p>
              </p:txBody>
            </p:sp>
          </p:grpSp>
          <p:sp>
            <p:nvSpPr>
              <p:cNvPr id="23" name="직각 삼각형 22">
                <a:extLst>
                  <a:ext uri="{FF2B5EF4-FFF2-40B4-BE49-F238E27FC236}">
                    <a16:creationId xmlns:a16="http://schemas.microsoft.com/office/drawing/2014/main" id="{B9D96FC5-9DDF-76F3-2D7D-F83ED3CE0C3B}"/>
                  </a:ext>
                </a:extLst>
              </p:cNvPr>
              <p:cNvSpPr/>
              <p:nvPr/>
            </p:nvSpPr>
            <p:spPr>
              <a:xfrm>
                <a:off x="2003993" y="2597562"/>
                <a:ext cx="73821" cy="89445"/>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KoPub돋움체 Medium"/>
                  <a:ea typeface="KoPub돋움체 Medium"/>
                  <a:cs typeface="+mn-cs"/>
                </a:endParaRPr>
              </a:p>
            </p:txBody>
          </p:sp>
        </p:grpSp>
      </p:grpSp>
      <p:grpSp>
        <p:nvGrpSpPr>
          <p:cNvPr id="29" name="그룹 28">
            <a:extLst>
              <a:ext uri="{FF2B5EF4-FFF2-40B4-BE49-F238E27FC236}">
                <a16:creationId xmlns:a16="http://schemas.microsoft.com/office/drawing/2014/main" id="{C828F36F-E360-2573-FD7A-B21DD2E435E6}"/>
              </a:ext>
            </a:extLst>
          </p:cNvPr>
          <p:cNvGrpSpPr/>
          <p:nvPr/>
        </p:nvGrpSpPr>
        <p:grpSpPr>
          <a:xfrm>
            <a:off x="691401" y="2498526"/>
            <a:ext cx="2713158" cy="3279243"/>
            <a:chOff x="704849" y="2565762"/>
            <a:chExt cx="2713158" cy="3279243"/>
          </a:xfrm>
        </p:grpSpPr>
        <p:sp>
          <p:nvSpPr>
            <p:cNvPr id="31" name="직사각형 158">
              <a:extLst>
                <a:ext uri="{FF2B5EF4-FFF2-40B4-BE49-F238E27FC236}">
                  <a16:creationId xmlns:a16="http://schemas.microsoft.com/office/drawing/2014/main" id="{F162320A-D466-4C03-694E-C6104A445A0C}"/>
                </a:ext>
              </a:extLst>
            </p:cNvPr>
            <p:cNvSpPr/>
            <p:nvPr/>
          </p:nvSpPr>
          <p:spPr>
            <a:xfrm>
              <a:off x="704849" y="2659575"/>
              <a:ext cx="2713158" cy="3185430"/>
            </a:xfrm>
            <a:prstGeom prst="rect">
              <a:avLst/>
            </a:prstGeom>
            <a:solidFill>
              <a:schemeClr val="bg1">
                <a:lumMod val="95000"/>
              </a:schemeClr>
            </a:solidFill>
          </p:spPr>
          <p:txBody>
            <a:bodyPr wrap="square" lIns="108000" tIns="288000" rIns="108000" bIns="0" anchor="t">
              <a:noAutofit/>
            </a:bodyPr>
            <a:lstStyle/>
            <a:p>
              <a:pPr marL="0" marR="0" lvl="0" indent="0" algn="l" defTabSz="914400" rtl="0" eaLnBrk="1" fontAlgn="ctr" latinLnBrk="0" hangingPunct="1">
                <a:lnSpc>
                  <a:spcPct val="110000"/>
                </a:lnSpc>
                <a:spcBef>
                  <a:spcPts val="0"/>
                </a:spcBef>
                <a:spcAft>
                  <a:spcPts val="200"/>
                </a:spcAft>
                <a:buClrTx/>
                <a:buSzTx/>
                <a:buFontTx/>
                <a:buNone/>
                <a:tabLst/>
                <a:defRPr/>
              </a:pPr>
              <a:r>
                <a:rPr kumimoji="0" lang="ko-KR" altLang="en-US" sz="1050" b="1" i="0" u="none" strike="noStrike" kern="0" cap="none" spc="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플랫폼 다변화와 크로스 플레이의 확산</a:t>
              </a:r>
              <a:endParaRPr kumimoji="0" lang="en-US" altLang="ko-KR" sz="900" b="0" i="0" u="none" strike="noStrike" kern="0" cap="none" spc="-2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endParaRPr>
            </a:p>
            <a:p>
              <a:pPr marL="71755" marR="0" lvl="0" indent="-71755" algn="l" defTabSz="914400" rtl="0" eaLnBrk="1" fontAlgn="ctr" latinLnBrk="0" hangingPunct="1">
                <a:lnSpc>
                  <a:spcPct val="110000"/>
                </a:lnSpc>
                <a:spcBef>
                  <a:spcPts val="0"/>
                </a:spcBef>
                <a:spcAft>
                  <a:spcPts val="200"/>
                </a:spcAft>
                <a:buClrTx/>
                <a:buSzTx/>
                <a:buFont typeface="Arial" panose="020B0604020202020204" pitchFamily="34" charset="0"/>
                <a:buChar char="•"/>
                <a:tabLst/>
                <a:defRPr/>
              </a:pPr>
              <a:r>
                <a:rPr kumimoji="0" lang="ko-KR" altLang="en-US" sz="800" b="0" i="0" u="none" strike="noStrike" kern="0" cap="none" spc="-2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국내 콘솔</a:t>
              </a:r>
              <a:r>
                <a:rPr kumimoji="0" lang="en-US" altLang="ko-KR" sz="800" b="0" i="0" u="none" strike="noStrike" kern="0" cap="none" spc="-2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 </a:t>
              </a:r>
              <a:r>
                <a:rPr kumimoji="0" lang="ko-KR" altLang="en-US" sz="800" b="0" i="0" u="none" strike="noStrike" kern="0" cap="none" spc="-2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게임 시장이 글로벌 시장 내 차지하는 비중이 </a:t>
              </a:r>
              <a:r>
                <a:rPr lang="ko-KR" altLang="en-US" sz="800" kern="0" spc="-2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낮지만</a:t>
              </a:r>
              <a:r>
                <a:rPr kumimoji="0" lang="en-US" altLang="ko-KR" sz="800" b="0" i="0" u="none" strike="noStrike" kern="0" cap="none" spc="-2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 </a:t>
              </a:r>
              <a:r>
                <a:rPr kumimoji="0" lang="ko-KR" altLang="en-US" sz="800" b="0" i="0" u="none" strike="noStrike" kern="0" cap="none" spc="-2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최근 국내에서도 모바일 게임 이용자 비중은 줄고</a:t>
              </a:r>
              <a:r>
                <a:rPr kumimoji="0" lang="en-US" altLang="ko-KR" sz="800" b="0" i="0" u="none" strike="noStrike" kern="0" cap="none" spc="-2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 </a:t>
              </a:r>
              <a:r>
                <a:rPr kumimoji="0" lang="ko-KR" altLang="en-US" sz="800" b="0" i="0" u="none" strike="noStrike" kern="0" cap="none" spc="-2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상대적으로 </a:t>
              </a:r>
              <a:r>
                <a:rPr kumimoji="0" lang="en-US" altLang="ko-KR" sz="800" b="0" i="0" u="none" strike="noStrike" kern="0" cap="none" spc="-2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PC </a:t>
              </a:r>
              <a:r>
                <a:rPr kumimoji="0" lang="ko-KR" altLang="en-US" sz="800" b="0" i="0" u="none" strike="noStrike" kern="0" cap="none" spc="-2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및 콘솔 게임 이용자 비중이 증가하는 트렌드가 나타남</a:t>
              </a:r>
              <a:endParaRPr lang="en-US" altLang="ko-KR" sz="800" b="0" i="0" u="none" strike="noStrike" kern="0" cap="none" spc="-2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endParaRPr>
            </a:p>
            <a:p>
              <a:pPr marL="71755" marR="0" lvl="0" indent="-71755" algn="l" defTabSz="914400" rtl="0" eaLnBrk="1" fontAlgn="ctr" latinLnBrk="0" hangingPunct="1">
                <a:lnSpc>
                  <a:spcPct val="110000"/>
                </a:lnSpc>
                <a:spcBef>
                  <a:spcPts val="0"/>
                </a:spcBef>
                <a:spcAft>
                  <a:spcPts val="200"/>
                </a:spcAft>
                <a:buClrTx/>
                <a:buSzTx/>
                <a:buFont typeface="Arial" panose="020B0604020202020204" pitchFamily="34" charset="0"/>
                <a:buChar char="•"/>
                <a:tabLst/>
                <a:defRPr/>
              </a:pPr>
              <a:r>
                <a:rPr lang="ko-KR" altLang="en-US" sz="800" kern="0" spc="-2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게임사는</a:t>
              </a:r>
              <a:r>
                <a:rPr kumimoji="0" lang="ko-KR" altLang="en-US" sz="800" b="0" i="0" u="none" strike="noStrike" kern="0" cap="none" spc="-2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 </a:t>
              </a:r>
              <a:r>
                <a:rPr kumimoji="0" lang="en-US" altLang="ko-KR" sz="800" b="0" i="0" u="none" strike="noStrike" kern="0" cap="none" spc="-2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PC, </a:t>
              </a:r>
              <a:r>
                <a:rPr kumimoji="0" lang="ko-KR" altLang="en-US" sz="800" b="0" i="0" u="none" strike="noStrike" kern="0" cap="none" spc="-2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모바일뿐만 아니라 콘솔을 포함한 멀티 플랫폼에서 크로스 플레이가 가능한 게임 출시를 늘리며 국내외 이용자 확대 및 시장 개척을 모색할 전망</a:t>
              </a:r>
              <a:endParaRPr lang="en-US" altLang="ko-KR" sz="800" b="0" i="0" u="none" strike="noStrike" kern="0" cap="none" spc="-20" normalizeH="0" baseline="0" noProof="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endParaRPr>
            </a:p>
          </p:txBody>
        </p:sp>
        <p:grpSp>
          <p:nvGrpSpPr>
            <p:cNvPr id="32" name="그룹 31">
              <a:extLst>
                <a:ext uri="{FF2B5EF4-FFF2-40B4-BE49-F238E27FC236}">
                  <a16:creationId xmlns:a16="http://schemas.microsoft.com/office/drawing/2014/main" id="{A3270C87-05C1-1CF0-0148-8ABECC8DAD83}"/>
                </a:ext>
              </a:extLst>
            </p:cNvPr>
            <p:cNvGrpSpPr/>
            <p:nvPr/>
          </p:nvGrpSpPr>
          <p:grpSpPr>
            <a:xfrm>
              <a:off x="812848" y="2565762"/>
              <a:ext cx="391022" cy="307777"/>
              <a:chOff x="1686792" y="2593194"/>
              <a:chExt cx="391022" cy="307777"/>
            </a:xfrm>
          </p:grpSpPr>
          <p:grpSp>
            <p:nvGrpSpPr>
              <p:cNvPr id="36" name="그룹 35">
                <a:extLst>
                  <a:ext uri="{FF2B5EF4-FFF2-40B4-BE49-F238E27FC236}">
                    <a16:creationId xmlns:a16="http://schemas.microsoft.com/office/drawing/2014/main" id="{23177042-E932-215D-1EEB-022F03FCDBB9}"/>
                  </a:ext>
                </a:extLst>
              </p:cNvPr>
              <p:cNvGrpSpPr/>
              <p:nvPr/>
            </p:nvGrpSpPr>
            <p:grpSpPr>
              <a:xfrm>
                <a:off x="1686792" y="2593194"/>
                <a:ext cx="317135" cy="307777"/>
                <a:chOff x="8195910" y="2112276"/>
                <a:chExt cx="467721" cy="312830"/>
              </a:xfrm>
            </p:grpSpPr>
            <p:sp>
              <p:nvSpPr>
                <p:cNvPr id="38" name="양쪽 모서리가 둥근 사각형 19">
                  <a:extLst>
                    <a:ext uri="{FF2B5EF4-FFF2-40B4-BE49-F238E27FC236}">
                      <a16:creationId xmlns:a16="http://schemas.microsoft.com/office/drawing/2014/main" id="{9AC1965A-AEB6-DEF5-839A-33CBC8600BE6}"/>
                    </a:ext>
                  </a:extLst>
                </p:cNvPr>
                <p:cNvSpPr/>
                <p:nvPr/>
              </p:nvSpPr>
              <p:spPr>
                <a:xfrm flipV="1">
                  <a:off x="8195910" y="2116716"/>
                  <a:ext cx="467721" cy="308390"/>
                </a:xfrm>
                <a:prstGeom prst="round2SameRect">
                  <a:avLst>
                    <a:gd name="adj1" fmla="val 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KoPub돋움체 Medium"/>
                    <a:ea typeface="KoPub돋움체 Medium"/>
                    <a:cs typeface="+mn-cs"/>
                  </a:endParaRPr>
                </a:p>
              </p:txBody>
            </p:sp>
            <p:sp>
              <p:nvSpPr>
                <p:cNvPr id="39" name="직사각형 38">
                  <a:extLst>
                    <a:ext uri="{FF2B5EF4-FFF2-40B4-BE49-F238E27FC236}">
                      <a16:creationId xmlns:a16="http://schemas.microsoft.com/office/drawing/2014/main" id="{AC2E3E39-3223-530C-B163-5F5DD7D71A27}"/>
                    </a:ext>
                  </a:extLst>
                </p:cNvPr>
                <p:cNvSpPr/>
                <p:nvPr/>
              </p:nvSpPr>
              <p:spPr>
                <a:xfrm>
                  <a:off x="8220853" y="2112276"/>
                  <a:ext cx="419909" cy="312830"/>
                </a:xfrm>
                <a:prstGeom prst="rect">
                  <a:avLst/>
                </a:prstGeom>
              </p:spPr>
              <p:txBody>
                <a:bodyPr wrap="non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a:ln>
                        <a:solidFill>
                          <a:srgbClr val="1871C6">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1</a:t>
                  </a:r>
                </a:p>
              </p:txBody>
            </p:sp>
          </p:grpSp>
          <p:sp>
            <p:nvSpPr>
              <p:cNvPr id="37" name="직각 삼각형 36">
                <a:extLst>
                  <a:ext uri="{FF2B5EF4-FFF2-40B4-BE49-F238E27FC236}">
                    <a16:creationId xmlns:a16="http://schemas.microsoft.com/office/drawing/2014/main" id="{9E726A11-3A0D-F687-D75D-59C9FFAAE47F}"/>
                  </a:ext>
                </a:extLst>
              </p:cNvPr>
              <p:cNvSpPr/>
              <p:nvPr/>
            </p:nvSpPr>
            <p:spPr>
              <a:xfrm>
                <a:off x="2003993" y="2597562"/>
                <a:ext cx="73821" cy="89445"/>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KoPub돋움체 Medium"/>
                  <a:ea typeface="KoPub돋움체 Medium"/>
                  <a:cs typeface="+mn-cs"/>
                </a:endParaRPr>
              </a:p>
            </p:txBody>
          </p:sp>
        </p:grpSp>
      </p:grpSp>
      <p:sp>
        <p:nvSpPr>
          <p:cNvPr id="40" name="직사각형 158">
            <a:extLst>
              <a:ext uri="{FF2B5EF4-FFF2-40B4-BE49-F238E27FC236}">
                <a16:creationId xmlns:a16="http://schemas.microsoft.com/office/drawing/2014/main" id="{E70F2095-B640-8399-978E-A9E67B554EDA}"/>
              </a:ext>
            </a:extLst>
          </p:cNvPr>
          <p:cNvSpPr/>
          <p:nvPr/>
        </p:nvSpPr>
        <p:spPr>
          <a:xfrm>
            <a:off x="6481308" y="2592339"/>
            <a:ext cx="2714400" cy="3185429"/>
          </a:xfrm>
          <a:prstGeom prst="rect">
            <a:avLst/>
          </a:prstGeom>
          <a:solidFill>
            <a:schemeClr val="bg1">
              <a:lumMod val="95000"/>
            </a:schemeClr>
          </a:solidFill>
        </p:spPr>
        <p:txBody>
          <a:bodyPr wrap="square" lIns="108000" tIns="288000" rIns="108000" bIns="0" anchor="t">
            <a:noAutofit/>
          </a:bodyPr>
          <a:lstStyle/>
          <a:p>
            <a:pPr marR="0" lvl="0" indent="0" fontAlgn="ctr">
              <a:lnSpc>
                <a:spcPct val="110000"/>
              </a:lnSpc>
              <a:spcBef>
                <a:spcPts val="0"/>
              </a:spcBef>
              <a:spcAft>
                <a:spcPts val="200"/>
              </a:spcAft>
              <a:buClrTx/>
              <a:buSzTx/>
              <a:buFontTx/>
              <a:buNone/>
              <a:tabLst/>
              <a:defRPr/>
            </a:pPr>
            <a:r>
              <a:rPr lang="en-US" altLang="ko-KR" sz="1050" b="1" kern="0" dirty="0">
                <a:ln>
                  <a:solidFill>
                    <a:srgbClr val="1871C6">
                      <a:alpha val="0"/>
                    </a:srgbClr>
                  </a:solidFill>
                </a:ln>
                <a:solidFill>
                  <a:srgbClr val="1E49E2"/>
                </a:solidFill>
                <a:latin typeface="KoPub돋움체 Medium" panose="00000600000000000000" pitchFamily="2" charset="-127"/>
                <a:ea typeface="KoPub돋움체 Medium"/>
              </a:rPr>
              <a:t>VR(</a:t>
            </a:r>
            <a:r>
              <a:rPr lang="ko-KR" altLang="en-US" sz="1050" b="1" kern="0" dirty="0">
                <a:ln>
                  <a:solidFill>
                    <a:srgbClr val="1871C6">
                      <a:alpha val="0"/>
                    </a:srgbClr>
                  </a:solidFill>
                </a:ln>
                <a:solidFill>
                  <a:srgbClr val="1E49E2"/>
                </a:solidFill>
                <a:latin typeface="KoPub돋움체 Medium" panose="00000600000000000000" pitchFamily="2" charset="-127"/>
                <a:ea typeface="KoPub돋움체 Medium"/>
              </a:rPr>
              <a:t>가상현실</a:t>
            </a:r>
            <a:r>
              <a:rPr lang="en-US" altLang="ko-KR" sz="1050" b="1" kern="0" dirty="0">
                <a:ln>
                  <a:solidFill>
                    <a:srgbClr val="1871C6">
                      <a:alpha val="0"/>
                    </a:srgbClr>
                  </a:solidFill>
                </a:ln>
                <a:solidFill>
                  <a:srgbClr val="1E49E2"/>
                </a:solidFill>
                <a:latin typeface="KoPub돋움체 Medium" panose="00000600000000000000" pitchFamily="2" charset="-127"/>
                <a:ea typeface="KoPub돋움체 Medium"/>
              </a:rPr>
              <a:t>) </a:t>
            </a:r>
            <a:r>
              <a:rPr lang="ko-KR" altLang="en-US" sz="1050" b="1" kern="0" dirty="0">
                <a:ln>
                  <a:solidFill>
                    <a:srgbClr val="1871C6">
                      <a:alpha val="0"/>
                    </a:srgbClr>
                  </a:solidFill>
                </a:ln>
                <a:solidFill>
                  <a:srgbClr val="1E49E2"/>
                </a:solidFill>
                <a:latin typeface="KoPub돋움체 Medium" panose="00000600000000000000" pitchFamily="2" charset="-127"/>
                <a:ea typeface="KoPub돋움체 Medium"/>
              </a:rPr>
              <a:t>게임에 대한 관심과 수요 확대</a:t>
            </a:r>
          </a:p>
          <a:p>
            <a:pPr marL="71755" indent="-71755" fontAlgn="ctr">
              <a:lnSpc>
                <a:spcPct val="110000"/>
              </a:lnSpc>
              <a:spcAft>
                <a:spcPts val="300"/>
              </a:spcAft>
              <a:buFont typeface="Arial" panose="020B0604020202020204" pitchFamily="34" charset="0"/>
              <a:buChar char="•"/>
              <a:defRPr/>
            </a:pPr>
            <a:r>
              <a:rPr lang="ko-KR" altLang="en-US" sz="80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글로벌 빅테크 기업은 가격을 낮추고</a:t>
            </a:r>
            <a:r>
              <a:rPr lang="en-US" altLang="ko-KR" sz="80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 </a:t>
            </a:r>
            <a:r>
              <a:rPr lang="ko-KR" altLang="en-US" sz="80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구동 사양을 업그레이드한 </a:t>
            </a:r>
            <a:r>
              <a:rPr lang="en-US" altLang="ko-KR" sz="80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VR</a:t>
            </a:r>
            <a:r>
              <a:rPr lang="ko-KR" altLang="en-US" sz="80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기기를 연이어 발표 </a:t>
            </a:r>
            <a:endParaRPr lang="en-US" altLang="ko-KR" sz="80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endParaRPr>
          </a:p>
          <a:p>
            <a:pPr marL="171450" indent="-84138" fontAlgn="ctr">
              <a:spcAft>
                <a:spcPts val="300"/>
              </a:spcAft>
              <a:buFontTx/>
              <a:buChar char="-"/>
              <a:defRPr/>
            </a:pPr>
            <a:r>
              <a:rPr kumimoji="0" lang="ko-KR" altLang="en-US" sz="700" b="0" i="0" u="none" strike="noStrike" kern="0" cap="none" spc="0" normalizeH="0" baseline="0" noProof="0" dirty="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바이트댄스는 </a:t>
            </a:r>
            <a:r>
              <a:rPr lang="en-US" altLang="ko-KR" sz="70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’22</a:t>
            </a:r>
            <a:r>
              <a:rPr lang="ko-KR" altLang="en-US" sz="70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년 하반기 </a:t>
            </a:r>
            <a:r>
              <a:rPr lang="en-US" altLang="ko-KR" sz="70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VR</a:t>
            </a:r>
            <a:r>
              <a:rPr lang="ko-KR" altLang="en-US" sz="70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 기기 </a:t>
            </a:r>
            <a:r>
              <a:rPr lang="en-US" altLang="ko-KR" sz="70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PICO 4 </a:t>
            </a:r>
            <a:r>
              <a:rPr lang="ko-KR" altLang="en-US" sz="70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 공개</a:t>
            </a:r>
            <a:r>
              <a:rPr lang="en-US" altLang="ko-KR" sz="70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 </a:t>
            </a:r>
          </a:p>
          <a:p>
            <a:pPr marL="171450" indent="-84138" fontAlgn="ctr">
              <a:spcAft>
                <a:spcPts val="300"/>
              </a:spcAft>
              <a:buFontTx/>
              <a:buChar char="-"/>
              <a:defRPr/>
            </a:pPr>
            <a:r>
              <a:rPr lang="ko-KR" altLang="en-US" sz="70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메타는 </a:t>
            </a:r>
            <a:r>
              <a:rPr lang="en-US" altLang="ko-KR" sz="70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’23</a:t>
            </a:r>
            <a:r>
              <a:rPr lang="ko-KR" altLang="en-US" sz="70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년 </a:t>
            </a:r>
            <a:r>
              <a:rPr lang="en-US" altLang="ko-KR" sz="70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4</a:t>
            </a:r>
            <a:r>
              <a:rPr lang="ko-KR" altLang="en-US" sz="70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분기 </a:t>
            </a:r>
            <a:r>
              <a:rPr lang="en-US" altLang="ko-KR" sz="70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MR</a:t>
            </a:r>
            <a:r>
              <a:rPr kumimoji="0" lang="en-US" altLang="ko-KR" sz="700" b="0" i="0" u="none" strike="noStrike" kern="0" cap="none" spc="0" normalizeH="0" baseline="0" noProof="0" dirty="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a:t>
            </a:r>
            <a:r>
              <a:rPr kumimoji="0" lang="ko-KR" altLang="en-US" sz="700" b="0" i="0" u="none" strike="noStrike" kern="0" cap="none" spc="0" normalizeH="0" baseline="0" noProof="0" dirty="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혼합현실</a:t>
            </a:r>
            <a:r>
              <a:rPr kumimoji="0" lang="en-US" altLang="ko-KR" sz="700" b="0" i="0" u="none" strike="noStrike" kern="0" cap="none" spc="0" normalizeH="0" baseline="0" noProof="0" dirty="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 </a:t>
            </a:r>
            <a:r>
              <a:rPr kumimoji="0" lang="ko-KR" altLang="en-US" sz="700" b="0" i="0" u="none" strike="noStrike" kern="0" cap="none" spc="0" normalizeH="0" baseline="0" noProof="0" dirty="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기기 </a:t>
            </a:r>
            <a:r>
              <a:rPr kumimoji="0" lang="en-US" altLang="ko-KR" sz="700" b="0" i="0" u="none" strike="noStrike" kern="0" cap="none" spc="0" normalizeH="0" baseline="0" noProof="0" dirty="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QUEST 3 </a:t>
            </a:r>
            <a:r>
              <a:rPr kumimoji="0" lang="ko-KR" altLang="en-US" sz="700" b="0" i="0" u="none" strike="noStrike" kern="0" cap="none" spc="0" normalizeH="0" baseline="0" noProof="0" dirty="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및</a:t>
            </a:r>
            <a:r>
              <a:rPr kumimoji="0" lang="en-US" altLang="ko-KR" sz="700" b="0" i="0" u="none" strike="noStrike" kern="0" cap="none" spc="0" normalizeH="0" baseline="0" noProof="0" dirty="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 </a:t>
            </a:r>
            <a:r>
              <a:rPr lang="ko-KR" altLang="en-US" sz="70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가벼운</a:t>
            </a:r>
            <a:r>
              <a:rPr lang="en-US" altLang="ko-KR" sz="70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 </a:t>
            </a:r>
            <a:r>
              <a:rPr kumimoji="0" lang="ko-KR" altLang="en-US" sz="700" b="0" i="0" u="none" strike="noStrike" kern="0" cap="none" spc="0" normalizeH="0" baseline="0" noProof="0" dirty="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무게의 </a:t>
            </a:r>
            <a:r>
              <a:rPr kumimoji="0" lang="ko-KR" altLang="en-US" sz="700" b="0" i="0" u="none" strike="noStrike" kern="0" cap="none" spc="0" normalizeH="0" baseline="0" noProof="0" dirty="0" err="1">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레이밴</a:t>
            </a:r>
            <a:r>
              <a:rPr kumimoji="0" lang="ko-KR" altLang="en-US" sz="700" b="0" i="0" u="none" strike="noStrike" kern="0" cap="none" spc="0" normalizeH="0" baseline="0" noProof="0" dirty="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 스마트 </a:t>
            </a:r>
            <a:r>
              <a:rPr kumimoji="0" lang="ko-KR" altLang="en-US" sz="700" b="0" i="0" u="none" strike="noStrike" kern="0" cap="none" spc="0" normalizeH="0" baseline="0" noProof="0" dirty="0" err="1">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글래스</a:t>
            </a:r>
            <a:r>
              <a:rPr kumimoji="0" lang="ko-KR" altLang="en-US" sz="700" b="0" i="0" u="none" strike="noStrike" kern="0" cap="none" spc="0" normalizeH="0" baseline="0" noProof="0" dirty="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rPr>
              <a:t> 출시</a:t>
            </a:r>
            <a:endParaRPr kumimoji="0" lang="en-US" altLang="ko-KR" sz="700" b="0" i="0" u="none" strike="noStrike" kern="0" cap="none" spc="0" normalizeH="0" baseline="0" noProof="0" dirty="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endParaRPr>
          </a:p>
          <a:p>
            <a:pPr marL="71755" marR="0" lvl="0" indent="-71755" fontAlgn="ctr">
              <a:lnSpc>
                <a:spcPct val="110000"/>
              </a:lnSpc>
              <a:spcBef>
                <a:spcPts val="0"/>
              </a:spcBef>
              <a:spcAft>
                <a:spcPts val="300"/>
              </a:spcAft>
              <a:buClrTx/>
              <a:buSzTx/>
              <a:buFont typeface="Arial" panose="020B0604020202020204" pitchFamily="34" charset="0"/>
              <a:buChar char="•"/>
              <a:tabLst/>
              <a:defRPr/>
            </a:pPr>
            <a:r>
              <a:rPr lang="en-US" altLang="ko-KR" sz="80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’24</a:t>
            </a:r>
            <a:r>
              <a:rPr lang="ko-KR" altLang="en-US" sz="80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년 상반기 출시 예정인 애플 비전프로와 함께 </a:t>
            </a:r>
            <a:r>
              <a:rPr lang="en-US" altLang="ko-KR" sz="80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VR </a:t>
            </a:r>
            <a:r>
              <a:rPr lang="ko-KR" altLang="en-US" sz="800" kern="0" dirty="0">
                <a:ln>
                  <a:solidFill>
                    <a:srgbClr val="1871C6">
                      <a:alpha val="0"/>
                    </a:srgbClr>
                  </a:solidFill>
                </a:ln>
                <a:solidFill>
                  <a:schemeClr val="tx1">
                    <a:lumMod val="85000"/>
                    <a:lumOff val="15000"/>
                  </a:schemeClr>
                </a:solidFill>
                <a:latin typeface="KoPub돋움체 Medium" panose="00000600000000000000" pitchFamily="2" charset="-127"/>
                <a:ea typeface="KoPub돋움체 Medium"/>
              </a:rPr>
              <a:t>게임에 대한 관심과 기대감이 크게 확대될 것으로 전망</a:t>
            </a:r>
          </a:p>
        </p:txBody>
      </p:sp>
      <p:grpSp>
        <p:nvGrpSpPr>
          <p:cNvPr id="41" name="그룹 40">
            <a:extLst>
              <a:ext uri="{FF2B5EF4-FFF2-40B4-BE49-F238E27FC236}">
                <a16:creationId xmlns:a16="http://schemas.microsoft.com/office/drawing/2014/main" id="{591ED47D-8C97-081A-C6D7-70D968861781}"/>
              </a:ext>
            </a:extLst>
          </p:cNvPr>
          <p:cNvGrpSpPr/>
          <p:nvPr/>
        </p:nvGrpSpPr>
        <p:grpSpPr>
          <a:xfrm>
            <a:off x="6589306" y="2498526"/>
            <a:ext cx="391022" cy="307777"/>
            <a:chOff x="1686792" y="2593194"/>
            <a:chExt cx="391022" cy="307777"/>
          </a:xfrm>
        </p:grpSpPr>
        <p:grpSp>
          <p:nvGrpSpPr>
            <p:cNvPr id="42" name="그룹 41">
              <a:extLst>
                <a:ext uri="{FF2B5EF4-FFF2-40B4-BE49-F238E27FC236}">
                  <a16:creationId xmlns:a16="http://schemas.microsoft.com/office/drawing/2014/main" id="{1EEDF8BB-8F12-3C6E-5361-7E411EBCA0BC}"/>
                </a:ext>
              </a:extLst>
            </p:cNvPr>
            <p:cNvGrpSpPr/>
            <p:nvPr/>
          </p:nvGrpSpPr>
          <p:grpSpPr>
            <a:xfrm>
              <a:off x="1686792" y="2593194"/>
              <a:ext cx="317135" cy="307777"/>
              <a:chOff x="8195910" y="2112276"/>
              <a:chExt cx="467721" cy="312830"/>
            </a:xfrm>
          </p:grpSpPr>
          <p:sp>
            <p:nvSpPr>
              <p:cNvPr id="44" name="양쪽 모서리가 둥근 사각형 19">
                <a:extLst>
                  <a:ext uri="{FF2B5EF4-FFF2-40B4-BE49-F238E27FC236}">
                    <a16:creationId xmlns:a16="http://schemas.microsoft.com/office/drawing/2014/main" id="{4EE67722-8F00-DD69-60D7-6F648DA39AD7}"/>
                  </a:ext>
                </a:extLst>
              </p:cNvPr>
              <p:cNvSpPr/>
              <p:nvPr/>
            </p:nvSpPr>
            <p:spPr>
              <a:xfrm flipV="1">
                <a:off x="8195910" y="2116716"/>
                <a:ext cx="467721" cy="308390"/>
              </a:xfrm>
              <a:prstGeom prst="round2SameRect">
                <a:avLst>
                  <a:gd name="adj1" fmla="val 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KoPub돋움체 Medium"/>
                  <a:ea typeface="KoPub돋움체 Medium"/>
                  <a:cs typeface="+mn-cs"/>
                </a:endParaRPr>
              </a:p>
            </p:txBody>
          </p:sp>
          <p:sp>
            <p:nvSpPr>
              <p:cNvPr id="45" name="직사각형 44">
                <a:extLst>
                  <a:ext uri="{FF2B5EF4-FFF2-40B4-BE49-F238E27FC236}">
                    <a16:creationId xmlns:a16="http://schemas.microsoft.com/office/drawing/2014/main" id="{A7885465-0458-C051-5DC8-4A81A2DCD519}"/>
                  </a:ext>
                </a:extLst>
              </p:cNvPr>
              <p:cNvSpPr/>
              <p:nvPr/>
            </p:nvSpPr>
            <p:spPr>
              <a:xfrm>
                <a:off x="8220853" y="2112276"/>
                <a:ext cx="419909" cy="312830"/>
              </a:xfrm>
              <a:prstGeom prst="rect">
                <a:avLst/>
              </a:prstGeom>
            </p:spPr>
            <p:txBody>
              <a:bodyPr wrap="non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a:ln>
                      <a:solidFill>
                        <a:srgbClr val="1871C6">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3</a:t>
                </a:r>
              </a:p>
            </p:txBody>
          </p:sp>
        </p:grpSp>
        <p:sp>
          <p:nvSpPr>
            <p:cNvPr id="43" name="직각 삼각형 42">
              <a:extLst>
                <a:ext uri="{FF2B5EF4-FFF2-40B4-BE49-F238E27FC236}">
                  <a16:creationId xmlns:a16="http://schemas.microsoft.com/office/drawing/2014/main" id="{8E02F5F1-511A-E44A-8DAE-B4374A69B8CE}"/>
                </a:ext>
              </a:extLst>
            </p:cNvPr>
            <p:cNvSpPr/>
            <p:nvPr/>
          </p:nvSpPr>
          <p:spPr>
            <a:xfrm>
              <a:off x="2003993" y="2597562"/>
              <a:ext cx="73821" cy="89445"/>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KoPub돋움체 Medium"/>
                <a:ea typeface="KoPub돋움체 Medium"/>
                <a:cs typeface="+mn-cs"/>
              </a:endParaRPr>
            </a:p>
          </p:txBody>
        </p:sp>
      </p:grpSp>
      <p:sp>
        <p:nvSpPr>
          <p:cNvPr id="47" name="TextBox 46">
            <a:extLst>
              <a:ext uri="{FF2B5EF4-FFF2-40B4-BE49-F238E27FC236}">
                <a16:creationId xmlns:a16="http://schemas.microsoft.com/office/drawing/2014/main" id="{928714BF-4832-7197-3CDF-33501A0899DD}"/>
              </a:ext>
            </a:extLst>
          </p:cNvPr>
          <p:cNvSpPr txBox="1"/>
          <p:nvPr/>
        </p:nvSpPr>
        <p:spPr>
          <a:xfrm>
            <a:off x="6481308" y="5814461"/>
            <a:ext cx="2691154" cy="246221"/>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Statista,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lang="en-US" altLang="ko-KR" sz="800" dirty="0">
                <a:ln>
                  <a:solidFill>
                    <a:prstClr val="white">
                      <a:lumMod val="75000"/>
                      <a:alpha val="0"/>
                    </a:prstClr>
                  </a:solidFill>
                </a:ln>
                <a:solidFill>
                  <a:prstClr val="white">
                    <a:lumMod val="50000"/>
                  </a:prstClr>
                </a:solidFill>
              </a:rPr>
              <a:t>(E)</a:t>
            </a:r>
            <a:r>
              <a:rPr lang="ko-KR" altLang="en-US" sz="800" dirty="0">
                <a:ln>
                  <a:solidFill>
                    <a:prstClr val="white">
                      <a:lumMod val="75000"/>
                      <a:alpha val="0"/>
                    </a:prstClr>
                  </a:solidFill>
                </a:ln>
                <a:solidFill>
                  <a:prstClr val="white">
                    <a:lumMod val="50000"/>
                  </a:prstClr>
                </a:solidFill>
              </a:rPr>
              <a:t>는 추정치</a:t>
            </a:r>
            <a:r>
              <a:rPr lang="en-US" altLang="ko-KR" sz="800" dirty="0">
                <a:ln>
                  <a:solidFill>
                    <a:prstClr val="white">
                      <a:lumMod val="75000"/>
                      <a:alpha val="0"/>
                    </a:prstClr>
                  </a:solidFill>
                </a:ln>
                <a:solidFill>
                  <a:prstClr val="white">
                    <a:lumMod val="50000"/>
                  </a:prstClr>
                </a:solidFill>
              </a:rPr>
              <a:t>, (F)</a:t>
            </a:r>
            <a:r>
              <a:rPr lang="ko-KR" altLang="en-US" sz="800" dirty="0">
                <a:ln>
                  <a:solidFill>
                    <a:prstClr val="white">
                      <a:lumMod val="75000"/>
                      <a:alpha val="0"/>
                    </a:prstClr>
                  </a:solidFill>
                </a:ln>
                <a:solidFill>
                  <a:prstClr val="white">
                    <a:lumMod val="50000"/>
                  </a:prstClr>
                </a:solidFill>
              </a:rPr>
              <a:t>는 전망치</a:t>
            </a:r>
            <a:endPar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49" name="TextBox 48">
            <a:extLst>
              <a:ext uri="{FF2B5EF4-FFF2-40B4-BE49-F238E27FC236}">
                <a16:creationId xmlns:a16="http://schemas.microsoft.com/office/drawing/2014/main" id="{1B128C6C-EC20-6F35-D8DE-DFB7F955A5AE}"/>
              </a:ext>
            </a:extLst>
          </p:cNvPr>
          <p:cNvSpPr txBox="1"/>
          <p:nvPr/>
        </p:nvSpPr>
        <p:spPr>
          <a:xfrm>
            <a:off x="3596296" y="5814461"/>
            <a:ext cx="2756871" cy="478387"/>
          </a:xfrm>
          <a:prstGeom prst="rect">
            <a:avLst/>
          </a:prstGeom>
          <a:noFill/>
        </p:spPr>
        <p:txBody>
          <a:bodyPr wrap="square" lIns="0" tIns="0" rIns="0" bIns="0" rtlCol="0" anchor="t">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dirty="0"/>
              <a:t>Source: Statista, Next Move Consulting Group, </a:t>
            </a:r>
            <a:r>
              <a:rPr lang="ko-KR" altLang="en-US" dirty="0"/>
              <a:t>삼정</a:t>
            </a:r>
            <a:r>
              <a:rPr lang="en-US" altLang="ko-KR" dirty="0"/>
              <a:t>KPMG </a:t>
            </a:r>
            <a:r>
              <a:rPr lang="ko-KR" altLang="en-US" dirty="0"/>
              <a:t>경제연구원</a:t>
            </a:r>
            <a:endParaRPr lang="en-US" altLang="ko-KR" dirty="0"/>
          </a:p>
          <a:p>
            <a:r>
              <a:rPr lang="en-US" altLang="ko-KR" dirty="0"/>
              <a:t>Note: </a:t>
            </a:r>
            <a:r>
              <a:rPr lang="en-US" altLang="ko-KR" sz="800" dirty="0">
                <a:ln>
                  <a:solidFill>
                    <a:prstClr val="white">
                      <a:lumMod val="75000"/>
                      <a:alpha val="0"/>
                    </a:prstClr>
                  </a:solidFill>
                </a:ln>
                <a:solidFill>
                  <a:prstClr val="white">
                    <a:lumMod val="50000"/>
                  </a:prstClr>
                </a:solidFill>
              </a:rPr>
              <a:t>(E)</a:t>
            </a:r>
            <a:r>
              <a:rPr lang="ko-KR" altLang="en-US" sz="800" dirty="0">
                <a:ln>
                  <a:solidFill>
                    <a:prstClr val="white">
                      <a:lumMod val="75000"/>
                      <a:alpha val="0"/>
                    </a:prstClr>
                  </a:solidFill>
                </a:ln>
                <a:solidFill>
                  <a:prstClr val="white">
                    <a:lumMod val="50000"/>
                  </a:prstClr>
                </a:solidFill>
              </a:rPr>
              <a:t>는 추정치</a:t>
            </a:r>
            <a:r>
              <a:rPr lang="en-US" altLang="ko-KR" sz="800" dirty="0">
                <a:ln>
                  <a:solidFill>
                    <a:prstClr val="white">
                      <a:lumMod val="75000"/>
                      <a:alpha val="0"/>
                    </a:prstClr>
                  </a:solidFill>
                </a:ln>
                <a:solidFill>
                  <a:prstClr val="white">
                    <a:lumMod val="50000"/>
                  </a:prstClr>
                </a:solidFill>
              </a:rPr>
              <a:t>, (F)</a:t>
            </a:r>
            <a:r>
              <a:rPr lang="ko-KR" altLang="en-US" sz="800" dirty="0">
                <a:ln>
                  <a:solidFill>
                    <a:prstClr val="white">
                      <a:lumMod val="75000"/>
                      <a:alpha val="0"/>
                    </a:prstClr>
                  </a:solidFill>
                </a:ln>
                <a:solidFill>
                  <a:prstClr val="white">
                    <a:lumMod val="50000"/>
                  </a:prstClr>
                </a:solidFill>
              </a:rPr>
              <a:t>는 전망치</a:t>
            </a:r>
            <a:endParaRPr lang="ko-KR" altLang="en-US" dirty="0"/>
          </a:p>
        </p:txBody>
      </p:sp>
      <p:graphicFrame>
        <p:nvGraphicFramePr>
          <p:cNvPr id="56" name="표 63">
            <a:extLst>
              <a:ext uri="{FF2B5EF4-FFF2-40B4-BE49-F238E27FC236}">
                <a16:creationId xmlns:a16="http://schemas.microsoft.com/office/drawing/2014/main" id="{386685C0-9353-BCB7-6483-D9A46005D685}"/>
              </a:ext>
            </a:extLst>
          </p:cNvPr>
          <p:cNvGraphicFramePr>
            <a:graphicFrameLocks noGrp="1"/>
          </p:cNvGraphicFramePr>
          <p:nvPr>
            <p:extLst>
              <p:ext uri="{D42A27DB-BD31-4B8C-83A1-F6EECF244321}">
                <p14:modId xmlns:p14="http://schemas.microsoft.com/office/powerpoint/2010/main" val="3626625794"/>
              </p:ext>
            </p:extLst>
          </p:nvPr>
        </p:nvGraphicFramePr>
        <p:xfrm>
          <a:off x="791571" y="4487840"/>
          <a:ext cx="2500390" cy="1221263"/>
        </p:xfrm>
        <a:graphic>
          <a:graphicData uri="http://schemas.openxmlformats.org/drawingml/2006/table">
            <a:tbl>
              <a:tblPr firstRow="1" bandRow="1">
                <a:tableStyleId>{5C22544A-7EE6-4342-B048-85BDC9FD1C3A}</a:tableStyleId>
              </a:tblPr>
              <a:tblGrid>
                <a:gridCol w="828146">
                  <a:extLst>
                    <a:ext uri="{9D8B030D-6E8A-4147-A177-3AD203B41FA5}">
                      <a16:colId xmlns:a16="http://schemas.microsoft.com/office/drawing/2014/main" val="1993172040"/>
                    </a:ext>
                  </a:extLst>
                </a:gridCol>
                <a:gridCol w="1672244">
                  <a:extLst>
                    <a:ext uri="{9D8B030D-6E8A-4147-A177-3AD203B41FA5}">
                      <a16:colId xmlns:a16="http://schemas.microsoft.com/office/drawing/2014/main" val="807333952"/>
                    </a:ext>
                  </a:extLst>
                </a:gridCol>
              </a:tblGrid>
              <a:tr h="154463">
                <a:tc>
                  <a:txBody>
                    <a:bodyPr/>
                    <a:lstStyle/>
                    <a:p>
                      <a:pPr algn="ctr" latinLnBrk="1"/>
                      <a:r>
                        <a:rPr lang="ko-KR" altLang="en-US" sz="700" b="1"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개발사 </a:t>
                      </a:r>
                      <a:r>
                        <a:rPr lang="en-US" altLang="ko-KR" sz="700" b="1"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&lt;</a:t>
                      </a:r>
                      <a:r>
                        <a:rPr lang="ko-KR" altLang="en-US" sz="700" b="1"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게임명</a:t>
                      </a:r>
                      <a:r>
                        <a:rPr lang="en-US" altLang="ko-KR" sz="700" b="1"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&gt;</a:t>
                      </a:r>
                    </a:p>
                  </a:txBody>
                  <a:tcPr marT="0" marB="0" anchor="ctr">
                    <a:lnL w="3175"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700" b="1"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특징</a:t>
                      </a:r>
                      <a:endParaRPr lang="en-US" altLang="ko-KR" sz="700" b="1"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T="0" marB="0" anchor="ctr">
                    <a:lnL w="6350"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63109438"/>
                  </a:ext>
                </a:extLst>
              </a:tr>
              <a:tr h="36319">
                <a:tc>
                  <a:txBody>
                    <a:bodyPr/>
                    <a:lstStyle/>
                    <a:p>
                      <a:pPr algn="ctr" latinLnBrk="1"/>
                      <a:r>
                        <a:rPr lang="ko-KR" altLang="en-US"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네오위즈</a:t>
                      </a:r>
                      <a:endPar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algn="ctr" latinLnBrk="1"/>
                      <a:r>
                        <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&lt;P</a:t>
                      </a:r>
                      <a:r>
                        <a:rPr lang="ko-KR" altLang="en-US"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의 거짓</a:t>
                      </a:r>
                      <a:r>
                        <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&gt;</a:t>
                      </a:r>
                    </a:p>
                  </a:txBody>
                  <a:tcPr marL="0" marR="0" marT="0" marB="0" anchor="ctr">
                    <a:lnL w="3175"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85725" indent="-85725" algn="l" latinLnBrk="1">
                        <a:buFont typeface="Arial" panose="020B0604020202020204" pitchFamily="34" charset="0"/>
                        <a:buChar char="•"/>
                        <a:tabLst>
                          <a:tab pos="85725" algn="l"/>
                        </a:tabLst>
                      </a:pPr>
                      <a:r>
                        <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’23</a:t>
                      </a:r>
                      <a:r>
                        <a:rPr lang="ko-KR" altLang="en-US"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 </a:t>
                      </a:r>
                      <a:r>
                        <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9</a:t>
                      </a:r>
                      <a:r>
                        <a:rPr lang="ko-KR" altLang="en-US"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월 출시</a:t>
                      </a:r>
                      <a:r>
                        <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‘2023</a:t>
                      </a:r>
                      <a:r>
                        <a:rPr lang="ko-KR" altLang="en-US"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대한민국 게임대상</a:t>
                      </a:r>
                      <a:r>
                        <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r>
                        <a:rPr lang="ko-KR" altLang="en-US"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에서 대상 수상</a:t>
                      </a:r>
                      <a:endPar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T="0" marB="0" anchor="ctr">
                    <a:lnL w="6350"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15082054"/>
                  </a:ext>
                </a:extLst>
              </a:tr>
              <a:tr h="50805">
                <a:tc>
                  <a:txBody>
                    <a:bodyPr/>
                    <a:lstStyle/>
                    <a:p>
                      <a:pPr algn="ctr" latinLnBrk="1"/>
                      <a:r>
                        <a:rPr lang="ko-KR" altLang="en-US"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넥슨 </a:t>
                      </a:r>
                      <a:endPar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algn="ctr" latinLnBrk="1"/>
                      <a:r>
                        <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&lt;</a:t>
                      </a:r>
                      <a:r>
                        <a:rPr lang="ko-KR" altLang="en-US"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퍼스트 디센던트</a:t>
                      </a:r>
                      <a:r>
                        <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&gt;</a:t>
                      </a:r>
                    </a:p>
                  </a:txBody>
                  <a:tcPr marL="0" marR="0" marT="0" marB="0" anchor="ctr">
                    <a:lnL w="3175"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85725" indent="-85725" algn="l" latinLnBrk="0">
                        <a:buFont typeface="Arial" panose="020B0604020202020204" pitchFamily="34" charset="0"/>
                        <a:buChar char="•"/>
                        <a:tabLst>
                          <a:tab pos="85725" algn="l"/>
                        </a:tabLst>
                      </a:pPr>
                      <a:r>
                        <a:rPr lang="ko-KR" altLang="en-US"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삼성전자와 이미지 변환 처리 기술 등 기술 협약을 맺어 개발한 작품</a:t>
                      </a:r>
                      <a:endPar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marL="85725" indent="-85725" algn="l" latinLnBrk="0">
                        <a:buFont typeface="Arial" panose="020B0604020202020204" pitchFamily="34" charset="0"/>
                        <a:buChar char="•"/>
                        <a:tabLst>
                          <a:tab pos="85725" algn="l"/>
                        </a:tabLst>
                      </a:pPr>
                      <a:r>
                        <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’24</a:t>
                      </a:r>
                      <a:r>
                        <a:rPr lang="ko-KR" altLang="en-US"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 출시 예정 </a:t>
                      </a:r>
                      <a:endPar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T="0" marB="0" anchor="ctr">
                    <a:lnL w="6350"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18547429"/>
                  </a:ext>
                </a:extLst>
              </a:tr>
              <a:tr h="50805">
                <a:tc>
                  <a:txBody>
                    <a:bodyPr/>
                    <a:lstStyle/>
                    <a:p>
                      <a:pPr algn="ctr" latinLnBrk="1"/>
                      <a:r>
                        <a:rPr lang="ko-KR" altLang="en-US"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엔씨소프트</a:t>
                      </a:r>
                      <a:endPar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algn="ctr" latinLnBrk="1"/>
                      <a:r>
                        <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&lt;</a:t>
                      </a:r>
                      <a:r>
                        <a:rPr lang="ko-KR" altLang="en-US"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배틀 크러쉬</a:t>
                      </a:r>
                      <a:r>
                        <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&gt;</a:t>
                      </a:r>
                    </a:p>
                  </a:txBody>
                  <a:tcPr marL="0" marR="0" marT="0" marB="0" anchor="ctr">
                    <a:lnL w="3175"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85725" indent="-85725" algn="l" latinLnBrk="1">
                        <a:buFont typeface="Arial" panose="020B0604020202020204" pitchFamily="34" charset="0"/>
                        <a:buChar char="•"/>
                        <a:tabLst>
                          <a:tab pos="85725" algn="l"/>
                        </a:tabLst>
                      </a:pPr>
                      <a:r>
                        <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’24</a:t>
                      </a:r>
                      <a:r>
                        <a:rPr lang="ko-KR" altLang="en-US"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 출시 예정인 엔씨소프트의 첫 닌텐도 스위치 게임으로</a:t>
                      </a:r>
                      <a:r>
                        <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PC,</a:t>
                      </a:r>
                      <a:r>
                        <a:rPr lang="ko-KR" altLang="en-US"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모바일</a:t>
                      </a:r>
                      <a:r>
                        <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닌텐도</a:t>
                      </a:r>
                      <a:r>
                        <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a:t>
                      </a:r>
                      <a:r>
                        <a:rPr lang="ko-KR" altLang="en-US"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스위치에서의 플레이 지원 예정</a:t>
                      </a:r>
                      <a:endPar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T="0" marB="0" anchor="ctr">
                    <a:lnL w="6350"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51720454"/>
                  </a:ext>
                </a:extLst>
              </a:tr>
              <a:tr h="36319">
                <a:tc>
                  <a:txBody>
                    <a:bodyPr/>
                    <a:lstStyle/>
                    <a:p>
                      <a:pPr algn="ctr" latinLnBrk="1"/>
                      <a:r>
                        <a:rPr lang="ko-KR" altLang="en-US"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펄어비스</a:t>
                      </a:r>
                      <a:endPar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algn="ctr" latinLnBrk="1"/>
                      <a:r>
                        <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&lt;</a:t>
                      </a:r>
                      <a:r>
                        <a:rPr lang="ko-KR" altLang="en-US"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붉은사막</a:t>
                      </a:r>
                      <a:r>
                        <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&gt;</a:t>
                      </a:r>
                    </a:p>
                  </a:txBody>
                  <a:tcPr marL="0" marR="0" marT="0" marB="0" anchor="ctr">
                    <a:lnL w="3175"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85725" indent="-85725" algn="l" latinLnBrk="1">
                        <a:buFont typeface="Arial" panose="020B0604020202020204" pitchFamily="34" charset="0"/>
                        <a:buChar char="•"/>
                        <a:tabLst>
                          <a:tab pos="85725" algn="l"/>
                        </a:tabLst>
                      </a:pPr>
                      <a:r>
                        <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PC,</a:t>
                      </a:r>
                      <a:r>
                        <a:rPr lang="ko-KR" altLang="en-US"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 콘솔 게임으로 개발 중인 대작 게임</a:t>
                      </a:r>
                      <a:endPar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T="0" marB="0" anchor="ctr">
                    <a:lnL w="6350"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48262027"/>
                  </a:ext>
                </a:extLst>
              </a:tr>
            </a:tbl>
          </a:graphicData>
        </a:graphic>
      </p:graphicFrame>
      <p:graphicFrame>
        <p:nvGraphicFramePr>
          <p:cNvPr id="55" name="차트 54">
            <a:extLst>
              <a:ext uri="{FF2B5EF4-FFF2-40B4-BE49-F238E27FC236}">
                <a16:creationId xmlns:a16="http://schemas.microsoft.com/office/drawing/2014/main" id="{C8C07C9C-CD7F-C07A-B821-3D0C59108971}"/>
              </a:ext>
            </a:extLst>
          </p:cNvPr>
          <p:cNvGraphicFramePr/>
          <p:nvPr>
            <p:extLst>
              <p:ext uri="{D42A27DB-BD31-4B8C-83A1-F6EECF244321}">
                <p14:modId xmlns:p14="http://schemas.microsoft.com/office/powerpoint/2010/main" val="3824542621"/>
              </p:ext>
            </p:extLst>
          </p:nvPr>
        </p:nvGraphicFramePr>
        <p:xfrm>
          <a:off x="3639671" y="4585112"/>
          <a:ext cx="2562405" cy="1186182"/>
        </p:xfrm>
        <a:graphic>
          <a:graphicData uri="http://schemas.openxmlformats.org/drawingml/2006/chart">
            <c:chart xmlns:c="http://schemas.openxmlformats.org/drawingml/2006/chart" xmlns:r="http://schemas.openxmlformats.org/officeDocument/2006/relationships" r:id="rId4"/>
          </a:graphicData>
        </a:graphic>
      </p:graphicFrame>
      <p:sp>
        <p:nvSpPr>
          <p:cNvPr id="57" name="TextBox 56">
            <a:extLst>
              <a:ext uri="{FF2B5EF4-FFF2-40B4-BE49-F238E27FC236}">
                <a16:creationId xmlns:a16="http://schemas.microsoft.com/office/drawing/2014/main" id="{E483E431-DDF3-C1C2-1975-F731D18C1984}"/>
              </a:ext>
            </a:extLst>
          </p:cNvPr>
          <p:cNvSpPr txBox="1"/>
          <p:nvPr/>
        </p:nvSpPr>
        <p:spPr>
          <a:xfrm>
            <a:off x="3704597" y="4502921"/>
            <a:ext cx="457200" cy="9233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600" b="0" i="0" u="none" strike="noStrike" kern="1200" cap="none" spc="0" normalizeH="0" baseline="0" noProof="0">
                <a:ln>
                  <a:solidFill>
                    <a:srgbClr val="00338D">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Univers for KPMG"/>
              </a:rPr>
              <a:t>십억 달러</a:t>
            </a:r>
            <a:r>
              <a:rPr kumimoji="0" lang="en-US" altLang="ko-KR" sz="600" b="0" i="0" u="none" strike="noStrike" kern="1200" cap="none" spc="0" normalizeH="0" baseline="0" noProof="0">
                <a:ln>
                  <a:solidFill>
                    <a:srgbClr val="00338D">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Univers for KPMG"/>
            </a:endParaRPr>
          </a:p>
        </p:txBody>
      </p:sp>
      <p:graphicFrame>
        <p:nvGraphicFramePr>
          <p:cNvPr id="61" name="차트 60">
            <a:extLst>
              <a:ext uri="{FF2B5EF4-FFF2-40B4-BE49-F238E27FC236}">
                <a16:creationId xmlns:a16="http://schemas.microsoft.com/office/drawing/2014/main" id="{85573690-C0EE-0AD7-82C0-06E57C979153}"/>
              </a:ext>
            </a:extLst>
          </p:cNvPr>
          <p:cNvGraphicFramePr/>
          <p:nvPr>
            <p:extLst>
              <p:ext uri="{D42A27DB-BD31-4B8C-83A1-F6EECF244321}">
                <p14:modId xmlns:p14="http://schemas.microsoft.com/office/powerpoint/2010/main" val="4194750889"/>
              </p:ext>
            </p:extLst>
          </p:nvPr>
        </p:nvGraphicFramePr>
        <p:xfrm>
          <a:off x="6589306" y="4657400"/>
          <a:ext cx="2500328" cy="1098582"/>
        </p:xfrm>
        <a:graphic>
          <a:graphicData uri="http://schemas.openxmlformats.org/drawingml/2006/chart">
            <c:chart xmlns:c="http://schemas.openxmlformats.org/drawingml/2006/chart" xmlns:r="http://schemas.openxmlformats.org/officeDocument/2006/relationships" r:id="rId5"/>
          </a:graphicData>
        </a:graphic>
      </p:graphicFrame>
      <p:sp>
        <p:nvSpPr>
          <p:cNvPr id="63" name="TextBox 62">
            <a:extLst>
              <a:ext uri="{FF2B5EF4-FFF2-40B4-BE49-F238E27FC236}">
                <a16:creationId xmlns:a16="http://schemas.microsoft.com/office/drawing/2014/main" id="{07133F40-BF5E-2FA7-4F63-0206079FD897}"/>
              </a:ext>
            </a:extLst>
          </p:cNvPr>
          <p:cNvSpPr txBox="1"/>
          <p:nvPr/>
        </p:nvSpPr>
        <p:spPr>
          <a:xfrm>
            <a:off x="6598875" y="4501065"/>
            <a:ext cx="457200" cy="92333"/>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600" b="0" i="0" u="none" strike="noStrike" cap="none" spc="0" normalizeH="0" baseline="0">
                <a:ln>
                  <a:solidFill>
                    <a:srgbClr val="00338D">
                      <a:alpha val="0"/>
                    </a:srgbClr>
                  </a:solidFill>
                </a:ln>
                <a:solidFill>
                  <a:schemeClr val="tx1">
                    <a:lumMod val="65000"/>
                    <a:lumOff val="35000"/>
                  </a:schemeClr>
                </a:solidFill>
                <a:effectLst/>
                <a:uLnTx/>
                <a:uFillTx/>
                <a:latin typeface="KoPub돋움체 Medium" panose="00000600000000000000" pitchFamily="2" charset="-127"/>
                <a:ea typeface="KoPub돋움체 Medium" panose="00000600000000000000" pitchFamily="2" charset="-127"/>
                <a:cs typeface="Univers for KPMG"/>
              </a:defRPr>
            </a:lvl1pPr>
          </a:lstStyle>
          <a:p>
            <a:r>
              <a:rPr lang="en-US" altLang="ko-KR"/>
              <a:t>(</a:t>
            </a:r>
            <a:r>
              <a:rPr lang="ko-KR" altLang="en-US"/>
              <a:t>십억 달러</a:t>
            </a:r>
            <a:r>
              <a:rPr lang="en-US" altLang="ko-KR"/>
              <a:t>)</a:t>
            </a:r>
            <a:endParaRPr lang="ko-KR" altLang="en-US"/>
          </a:p>
        </p:txBody>
      </p:sp>
      <p:sp>
        <p:nvSpPr>
          <p:cNvPr id="3" name="직사각형 2">
            <a:extLst>
              <a:ext uri="{FF2B5EF4-FFF2-40B4-BE49-F238E27FC236}">
                <a16:creationId xmlns:a16="http://schemas.microsoft.com/office/drawing/2014/main" id="{98F72C33-D19F-7FD7-C445-22779427B041}"/>
              </a:ext>
            </a:extLst>
          </p:cNvPr>
          <p:cNvSpPr/>
          <p:nvPr/>
        </p:nvSpPr>
        <p:spPr>
          <a:xfrm>
            <a:off x="799399" y="4176726"/>
            <a:ext cx="2500391" cy="210455"/>
          </a:xfrm>
          <a:prstGeom prst="rect">
            <a:avLst/>
          </a:prstGeom>
          <a:solidFill>
            <a:schemeClr val="accent4">
              <a:lumMod val="20000"/>
              <a:lumOff val="80000"/>
            </a:schemeClr>
          </a:solidFill>
          <a:ln w="3175">
            <a:noFill/>
          </a:ln>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rgbClr val="000000"/>
                </a:solidFill>
                <a:latin typeface="+mn-lt"/>
                <a:ea typeface="+mn-ea"/>
                <a:cs typeface="+mn-cs"/>
              </a:defRPr>
            </a:pP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국내 주요 게임사의 콘솔 게임 출시 현황 및 계획</a:t>
            </a:r>
          </a:p>
        </p:txBody>
      </p:sp>
      <p:sp>
        <p:nvSpPr>
          <p:cNvPr id="7" name="직사각형 6">
            <a:extLst>
              <a:ext uri="{FF2B5EF4-FFF2-40B4-BE49-F238E27FC236}">
                <a16:creationId xmlns:a16="http://schemas.microsoft.com/office/drawing/2014/main" id="{B439FC00-BAA0-69CA-54C1-E1B61F70C94C}"/>
              </a:ext>
            </a:extLst>
          </p:cNvPr>
          <p:cNvSpPr/>
          <p:nvPr/>
        </p:nvSpPr>
        <p:spPr>
          <a:xfrm>
            <a:off x="3700147" y="4174927"/>
            <a:ext cx="2500391" cy="210455"/>
          </a:xfrm>
          <a:prstGeom prst="rect">
            <a:avLst/>
          </a:prstGeom>
          <a:solidFill>
            <a:schemeClr val="accent4">
              <a:lumMod val="20000"/>
              <a:lumOff val="80000"/>
            </a:schemeClr>
          </a:solidFill>
          <a:ln w="3175">
            <a:noFill/>
          </a:ln>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rgbClr val="000000"/>
                </a:solidFill>
                <a:latin typeface="+mn-lt"/>
                <a:ea typeface="+mn-ea"/>
                <a:cs typeface="+mn-cs"/>
              </a:defRPr>
            </a:pP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글로벌 </a:t>
            </a:r>
            <a:r>
              <a:rPr kumimoji="0" lang="en-US" altLang="ko-KR"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AI(</a:t>
            </a: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인공지능</a:t>
            </a:r>
            <a:r>
              <a:rPr kumimoji="0" lang="en-US" altLang="ko-KR"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 </a:t>
            </a: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시장 규모 전망</a:t>
            </a:r>
          </a:p>
        </p:txBody>
      </p:sp>
      <p:sp>
        <p:nvSpPr>
          <p:cNvPr id="8" name="직사각형 7">
            <a:extLst>
              <a:ext uri="{FF2B5EF4-FFF2-40B4-BE49-F238E27FC236}">
                <a16:creationId xmlns:a16="http://schemas.microsoft.com/office/drawing/2014/main" id="{A63ED105-839F-6A65-641D-C988DF003B56}"/>
              </a:ext>
            </a:extLst>
          </p:cNvPr>
          <p:cNvSpPr/>
          <p:nvPr/>
        </p:nvSpPr>
        <p:spPr>
          <a:xfrm>
            <a:off x="6589306" y="4174927"/>
            <a:ext cx="2500391" cy="210455"/>
          </a:xfrm>
          <a:prstGeom prst="rect">
            <a:avLst/>
          </a:prstGeom>
          <a:solidFill>
            <a:schemeClr val="accent4">
              <a:lumMod val="20000"/>
              <a:lumOff val="80000"/>
            </a:schemeClr>
          </a:solidFill>
          <a:ln w="3175">
            <a:noFill/>
          </a:ln>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rgbClr val="000000"/>
                </a:solidFill>
                <a:latin typeface="+mn-lt"/>
                <a:ea typeface="+mn-ea"/>
                <a:cs typeface="+mn-cs"/>
              </a:defRPr>
            </a:pPr>
            <a:r>
              <a:rPr kumimoji="0" lang="en-US" altLang="ko-KR"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VR </a:t>
            </a: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소프트웨어 </a:t>
            </a:r>
            <a:r>
              <a:rPr kumimoji="0" lang="en-US" altLang="ko-KR"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B2C </a:t>
            </a: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매출 전망</a:t>
            </a:r>
          </a:p>
        </p:txBody>
      </p:sp>
    </p:spTree>
    <p:extLst>
      <p:ext uri="{BB962C8B-B14F-4D97-AF65-F5344CB8AC3E}">
        <p14:creationId xmlns:p14="http://schemas.microsoft.com/office/powerpoint/2010/main" val="1142874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텍스트 개체 틀 18">
            <a:extLst>
              <a:ext uri="{FF2B5EF4-FFF2-40B4-BE49-F238E27FC236}">
                <a16:creationId xmlns:a16="http://schemas.microsoft.com/office/drawing/2014/main" id="{14C70C14-1DE8-4105-90D6-78A4F2A2AC57}"/>
              </a:ext>
            </a:extLst>
          </p:cNvPr>
          <p:cNvSpPr>
            <a:spLocks noGrp="1"/>
          </p:cNvSpPr>
          <p:nvPr>
            <p:ph type="body" sz="quarter" idx="10"/>
          </p:nvPr>
        </p:nvSpPr>
        <p:spPr>
          <a:xfrm>
            <a:off x="713993" y="333149"/>
            <a:ext cx="8488800" cy="184666"/>
          </a:xfrm>
        </p:spPr>
        <p:txBody>
          <a:bodyPr/>
          <a:lstStyle/>
          <a:p>
            <a:r>
              <a:rPr lang="en-US" altLang="ko-KR"/>
              <a:t>III. 2024</a:t>
            </a:r>
            <a:r>
              <a:rPr lang="ko-KR" altLang="en-US"/>
              <a:t>년 산업별 전망</a:t>
            </a:r>
            <a:endParaRPr lang="en-US" altLang="ko-KR"/>
          </a:p>
        </p:txBody>
      </p:sp>
      <p:sp>
        <p:nvSpPr>
          <p:cNvPr id="39" name="TextBox 38">
            <a:extLst>
              <a:ext uri="{FF2B5EF4-FFF2-40B4-BE49-F238E27FC236}">
                <a16:creationId xmlns:a16="http://schemas.microsoft.com/office/drawing/2014/main" id="{5DA4050E-85BD-47F1-9C23-5DE63C9DA8D0}"/>
              </a:ext>
            </a:extLst>
          </p:cNvPr>
          <p:cNvSpPr txBox="1"/>
          <p:nvPr/>
        </p:nvSpPr>
        <p:spPr>
          <a:xfrm>
            <a:off x="6458743" y="5934270"/>
            <a:ext cx="2750400" cy="246221"/>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err="1">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한국콘텐츠진흥원</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&lt;2023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만화산업백서</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&gt;,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 </a:t>
            </a:r>
          </a:p>
        </p:txBody>
      </p:sp>
      <p:sp>
        <p:nvSpPr>
          <p:cNvPr id="30" name="TextBox 29">
            <a:extLst>
              <a:ext uri="{FF2B5EF4-FFF2-40B4-BE49-F238E27FC236}">
                <a16:creationId xmlns:a16="http://schemas.microsoft.com/office/drawing/2014/main" id="{3529A4A4-DF3A-40B9-9FF6-66E25B4ACBE8}"/>
              </a:ext>
            </a:extLst>
          </p:cNvPr>
          <p:cNvSpPr txBox="1"/>
          <p:nvPr/>
        </p:nvSpPr>
        <p:spPr>
          <a:xfrm>
            <a:off x="703262" y="5934270"/>
            <a:ext cx="4232658" cy="246221"/>
          </a:xfrm>
          <a:prstGeom prst="rect">
            <a:avLst/>
          </a:prstGeom>
          <a:noFill/>
        </p:spPr>
        <p:txBody>
          <a:bodyPr wrap="square" lIns="0" tIns="0" rIns="0" bIns="0" rtlCol="0" anchor="t">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20" name="그룹 19">
            <a:extLst>
              <a:ext uri="{FF2B5EF4-FFF2-40B4-BE49-F238E27FC236}">
                <a16:creationId xmlns:a16="http://schemas.microsoft.com/office/drawing/2014/main" id="{FE5FCBD9-CC22-4705-AB68-72AD2D252D33}"/>
              </a:ext>
            </a:extLst>
          </p:cNvPr>
          <p:cNvGrpSpPr/>
          <p:nvPr/>
        </p:nvGrpSpPr>
        <p:grpSpPr>
          <a:xfrm>
            <a:off x="720344" y="2168525"/>
            <a:ext cx="2719172" cy="276837"/>
            <a:chOff x="704850" y="2013298"/>
            <a:chExt cx="4140200" cy="276837"/>
          </a:xfrm>
        </p:grpSpPr>
        <p:sp>
          <p:nvSpPr>
            <p:cNvPr id="24" name="TextBox 23">
              <a:extLst>
                <a:ext uri="{FF2B5EF4-FFF2-40B4-BE49-F238E27FC236}">
                  <a16:creationId xmlns:a16="http://schemas.microsoft.com/office/drawing/2014/main" id="{49720C06-CD07-464D-9CF6-A8CCEEDF65C6}"/>
                </a:ext>
              </a:extLst>
            </p:cNvPr>
            <p:cNvSpPr txBox="1"/>
            <p:nvPr/>
          </p:nvSpPr>
          <p:spPr>
            <a:xfrm>
              <a:off x="704850" y="2046854"/>
              <a:ext cx="232396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2024</a:t>
              </a:r>
              <a:r>
                <a:rPr kumimoji="0" lang="ko-KR" altLang="en-US" sz="1300" b="0" i="0" u="none" strike="noStrike" kern="1200" cap="none" spc="0" normalizeH="0" baseline="0" noProof="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년 영상 시장 전망</a:t>
              </a:r>
            </a:p>
          </p:txBody>
        </p:sp>
        <p:cxnSp>
          <p:nvCxnSpPr>
            <p:cNvPr id="25" name="직선 연결선 24">
              <a:extLst>
                <a:ext uri="{FF2B5EF4-FFF2-40B4-BE49-F238E27FC236}">
                  <a16:creationId xmlns:a16="http://schemas.microsoft.com/office/drawing/2014/main" id="{9D636A9F-6C9E-450D-AE74-05CAB3754D8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CFE6F9F8-FD9B-4024-B77E-0CD94C1F028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 name="그룹 8">
            <a:extLst>
              <a:ext uri="{FF2B5EF4-FFF2-40B4-BE49-F238E27FC236}">
                <a16:creationId xmlns:a16="http://schemas.microsoft.com/office/drawing/2014/main" id="{3E50DA7E-9FD1-9E56-3706-99F2382B591E}"/>
              </a:ext>
            </a:extLst>
          </p:cNvPr>
          <p:cNvGrpSpPr/>
          <p:nvPr/>
        </p:nvGrpSpPr>
        <p:grpSpPr>
          <a:xfrm>
            <a:off x="3589681" y="2168525"/>
            <a:ext cx="2721016" cy="276837"/>
            <a:chOff x="704850" y="2013298"/>
            <a:chExt cx="4140200" cy="276837"/>
          </a:xfrm>
        </p:grpSpPr>
        <p:sp>
          <p:nvSpPr>
            <p:cNvPr id="10" name="TextBox 9">
              <a:extLst>
                <a:ext uri="{FF2B5EF4-FFF2-40B4-BE49-F238E27FC236}">
                  <a16:creationId xmlns:a16="http://schemas.microsoft.com/office/drawing/2014/main" id="{55F9A029-BB80-D49D-9DA9-13D91D34B5B4}"/>
                </a:ext>
              </a:extLst>
            </p:cNvPr>
            <p:cNvSpPr txBox="1"/>
            <p:nvPr/>
          </p:nvSpPr>
          <p:spPr>
            <a:xfrm>
              <a:off x="704850" y="2046854"/>
              <a:ext cx="232396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2024</a:t>
              </a:r>
              <a:r>
                <a:rPr kumimoji="0" lang="ko-KR" altLang="en-US" sz="1300" b="0" i="0" u="none" strike="noStrike" kern="1200" cap="none" spc="0" normalizeH="0" baseline="0" noProof="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년 음악 시장 전망</a:t>
              </a:r>
            </a:p>
          </p:txBody>
        </p:sp>
        <p:cxnSp>
          <p:nvCxnSpPr>
            <p:cNvPr id="11" name="직선 연결선 10">
              <a:extLst>
                <a:ext uri="{FF2B5EF4-FFF2-40B4-BE49-F238E27FC236}">
                  <a16:creationId xmlns:a16="http://schemas.microsoft.com/office/drawing/2014/main" id="{9E63C3B4-FE55-8413-F924-B411991C3D3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3200D60D-A406-68EC-DD85-7F9022945B8D}"/>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1" name="그룹 20">
            <a:extLst>
              <a:ext uri="{FF2B5EF4-FFF2-40B4-BE49-F238E27FC236}">
                <a16:creationId xmlns:a16="http://schemas.microsoft.com/office/drawing/2014/main" id="{95D77617-2485-37DF-BC60-6E7063B7B618}"/>
              </a:ext>
            </a:extLst>
          </p:cNvPr>
          <p:cNvGrpSpPr/>
          <p:nvPr/>
        </p:nvGrpSpPr>
        <p:grpSpPr>
          <a:xfrm>
            <a:off x="6459018" y="2168525"/>
            <a:ext cx="2750125" cy="276837"/>
            <a:chOff x="704850" y="2013298"/>
            <a:chExt cx="4140200" cy="276837"/>
          </a:xfrm>
        </p:grpSpPr>
        <p:sp>
          <p:nvSpPr>
            <p:cNvPr id="22" name="TextBox 21">
              <a:extLst>
                <a:ext uri="{FF2B5EF4-FFF2-40B4-BE49-F238E27FC236}">
                  <a16:creationId xmlns:a16="http://schemas.microsoft.com/office/drawing/2014/main" id="{EDC7C60A-C83F-1CC7-ADED-A47263AB3FC6}"/>
                </a:ext>
              </a:extLst>
            </p:cNvPr>
            <p:cNvSpPr txBox="1"/>
            <p:nvPr/>
          </p:nvSpPr>
          <p:spPr>
            <a:xfrm>
              <a:off x="704850" y="2046854"/>
              <a:ext cx="3062421"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2024</a:t>
              </a:r>
              <a:r>
                <a:rPr kumimoji="0" lang="ko-KR" altLang="en-US" sz="1300" b="0" i="0" u="none" strike="noStrike" kern="1200" cap="none" spc="0" normalizeH="0" baseline="0" noProof="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년 웹툰</a:t>
              </a:r>
              <a:r>
                <a:rPr kumimoji="0" lang="en-US" altLang="ko-KR" sz="1300" b="0" i="0" u="none" strike="noStrike" kern="1200" cap="none" spc="0" normalizeH="0" baseline="0" noProof="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t>
              </a:r>
              <a:r>
                <a:rPr kumimoji="0" lang="ko-KR" altLang="en-US" sz="1300" b="0" i="0" u="none" strike="noStrike" kern="1200" cap="none" spc="0" normalizeH="0" baseline="0" noProof="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웹소설 시장 전망</a:t>
              </a:r>
            </a:p>
          </p:txBody>
        </p:sp>
        <p:cxnSp>
          <p:nvCxnSpPr>
            <p:cNvPr id="23" name="직선 연결선 22">
              <a:extLst>
                <a:ext uri="{FF2B5EF4-FFF2-40B4-BE49-F238E27FC236}">
                  <a16:creationId xmlns:a16="http://schemas.microsoft.com/office/drawing/2014/main" id="{21B96085-8567-8DF2-3F19-CD83DFD75A78}"/>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3F4C0C0A-9FCD-7791-F907-EF084A607F7F}"/>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71A8B56-DD18-F52C-C86E-F5CCC2B8D371}"/>
              </a:ext>
            </a:extLst>
          </p:cNvPr>
          <p:cNvSpPr txBox="1"/>
          <p:nvPr/>
        </p:nvSpPr>
        <p:spPr>
          <a:xfrm>
            <a:off x="3589680" y="5936867"/>
            <a:ext cx="2750400" cy="123111"/>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한국무역협회</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a:t>
            </a:r>
          </a:p>
        </p:txBody>
      </p:sp>
      <p:graphicFrame>
        <p:nvGraphicFramePr>
          <p:cNvPr id="2" name="표 1">
            <a:extLst>
              <a:ext uri="{FF2B5EF4-FFF2-40B4-BE49-F238E27FC236}">
                <a16:creationId xmlns:a16="http://schemas.microsoft.com/office/drawing/2014/main" id="{881463D4-E873-D6E6-1363-3508F72003DB}"/>
              </a:ext>
            </a:extLst>
          </p:cNvPr>
          <p:cNvGraphicFramePr>
            <a:graphicFrameLocks noGrp="1"/>
          </p:cNvGraphicFramePr>
          <p:nvPr>
            <p:extLst>
              <p:ext uri="{D42A27DB-BD31-4B8C-83A1-F6EECF244321}">
                <p14:modId xmlns:p14="http://schemas.microsoft.com/office/powerpoint/2010/main" val="2061726872"/>
              </p:ext>
            </p:extLst>
          </p:nvPr>
        </p:nvGraphicFramePr>
        <p:xfrm>
          <a:off x="703262" y="2554645"/>
          <a:ext cx="2736253" cy="3249445"/>
        </p:xfrm>
        <a:graphic>
          <a:graphicData uri="http://schemas.openxmlformats.org/drawingml/2006/table">
            <a:tbl>
              <a:tblPr firstRow="1" bandRow="1">
                <a:tableStyleId>{21E4AEA4-8DFA-4A89-87EB-49C32662AFE0}</a:tableStyleId>
              </a:tblPr>
              <a:tblGrid>
                <a:gridCol w="484560">
                  <a:extLst>
                    <a:ext uri="{9D8B030D-6E8A-4147-A177-3AD203B41FA5}">
                      <a16:colId xmlns:a16="http://schemas.microsoft.com/office/drawing/2014/main" val="3667800710"/>
                    </a:ext>
                  </a:extLst>
                </a:gridCol>
                <a:gridCol w="2251693">
                  <a:extLst>
                    <a:ext uri="{9D8B030D-6E8A-4147-A177-3AD203B41FA5}">
                      <a16:colId xmlns:a16="http://schemas.microsoft.com/office/drawing/2014/main" val="2878410309"/>
                    </a:ext>
                  </a:extLst>
                </a:gridCol>
              </a:tblGrid>
              <a:tr h="1662729">
                <a:tc>
                  <a:txBody>
                    <a:bodyPr/>
                    <a:lstStyle/>
                    <a:p>
                      <a:pPr algn="ctr" latinLnBrk="0"/>
                      <a:r>
                        <a:rPr lang="en-US" altLang="ko-KR" sz="90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OTT</a:t>
                      </a:r>
                    </a:p>
                    <a:p>
                      <a:pPr algn="ctr" latinLnBrk="0"/>
                      <a:r>
                        <a:rPr lang="ko-KR" altLang="en-US" sz="90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플랫폼</a:t>
                      </a:r>
                    </a:p>
                  </a:txBody>
                  <a:tcPr marT="36000" marB="3600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71755" indent="-71755" fontAlgn="ctr">
                        <a:lnSpc>
                          <a:spcPct val="100000"/>
                        </a:lnSpc>
                        <a:spcAft>
                          <a:spcPts val="100"/>
                        </a:spcAft>
                        <a:buFont typeface="Arial" panose="020B0604020202020204" pitchFamily="34" charset="0"/>
                        <a:buChar char="•"/>
                      </a:pPr>
                      <a:r>
                        <a:rPr lang="en-US" altLang="ko-KR" sz="900" b="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OTT</a:t>
                      </a:r>
                      <a:r>
                        <a:rPr lang="ko-KR" altLang="en-US" sz="900" b="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플랫폼 가입자 증가세 둔화</a:t>
                      </a:r>
                      <a:r>
                        <a:rPr lang="en-US" altLang="ko-KR" sz="900" b="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900" b="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제작비용 상승</a:t>
                      </a:r>
                      <a:r>
                        <a:rPr lang="en-US" altLang="ko-KR" sz="900" b="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900" b="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등에 대응하여 수익구조 개편을 위한 움직임 확대</a:t>
                      </a:r>
                      <a:endParaRPr lang="en-US" altLang="ko-KR" sz="900" b="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p>
                      <a:pPr marL="171450" indent="-84138" algn="l" defTabSz="914400" rtl="0" eaLnBrk="1" fontAlgn="ctr" latinLnBrk="0" hangingPunct="1">
                        <a:lnSpc>
                          <a:spcPct val="100000"/>
                        </a:lnSpc>
                        <a:spcAft>
                          <a:spcPts val="300"/>
                        </a:spcAft>
                        <a:buFontTx/>
                        <a:buChar char="-"/>
                        <a:defRPr/>
                      </a:pPr>
                      <a:r>
                        <a:rPr kumimoji="0" lang="ko-KR" altLang="en-US"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광고요금제 신설</a:t>
                      </a:r>
                      <a:r>
                        <a:rPr kumimoji="0" lang="en-US" altLang="ko-KR"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 </a:t>
                      </a:r>
                      <a:r>
                        <a:rPr kumimoji="0" lang="ko-KR" altLang="en-US"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계정 공유 금지 등 조치</a:t>
                      </a:r>
                      <a:endParaRPr kumimoji="0" lang="en-US" altLang="ko-KR"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endParaRPr>
                    </a:p>
                    <a:p>
                      <a:pPr marL="171450" indent="-84138" algn="l" defTabSz="914400" rtl="0" eaLnBrk="1" fontAlgn="ctr" latinLnBrk="0" hangingPunct="1">
                        <a:lnSpc>
                          <a:spcPct val="100000"/>
                        </a:lnSpc>
                        <a:spcAft>
                          <a:spcPts val="300"/>
                        </a:spcAft>
                        <a:buFontTx/>
                        <a:buChar char="-"/>
                        <a:defRPr/>
                      </a:pPr>
                      <a:r>
                        <a:rPr kumimoji="0" lang="en-US" altLang="ko-KR"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OTT </a:t>
                      </a:r>
                      <a:r>
                        <a:rPr kumimoji="0" lang="ko-KR" altLang="en-US"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플랫폼 간 결합하는 번들링 서비스</a:t>
                      </a:r>
                      <a:r>
                        <a:rPr kumimoji="0" lang="en-US" altLang="ko-KR"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 </a:t>
                      </a:r>
                      <a:r>
                        <a:rPr kumimoji="0" lang="ko-KR" altLang="en-US"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rPr>
                        <a:t>통신사 등 타 업종과의 제휴 서비스를 통한 구독자 이탈 방지 노력 등</a:t>
                      </a:r>
                      <a:endParaRPr kumimoji="0" lang="en-US" altLang="ko-KR" sz="800" b="0" i="0" u="none" strike="noStrike" kern="0" cap="none" spc="0" normalizeH="0" baseline="0">
                        <a:ln>
                          <a:solidFill>
                            <a:srgbClr val="1871C6">
                              <a:alpha val="0"/>
                            </a:srgbClr>
                          </a:solidFill>
                        </a:ln>
                        <a:solidFill>
                          <a:schemeClr val="tx1">
                            <a:lumMod val="85000"/>
                            <a:lumOff val="15000"/>
                          </a:schemeClr>
                        </a:solidFill>
                        <a:effectLst/>
                        <a:uLnTx/>
                        <a:uFillTx/>
                        <a:latin typeface="KoPub돋움체 Medium" panose="00000600000000000000" pitchFamily="2" charset="-127"/>
                        <a:ea typeface="KoPub돋움체 Medium"/>
                        <a:cs typeface="+mn-cs"/>
                      </a:endParaRPr>
                    </a:p>
                    <a:p>
                      <a:pPr marL="71755" marR="0" lvl="0" indent="-71755" defTabSz="914400" eaLnBrk="1" fontAlgn="ctr" latinLnBrk="0" hangingPunct="1">
                        <a:lnSpc>
                          <a:spcPct val="100000"/>
                        </a:lnSpc>
                        <a:spcBef>
                          <a:spcPts val="0"/>
                        </a:spcBef>
                        <a:spcAft>
                          <a:spcPts val="100"/>
                        </a:spcAft>
                        <a:buClrTx/>
                        <a:buSzTx/>
                        <a:buFont typeface="Arial" panose="020B0604020202020204" pitchFamily="34" charset="0"/>
                        <a:buChar char="•"/>
                        <a:tabLst/>
                        <a:defRPr/>
                      </a:pPr>
                      <a:r>
                        <a:rPr lang="ko-KR" altLang="en-US" sz="900" b="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글로벌 플랫폼의 영향력 확대 속에서 스포츠</a:t>
                      </a:r>
                      <a:r>
                        <a:rPr lang="en-US" altLang="ko-KR" sz="900" b="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900" b="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애니메이션</a:t>
                      </a:r>
                      <a:r>
                        <a:rPr lang="en-US" altLang="ko-KR" sz="900" b="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900" b="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키즈 콘텐츠 등의 장르 다각화를 위한 콘텐츠 확보 경쟁은 더욱 심화될 것으로 예상</a:t>
                      </a:r>
                      <a:endParaRPr lang="en-US" altLang="ko-KR" sz="900" b="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T="36000" marB="3600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71575763"/>
                  </a:ext>
                </a:extLst>
              </a:tr>
              <a:tr h="1586716">
                <a:tc>
                  <a:txBody>
                    <a:bodyPr/>
                    <a:lstStyle/>
                    <a:p>
                      <a:pPr algn="ctr" latinLnBrk="0"/>
                      <a:r>
                        <a:rPr lang="ko-KR" altLang="en-US" sz="90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제작사</a:t>
                      </a:r>
                    </a:p>
                  </a:txBody>
                  <a:tcPr marT="36000" marB="3600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71755" indent="-71755" fontAlgn="ctr">
                        <a:lnSpc>
                          <a:spcPct val="100000"/>
                        </a:lnSpc>
                        <a:spcAft>
                          <a:spcPts val="100"/>
                        </a:spcAft>
                        <a:buFont typeface="Arial" panose="020B0604020202020204" pitchFamily="34" charset="0"/>
                        <a:buChar char="•"/>
                      </a:pPr>
                      <a:r>
                        <a:rPr lang="ko-KR" altLang="en-US"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글로벌 시장 내 국내 영화</a:t>
                      </a:r>
                      <a:r>
                        <a:rPr lang="en-US" altLang="ko-KR"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kern="0" dirty="0" err="1">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드라마뿐만</a:t>
                      </a:r>
                      <a:r>
                        <a:rPr lang="ko-KR" altLang="en-US"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아니라 예능 등 다양한 포맷의 콘텐츠 인기가 지속되며 더욱 다양한 국가로의 판권 판매 등이 지속 확대될 것으로 전망</a:t>
                      </a:r>
                      <a:endParaRPr lang="en-US" altLang="ko-KR"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71755" indent="-71755" fontAlgn="ctr">
                        <a:lnSpc>
                          <a:spcPct val="100000"/>
                        </a:lnSpc>
                        <a:spcAft>
                          <a:spcPts val="100"/>
                        </a:spcAft>
                        <a:buFont typeface="Arial" panose="020B0604020202020204" pitchFamily="34" charset="0"/>
                        <a:buChar char="•"/>
                      </a:pPr>
                      <a:r>
                        <a:rPr lang="ko-KR" altLang="en-US"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rPr>
                        <a:t>제작 환경에서 생성형 </a:t>
                      </a:r>
                      <a:r>
                        <a:rPr lang="en-US" altLang="ko-KR"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rPr>
                        <a:t>AI </a:t>
                      </a:r>
                      <a:r>
                        <a:rPr lang="ko-KR" altLang="en-US"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rPr>
                        <a:t>등 최첨단 기술 활용이 증가하는 추세에서</a:t>
                      </a:r>
                      <a:r>
                        <a:rPr lang="en-US" altLang="ko-KR"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rPr>
                        <a:t>, ’23</a:t>
                      </a:r>
                      <a:r>
                        <a:rPr lang="ko-KR" altLang="en-US"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rPr>
                        <a:t>년 미국 </a:t>
                      </a:r>
                      <a:r>
                        <a:rPr lang="ko-KR" altLang="en-US" sz="900" kern="0" dirty="0" err="1">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rPr>
                        <a:t>헐리우드</a:t>
                      </a:r>
                      <a:r>
                        <a:rPr lang="ko-KR" altLang="en-US"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rPr>
                        <a:t> 작가조합 파업 사태와 같이 기술 도입 관련하여 산업 내 고용 안정성 및 저작권 이슈 등이 부각될 것으로 예상</a:t>
                      </a:r>
                      <a:endParaRPr lang="en-US" altLang="ko-KR" sz="900" kern="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endParaRPr>
                    </a:p>
                  </a:txBody>
                  <a:tcPr marT="36000" marB="3600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rgbClr val="F2F2F2"/>
                    </a:solidFill>
                  </a:tcPr>
                </a:tc>
                <a:extLst>
                  <a:ext uri="{0D108BD9-81ED-4DB2-BD59-A6C34878D82A}">
                    <a16:rowId xmlns:a16="http://schemas.microsoft.com/office/drawing/2014/main" val="2641466890"/>
                  </a:ext>
                </a:extLst>
              </a:tr>
            </a:tbl>
          </a:graphicData>
        </a:graphic>
      </p:graphicFrame>
      <p:sp>
        <p:nvSpPr>
          <p:cNvPr id="32" name="직사각형 158">
            <a:extLst>
              <a:ext uri="{FF2B5EF4-FFF2-40B4-BE49-F238E27FC236}">
                <a16:creationId xmlns:a16="http://schemas.microsoft.com/office/drawing/2014/main" id="{BAC0B108-DD30-9049-F614-B47FF9377818}"/>
              </a:ext>
            </a:extLst>
          </p:cNvPr>
          <p:cNvSpPr/>
          <p:nvPr/>
        </p:nvSpPr>
        <p:spPr>
          <a:xfrm>
            <a:off x="3596296" y="2560534"/>
            <a:ext cx="2714400" cy="3243449"/>
          </a:xfrm>
          <a:prstGeom prst="rect">
            <a:avLst/>
          </a:prstGeom>
          <a:solidFill>
            <a:schemeClr val="bg1">
              <a:lumMod val="95000"/>
            </a:schemeClr>
          </a:solidFill>
        </p:spPr>
        <p:txBody>
          <a:bodyPr wrap="square" lIns="108000" tIns="324000" rIns="108000" bIns="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kumimoji="0" lang="ko-KR" altLang="en-US"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a:cs typeface="+mn-cs"/>
              </a:rPr>
              <a:t>  </a:t>
            </a:r>
            <a:endParaRPr kumimoji="0" lang="ko-KR" altLang="en-US" sz="90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graphicFrame>
        <p:nvGraphicFramePr>
          <p:cNvPr id="33" name="차트 32">
            <a:extLst>
              <a:ext uri="{FF2B5EF4-FFF2-40B4-BE49-F238E27FC236}">
                <a16:creationId xmlns:a16="http://schemas.microsoft.com/office/drawing/2014/main" id="{02BDAC71-9CDA-B18F-CF0F-81474C973EF9}"/>
              </a:ext>
            </a:extLst>
          </p:cNvPr>
          <p:cNvGraphicFramePr>
            <a:graphicFrameLocks/>
          </p:cNvGraphicFramePr>
          <p:nvPr>
            <p:extLst>
              <p:ext uri="{D42A27DB-BD31-4B8C-83A1-F6EECF244321}">
                <p14:modId xmlns:p14="http://schemas.microsoft.com/office/powerpoint/2010/main" val="1330929584"/>
              </p:ext>
            </p:extLst>
          </p:nvPr>
        </p:nvGraphicFramePr>
        <p:xfrm>
          <a:off x="3690031" y="4464994"/>
          <a:ext cx="2500392" cy="1278002"/>
        </p:xfrm>
        <a:graphic>
          <a:graphicData uri="http://schemas.openxmlformats.org/drawingml/2006/chart">
            <c:chart xmlns:c="http://schemas.openxmlformats.org/drawingml/2006/chart" xmlns:r="http://schemas.openxmlformats.org/officeDocument/2006/relationships" r:id="rId3"/>
          </a:graphicData>
        </a:graphic>
      </p:graphicFrame>
      <p:sp>
        <p:nvSpPr>
          <p:cNvPr id="36" name="직사각형 158">
            <a:extLst>
              <a:ext uri="{FF2B5EF4-FFF2-40B4-BE49-F238E27FC236}">
                <a16:creationId xmlns:a16="http://schemas.microsoft.com/office/drawing/2014/main" id="{AF8BD4FB-ADC0-0F17-C55B-98922E7F190C}"/>
              </a:ext>
            </a:extLst>
          </p:cNvPr>
          <p:cNvSpPr/>
          <p:nvPr/>
        </p:nvSpPr>
        <p:spPr>
          <a:xfrm>
            <a:off x="6465888" y="2551294"/>
            <a:ext cx="2714400" cy="3243449"/>
          </a:xfrm>
          <a:prstGeom prst="rect">
            <a:avLst/>
          </a:prstGeom>
          <a:solidFill>
            <a:schemeClr val="bg1">
              <a:lumMod val="95000"/>
            </a:schemeClr>
          </a:solidFill>
        </p:spPr>
        <p:txBody>
          <a:bodyPr wrap="square" lIns="108000" tIns="324000" rIns="108000" bIns="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endParaRPr kumimoji="0" lang="ko-KR" altLang="en-US"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71755" marR="0" lvl="0" indent="-71755" algn="l" defTabSz="914400" rtl="0" eaLnBrk="1" fontAlgn="auto" latinLnBrk="0" hangingPunct="1">
              <a:lnSpc>
                <a:spcPct val="107000"/>
              </a:lnSpc>
              <a:spcBef>
                <a:spcPts val="0"/>
              </a:spcBef>
              <a:spcAft>
                <a:spcPts val="100"/>
              </a:spcAft>
              <a:buClrTx/>
              <a:buSzTx/>
              <a:buFont typeface="Arial" panose="020B0604020202020204" pitchFamily="34" charset="0"/>
              <a:buChar char="•"/>
              <a:tabLst/>
              <a:defRPr/>
            </a:pPr>
            <a:endParaRPr kumimoji="0" lang="en-US" altLang="ko-KR"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7000"/>
              </a:lnSpc>
              <a:spcBef>
                <a:spcPts val="0"/>
              </a:spcBef>
              <a:spcAft>
                <a:spcPts val="100"/>
              </a:spcAft>
              <a:buClrTx/>
              <a:buSzTx/>
              <a:buFontTx/>
              <a:buNone/>
              <a:tabLst/>
              <a:defRPr/>
            </a:pPr>
            <a:r>
              <a:rPr kumimoji="0" lang="ko-KR" altLang="en-US"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a:cs typeface="+mn-cs"/>
              </a:rPr>
              <a:t>  </a:t>
            </a:r>
            <a:endParaRPr kumimoji="0" lang="ko-KR" altLang="en-US" sz="90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56" name="텍스트 개체 틀 3">
            <a:extLst>
              <a:ext uri="{FF2B5EF4-FFF2-40B4-BE49-F238E27FC236}">
                <a16:creationId xmlns:a16="http://schemas.microsoft.com/office/drawing/2014/main" id="{E95FB689-232D-CF19-7BE4-5EC3CCCF4FBC}"/>
              </a:ext>
            </a:extLst>
          </p:cNvPr>
          <p:cNvSpPr>
            <a:spLocks noGrp="1"/>
          </p:cNvSpPr>
          <p:nvPr>
            <p:ph type="body" sz="quarter" idx="11"/>
          </p:nvPr>
        </p:nvSpPr>
        <p:spPr>
          <a:xfrm>
            <a:off x="713993" y="1172036"/>
            <a:ext cx="8488800" cy="720000"/>
          </a:xfrm>
        </p:spPr>
        <p:txBody>
          <a:bodyPr lIns="0" tIns="0" rIns="0" bIns="0" anchor="t"/>
          <a:lstStyle/>
          <a:p>
            <a:r>
              <a:rPr lang="ko-KR" altLang="en-US">
                <a:ea typeface="KoPub돋움체 Medium"/>
              </a:rPr>
              <a:t>글로벌 콘텐츠 플랫폼의 영향력 확대에 대응한 국내 플랫폼의 사업 차별화</a:t>
            </a:r>
            <a:r>
              <a:rPr lang="en-US" altLang="ko-KR">
                <a:ea typeface="KoPub돋움체 Medium"/>
              </a:rPr>
              <a:t> </a:t>
            </a:r>
            <a:r>
              <a:rPr lang="ko-KR" altLang="en-US">
                <a:ea typeface="KoPub돋움체 Medium"/>
              </a:rPr>
              <a:t>및 수익구조 개선 노력이 대두될 것으로 보임</a:t>
            </a:r>
            <a:r>
              <a:rPr lang="en-US" altLang="ko-KR">
                <a:ea typeface="KoPub돋움체 Medium"/>
              </a:rPr>
              <a:t>. </a:t>
            </a:r>
            <a:r>
              <a:rPr lang="ko-KR" altLang="en-US">
                <a:ea typeface="KoPub돋움체 Medium"/>
              </a:rPr>
              <a:t>국내 콘텐츠 </a:t>
            </a:r>
            <a:r>
              <a:rPr lang="en-US" altLang="ko-KR">
                <a:ea typeface="KoPub돋움체 Medium"/>
              </a:rPr>
              <a:t>IP(</a:t>
            </a:r>
            <a:r>
              <a:rPr lang="ko-KR" altLang="en-US">
                <a:ea typeface="KoPub돋움체 Medium"/>
              </a:rPr>
              <a:t>지식재산권</a:t>
            </a:r>
            <a:r>
              <a:rPr lang="en-US" altLang="ko-KR">
                <a:ea typeface="KoPub돋움체 Medium"/>
              </a:rPr>
              <a:t>)</a:t>
            </a:r>
            <a:r>
              <a:rPr lang="ko-KR" altLang="en-US">
                <a:ea typeface="KoPub돋움체 Medium"/>
              </a:rPr>
              <a:t>에 대한 높은 수요를 기반으로 해외 진출 및 사업 다각화 트렌드가 지속되는 가운데</a:t>
            </a:r>
            <a:r>
              <a:rPr lang="en-US" altLang="ko-KR">
                <a:ea typeface="KoPub돋움체 Medium"/>
              </a:rPr>
              <a:t>, </a:t>
            </a:r>
            <a:r>
              <a:rPr lang="ko-KR" altLang="en-US">
                <a:ea typeface="KoPub돋움체 Medium"/>
              </a:rPr>
              <a:t>산업 내 </a:t>
            </a:r>
            <a:r>
              <a:rPr lang="en-US" altLang="ko-KR">
                <a:ea typeface="KoPub돋움체 Medium"/>
              </a:rPr>
              <a:t>AI(</a:t>
            </a:r>
            <a:r>
              <a:rPr lang="ko-KR" altLang="en-US">
                <a:ea typeface="KoPub돋움체 Medium"/>
              </a:rPr>
              <a:t>인공지능</a:t>
            </a:r>
            <a:r>
              <a:rPr lang="en-US" altLang="ko-KR">
                <a:ea typeface="KoPub돋움체 Medium"/>
              </a:rPr>
              <a:t>) </a:t>
            </a:r>
            <a:r>
              <a:rPr lang="ko-KR" altLang="en-US">
                <a:ea typeface="KoPub돋움체 Medium"/>
              </a:rPr>
              <a:t>활용이 확대되며 관련 이슈가 부각될 것으로 예상</a:t>
            </a:r>
          </a:p>
        </p:txBody>
      </p:sp>
      <p:sp>
        <p:nvSpPr>
          <p:cNvPr id="57" name="제목 2">
            <a:extLst>
              <a:ext uri="{FF2B5EF4-FFF2-40B4-BE49-F238E27FC236}">
                <a16:creationId xmlns:a16="http://schemas.microsoft.com/office/drawing/2014/main" id="{1B558719-08F3-C459-DACA-FC9A0DD284DA}"/>
              </a:ext>
            </a:extLst>
          </p:cNvPr>
          <p:cNvSpPr txBox="1">
            <a:spLocks/>
          </p:cNvSpPr>
          <p:nvPr/>
        </p:nvSpPr>
        <p:spPr>
          <a:xfrm>
            <a:off x="713993" y="471262"/>
            <a:ext cx="8488800" cy="504825"/>
          </a:xfrm>
          <a:prstGeom prst="rect">
            <a:avLst/>
          </a:prstGeom>
        </p:spPr>
        <p:txBody>
          <a:bodyPr wrap="none" lIns="0" tIns="0" rIns="0" bIns="0" anchor="b" anchorCtr="0">
            <a:noAutofit/>
          </a:bodyPr>
          <a:lstStyle>
            <a:lvl1pPr eaLnBrk="1" latinLnBrk="0" hangingPunct="1">
              <a:lnSpc>
                <a:spcPct val="70000"/>
              </a:lnSpc>
              <a:defRPr sz="2400" b="0" i="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KPMG Extralight"/>
              </a:defRPr>
            </a:lvl1pPr>
          </a:lstStyle>
          <a:p>
            <a:pPr marL="0" marR="0" lvl="0" indent="542925" algn="l" defTabSz="914400" rtl="0" eaLnBrk="1" fontAlgn="auto" latinLnBrk="0" hangingPunct="1">
              <a:lnSpc>
                <a:spcPct val="70000"/>
              </a:lnSpc>
              <a:spcBef>
                <a:spcPts val="0"/>
              </a:spcBef>
              <a:spcAft>
                <a:spcPts val="0"/>
              </a:spcAft>
              <a:buClrTx/>
              <a:buSzTx/>
              <a:buFontTx/>
              <a:buNone/>
              <a:tabLst/>
              <a:defRPr/>
            </a:pPr>
            <a:r>
              <a:rPr kumimoji="0" lang="ko-KR" altLang="en-US" sz="24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미디어</a:t>
            </a:r>
            <a:r>
              <a:rPr kumimoji="0" lang="en-US" altLang="ko-KR" sz="24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a:t>
            </a:r>
            <a:r>
              <a:rPr kumimoji="0" lang="ko-KR" altLang="en-US" sz="24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엔터테인먼트 </a:t>
            </a:r>
            <a:r>
              <a:rPr kumimoji="0" lang="en-US" altLang="ko-KR" sz="24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 </a:t>
            </a:r>
            <a:r>
              <a:rPr kumimoji="0" lang="en-US" altLang="ko-KR" sz="2400" b="1" i="0" u="none" strike="noStrike" kern="1200" cap="none" spc="-40" normalizeH="0" baseline="0" noProof="0">
                <a:ln>
                  <a:solidFill>
                    <a:prstClr val="white">
                      <a:lumMod val="75000"/>
                      <a:alpha val="0"/>
                    </a:prstClr>
                  </a:solidFill>
                </a:ln>
                <a:solidFill>
                  <a:srgbClr val="00338D"/>
                </a:solidFill>
                <a:effectLst/>
                <a:uLnTx/>
                <a:uFillTx/>
                <a:latin typeface="KoPub돋움체 Medium" panose="02020603020101020101" pitchFamily="18" charset="-127"/>
                <a:ea typeface="KoPub돋움체 Medium" panose="02020603020101020101" pitchFamily="18" charset="-127"/>
              </a:rPr>
              <a:t>K-</a:t>
            </a:r>
            <a:r>
              <a:rPr kumimoji="0" lang="ko-KR" altLang="en-US" sz="2400" b="1" i="0" u="none" strike="noStrike" kern="1200" cap="none" spc="-40" normalizeH="0" baseline="0" noProof="0">
                <a:ln>
                  <a:solidFill>
                    <a:prstClr val="white">
                      <a:lumMod val="75000"/>
                      <a:alpha val="0"/>
                    </a:prstClr>
                  </a:solidFill>
                </a:ln>
                <a:solidFill>
                  <a:srgbClr val="00338D"/>
                </a:solidFill>
                <a:effectLst/>
                <a:uLnTx/>
                <a:uFillTx/>
                <a:latin typeface="KoPub돋움체 Medium" panose="02020603020101020101" pitchFamily="18" charset="-127"/>
                <a:ea typeface="KoPub돋움체 Medium" panose="02020603020101020101" pitchFamily="18" charset="-127"/>
              </a:rPr>
              <a:t>콘텐츠의</a:t>
            </a:r>
            <a:r>
              <a:rPr kumimoji="0" lang="en-US" altLang="ko-KR" sz="2400" b="1" i="0" u="none" strike="noStrike" kern="1200" cap="none" spc="-40" normalizeH="0" baseline="0" noProof="0">
                <a:ln>
                  <a:solidFill>
                    <a:prstClr val="white">
                      <a:lumMod val="75000"/>
                      <a:alpha val="0"/>
                    </a:prstClr>
                  </a:solidFill>
                </a:ln>
                <a:solidFill>
                  <a:srgbClr val="00338D"/>
                </a:solidFill>
                <a:effectLst/>
                <a:uLnTx/>
                <a:uFillTx/>
                <a:latin typeface="KoPub돋움체 Medium" panose="02020603020101020101" pitchFamily="18" charset="-127"/>
                <a:ea typeface="KoPub돋움체 Medium" panose="02020603020101020101" pitchFamily="18" charset="-127"/>
              </a:rPr>
              <a:t> </a:t>
            </a:r>
            <a:r>
              <a:rPr kumimoji="0" lang="ko-KR" altLang="en-US" sz="2400" b="1" i="0" u="none" strike="noStrike" kern="1200" cap="none" spc="-40" normalizeH="0" baseline="0" noProof="0">
                <a:ln>
                  <a:solidFill>
                    <a:prstClr val="white">
                      <a:lumMod val="75000"/>
                      <a:alpha val="0"/>
                    </a:prstClr>
                  </a:solidFill>
                </a:ln>
                <a:solidFill>
                  <a:srgbClr val="00338D"/>
                </a:solidFill>
                <a:effectLst/>
                <a:uLnTx/>
                <a:uFillTx/>
                <a:latin typeface="KoPub돋움체 Medium" panose="02020603020101020101" pitchFamily="18" charset="-127"/>
                <a:ea typeface="KoPub돋움체 Medium" panose="02020603020101020101" pitchFamily="18" charset="-127"/>
              </a:rPr>
              <a:t>견조한 수요 기반 비즈니스 확장</a:t>
            </a:r>
          </a:p>
        </p:txBody>
      </p:sp>
      <p:pic>
        <p:nvPicPr>
          <p:cNvPr id="58" name="그림 57">
            <a:extLst>
              <a:ext uri="{FF2B5EF4-FFF2-40B4-BE49-F238E27FC236}">
                <a16:creationId xmlns:a16="http://schemas.microsoft.com/office/drawing/2014/main" id="{057C2E88-5BA9-9716-6195-C15B91696680}"/>
              </a:ext>
            </a:extLst>
          </p:cNvPr>
          <p:cNvPicPr>
            <a:picLocks noChangeAspect="1"/>
          </p:cNvPicPr>
          <p:nvPr/>
        </p:nvPicPr>
        <p:blipFill>
          <a:blip r:embed="rId4"/>
          <a:stretch>
            <a:fillRect/>
          </a:stretch>
        </p:blipFill>
        <p:spPr>
          <a:xfrm>
            <a:off x="714375" y="574411"/>
            <a:ext cx="463778" cy="415492"/>
          </a:xfrm>
          <a:prstGeom prst="rect">
            <a:avLst/>
          </a:prstGeom>
        </p:spPr>
      </p:pic>
      <p:graphicFrame>
        <p:nvGraphicFramePr>
          <p:cNvPr id="3" name="표 63">
            <a:extLst>
              <a:ext uri="{FF2B5EF4-FFF2-40B4-BE49-F238E27FC236}">
                <a16:creationId xmlns:a16="http://schemas.microsoft.com/office/drawing/2014/main" id="{7BE049CF-8134-476E-F1F8-6B3408138628}"/>
              </a:ext>
            </a:extLst>
          </p:cNvPr>
          <p:cNvGraphicFramePr>
            <a:graphicFrameLocks noGrp="1"/>
          </p:cNvGraphicFramePr>
          <p:nvPr>
            <p:extLst>
              <p:ext uri="{D42A27DB-BD31-4B8C-83A1-F6EECF244321}">
                <p14:modId xmlns:p14="http://schemas.microsoft.com/office/powerpoint/2010/main" val="1863135120"/>
              </p:ext>
            </p:extLst>
          </p:nvPr>
        </p:nvGraphicFramePr>
        <p:xfrm>
          <a:off x="6572891" y="4493623"/>
          <a:ext cx="2500390" cy="1222540"/>
        </p:xfrm>
        <a:graphic>
          <a:graphicData uri="http://schemas.openxmlformats.org/drawingml/2006/table">
            <a:tbl>
              <a:tblPr firstRow="1" bandRow="1">
                <a:tableStyleId>{5C22544A-7EE6-4342-B048-85BDC9FD1C3A}</a:tableStyleId>
              </a:tblPr>
              <a:tblGrid>
                <a:gridCol w="328841">
                  <a:extLst>
                    <a:ext uri="{9D8B030D-6E8A-4147-A177-3AD203B41FA5}">
                      <a16:colId xmlns:a16="http://schemas.microsoft.com/office/drawing/2014/main" val="1993172040"/>
                    </a:ext>
                  </a:extLst>
                </a:gridCol>
                <a:gridCol w="682132">
                  <a:extLst>
                    <a:ext uri="{9D8B030D-6E8A-4147-A177-3AD203B41FA5}">
                      <a16:colId xmlns:a16="http://schemas.microsoft.com/office/drawing/2014/main" val="807333952"/>
                    </a:ext>
                  </a:extLst>
                </a:gridCol>
                <a:gridCol w="527901">
                  <a:extLst>
                    <a:ext uri="{9D8B030D-6E8A-4147-A177-3AD203B41FA5}">
                      <a16:colId xmlns:a16="http://schemas.microsoft.com/office/drawing/2014/main" val="3014927386"/>
                    </a:ext>
                  </a:extLst>
                </a:gridCol>
                <a:gridCol w="961516">
                  <a:extLst>
                    <a:ext uri="{9D8B030D-6E8A-4147-A177-3AD203B41FA5}">
                      <a16:colId xmlns:a16="http://schemas.microsoft.com/office/drawing/2014/main" val="4163974451"/>
                    </a:ext>
                  </a:extLst>
                </a:gridCol>
              </a:tblGrid>
              <a:tr h="177615">
                <a:tc>
                  <a:txBody>
                    <a:bodyPr/>
                    <a:lstStyle/>
                    <a:p>
                      <a:pPr algn="ctr" latinLnBrk="1"/>
                      <a:endParaRPr lang="en-US" altLang="ko-KR" sz="700" b="1"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T="0" marB="0" anchor="ctr">
                    <a:lnL w="3175"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700" b="1"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t>프로젝트/</a:t>
                      </a:r>
                      <a:br>
                        <a:rPr lang="ko-KR" altLang="en-US" sz="700" b="1" spc="0" baseline="0">
                          <a:ln>
                            <a:solidFill>
                              <a:schemeClr val="tx1">
                                <a:lumMod val="50000"/>
                                <a:lumOff val="50000"/>
                                <a:alpha val="0"/>
                              </a:schemeClr>
                            </a:solidFill>
                          </a:ln>
                          <a:solidFill>
                            <a:srgbClr val="262626"/>
                          </a:solidFill>
                          <a:latin typeface="KoPub돋움체 Medium" panose="00000600000000000000" pitchFamily="2" charset="-127"/>
                          <a:ea typeface="KoPub돋움체 Medium"/>
                        </a:rPr>
                      </a:br>
                      <a:r>
                        <a:rPr lang="ko-KR" altLang="en-US" sz="700" b="1"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t>작품명</a:t>
                      </a:r>
                      <a:endParaRPr lang="en-US" altLang="ko-KR" sz="700" b="1"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700" b="1"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t>참여 주체</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700" b="1"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t>특징</a:t>
                      </a:r>
                    </a:p>
                  </a:txBody>
                  <a:tcPr marT="0" marB="0" anchor="ctr">
                    <a:lnL w="6350"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63109438"/>
                  </a:ext>
                </a:extLst>
              </a:tr>
              <a:tr h="266424">
                <a:tc>
                  <a:txBody>
                    <a:bodyPr/>
                    <a:lstStyle/>
                    <a:p>
                      <a:pPr algn="ctr" latinLnBrk="1"/>
                      <a:r>
                        <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t>’23.3</a:t>
                      </a:r>
                    </a:p>
                  </a:txBody>
                  <a:tcPr marL="36000" marR="36000" marT="0" marB="0" anchor="ctr">
                    <a:lnL w="3175"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latinLnBrk="1">
                        <a:buFont typeface="Arial" panose="020B0604020202020204" pitchFamily="34" charset="0"/>
                        <a:buNone/>
                        <a:tabLst>
                          <a:tab pos="85725" algn="l"/>
                        </a:tabLst>
                      </a:pPr>
                      <a:r>
                        <a:rPr lang="en-US" altLang="ko-KR" sz="65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t>Shady</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indent="0" algn="l" latinLnBrk="1">
                        <a:buFont typeface="Arial" panose="020B0604020202020204" pitchFamily="34" charset="0"/>
                        <a:buNone/>
                        <a:tabLst>
                          <a:tab pos="85725" algn="l"/>
                        </a:tabLst>
                      </a:pPr>
                      <a:r>
                        <a:rPr lang="en-US" altLang="ko-KR" sz="65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t>Shady Karan</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indent="0" algn="l" latinLnBrk="1">
                        <a:buFont typeface="Arial" panose="020B0604020202020204" pitchFamily="34" charset="0"/>
                        <a:buNone/>
                      </a:pPr>
                      <a:r>
                        <a:rPr lang="en-US" altLang="ko-KR" sz="65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t>ChatGPT, Stable Diffusion 활용</a:t>
                      </a:r>
                      <a:r>
                        <a:rPr lang="ko-KR" altLang="en-US" sz="65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t>하여 제작</a:t>
                      </a:r>
                      <a:endParaRPr lang="en-US" altLang="ko-KR" sz="65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endParaRPr>
                    </a:p>
                  </a:txBody>
                  <a:tcPr marL="36000" marR="36000" marT="0" marB="0" anchor="ctr">
                    <a:lnL w="6350"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18547429"/>
                  </a:ext>
                </a:extLst>
              </a:tr>
              <a:tr h="363305">
                <a:tc>
                  <a:txBody>
                    <a:bodyPr/>
                    <a:lstStyle/>
                    <a:p>
                      <a:pPr algn="ctr" latinLnBrk="1"/>
                      <a:r>
                        <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t>’23.3</a:t>
                      </a:r>
                    </a:p>
                  </a:txBody>
                  <a:tcPr marL="36000" marR="36000" marT="0" marB="0" anchor="ctr">
                    <a:lnL w="3175"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latinLnBrk="1">
                        <a:buFont typeface="Arial" panose="020B0604020202020204" pitchFamily="34" charset="0"/>
                        <a:buNone/>
                        <a:tabLst>
                          <a:tab pos="85725" algn="l"/>
                        </a:tabLst>
                      </a:pPr>
                      <a:r>
                        <a:rPr lang="en-US" altLang="ko-KR" sz="65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t>I THINK MY KING MIGHT BE A LIL’ BITCH</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indent="0" algn="l" latinLnBrk="1">
                        <a:buFont typeface="Arial" panose="020B0604020202020204" pitchFamily="34" charset="0"/>
                        <a:buNone/>
                        <a:tabLst>
                          <a:tab pos="85725" algn="l"/>
                        </a:tabLst>
                      </a:pPr>
                      <a:r>
                        <a:rPr lang="en-US" altLang="ko-KR" sz="65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t>Christopher English</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indent="0" algn="l" latinLnBrk="1">
                        <a:buFont typeface="Arial" panose="020B0604020202020204" pitchFamily="34" charset="0"/>
                        <a:buNone/>
                      </a:pPr>
                      <a:r>
                        <a:rPr lang="en-US" altLang="ko-KR" sz="65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t>Midjourney, Niji v3-v5 활용</a:t>
                      </a:r>
                      <a:r>
                        <a:rPr lang="ko-KR" altLang="en-US" sz="65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t>하여 제작</a:t>
                      </a:r>
                      <a:endParaRPr lang="en-US" altLang="ko-KR" sz="65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endParaRPr>
                    </a:p>
                  </a:txBody>
                  <a:tcPr marL="36000" marR="36000" marT="0" marB="0" anchor="ctr">
                    <a:lnL w="6350"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51720454"/>
                  </a:ext>
                </a:extLst>
              </a:tr>
              <a:tr h="379451">
                <a:tc>
                  <a:txBody>
                    <a:bodyPr/>
                    <a:lstStyle/>
                    <a:p>
                      <a:pPr algn="ctr" latinLnBrk="1"/>
                      <a:r>
                        <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t>’24 </a:t>
                      </a:r>
                      <a:endPar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p>
                      <a:pPr algn="ctr" latinLnBrk="1"/>
                      <a:r>
                        <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t>(</a:t>
                      </a:r>
                      <a:r>
                        <a:rPr lang="ko-KR" altLang="en-US"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t>예정</a:t>
                      </a:r>
                      <a:r>
                        <a:rPr lang="en-US" altLang="ko-KR" sz="70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t>)</a:t>
                      </a:r>
                    </a:p>
                  </a:txBody>
                  <a:tcPr marL="36000" marR="36000" marT="0" marB="0" anchor="ctr">
                    <a:lnL w="3175"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l" latinLnBrk="1">
                        <a:buFont typeface="Arial" panose="020B0604020202020204" pitchFamily="34" charset="0"/>
                        <a:buNone/>
                        <a:tabLst>
                          <a:tab pos="85725" algn="l"/>
                        </a:tabLst>
                      </a:pPr>
                      <a:r>
                        <a:rPr lang="ko-KR" altLang="en-US" sz="65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t>이현세</a:t>
                      </a:r>
                      <a:r>
                        <a:rPr lang="en-US" altLang="ko-KR" sz="65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t>(</a:t>
                      </a:r>
                      <a:r>
                        <a:rPr lang="ko-KR" altLang="en-US" sz="65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t>만화가</a:t>
                      </a:r>
                      <a:r>
                        <a:rPr lang="en-US" altLang="ko-KR" sz="65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t>)</a:t>
                      </a:r>
                      <a:br>
                        <a:rPr lang="en-US" altLang="ko-KR" sz="650" b="0" spc="0" baseline="0">
                          <a:ln>
                            <a:solidFill>
                              <a:schemeClr val="tx1">
                                <a:lumMod val="50000"/>
                                <a:lumOff val="50000"/>
                                <a:alpha val="0"/>
                              </a:schemeClr>
                            </a:solidFill>
                          </a:ln>
                          <a:solidFill>
                            <a:srgbClr val="262626"/>
                          </a:solidFill>
                          <a:latin typeface="KoPub돋움체 Medium" panose="00000600000000000000" pitchFamily="2" charset="-127"/>
                          <a:ea typeface="KoPub돋움체 Medium"/>
                        </a:rPr>
                      </a:br>
                      <a:r>
                        <a:rPr lang="en-US" altLang="ko-KR" sz="65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t>AI </a:t>
                      </a:r>
                      <a:r>
                        <a:rPr lang="ko-KR" altLang="en-US" sz="65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t>프로젝트</a:t>
                      </a:r>
                      <a:endParaRPr lang="en-US" altLang="ko-KR" sz="65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l" latinLnBrk="1">
                        <a:buFont typeface="Arial" panose="020B0604020202020204" pitchFamily="34" charset="0"/>
                        <a:buNone/>
                      </a:pPr>
                      <a:r>
                        <a:rPr lang="ko-KR" altLang="en-US" sz="65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t>이현세, </a:t>
                      </a:r>
                      <a:br>
                        <a:rPr lang="ko-KR" altLang="en-US" sz="65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br>
                      <a:r>
                        <a:rPr lang="ko-KR" altLang="en-US" sz="65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t>재담미디어</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l" latinLnBrk="0">
                        <a:buFont typeface="Arial" panose="020B0604020202020204" pitchFamily="34" charset="0"/>
                        <a:buNone/>
                      </a:pPr>
                      <a:r>
                        <a:rPr lang="ko-KR" altLang="en-US" sz="650" b="0" spc="0" baseline="0">
                          <a:ln>
                            <a:solidFill>
                              <a:schemeClr val="tx1">
                                <a:lumMod val="50000"/>
                                <a:lumOff val="50000"/>
                                <a:alpha val="0"/>
                              </a:schemeClr>
                            </a:solidFill>
                          </a:ln>
                          <a:solidFill>
                            <a:schemeClr val="tx1">
                              <a:lumMod val="85000"/>
                              <a:lumOff val="15000"/>
                            </a:schemeClr>
                          </a:solidFill>
                          <a:latin typeface="KoPub돋움체 Medium" panose="00000600000000000000" pitchFamily="2" charset="-127"/>
                          <a:ea typeface="KoPub돋움체 Medium"/>
                        </a:rPr>
                        <a:t>45년간 창작한 4,174권 만화 작품을 AI 학습시킨 후 이현세 스타일 창작 예정</a:t>
                      </a:r>
                    </a:p>
                  </a:txBody>
                  <a:tcPr marL="36000" marR="36000" marT="0" marB="0" anchor="ctr">
                    <a:lnL w="6350"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48262027"/>
                  </a:ext>
                </a:extLst>
              </a:tr>
            </a:tbl>
          </a:graphicData>
        </a:graphic>
      </p:graphicFrame>
      <p:sp>
        <p:nvSpPr>
          <p:cNvPr id="13" name="TextBox 12">
            <a:extLst>
              <a:ext uri="{FF2B5EF4-FFF2-40B4-BE49-F238E27FC236}">
                <a16:creationId xmlns:a16="http://schemas.microsoft.com/office/drawing/2014/main" id="{63D331F8-C192-7397-FAF7-8767EC8CAF4B}"/>
              </a:ext>
            </a:extLst>
          </p:cNvPr>
          <p:cNvSpPr txBox="1"/>
          <p:nvPr/>
        </p:nvSpPr>
        <p:spPr>
          <a:xfrm>
            <a:off x="6519826" y="2689049"/>
            <a:ext cx="2606523" cy="1423467"/>
          </a:xfrm>
          <a:prstGeom prst="rect">
            <a:avLst/>
          </a:prstGeom>
          <a:noFill/>
        </p:spPr>
        <p:txBody>
          <a:bodyPr wrap="square" lIns="0" tIns="0" rIns="0" bIns="0" rtlCol="0">
            <a:spAutoFit/>
          </a:bodyPr>
          <a:lstStyle/>
          <a:p>
            <a:pPr marL="71755" marR="0" lvl="0" indent="-71755" algn="l" defTabSz="914400" rtl="0" eaLnBrk="1" fontAlgn="auto" latinLnBrk="0" hangingPunct="1">
              <a:spcBef>
                <a:spcPts val="0"/>
              </a:spcBef>
              <a:spcAft>
                <a:spcPts val="100"/>
              </a:spcAft>
              <a:buClrTx/>
              <a:buSzTx/>
              <a:buFont typeface="Arial" panose="020B0604020202020204" pitchFamily="34" charset="0"/>
              <a:buChar char="•"/>
              <a:tabLst/>
              <a:defRPr/>
            </a:pPr>
            <a:r>
              <a:rPr kumimoji="0" lang="ko-KR" altLang="en-US"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웹툰</a:t>
            </a:r>
            <a:r>
              <a:rPr kumimoji="0" lang="en-US" altLang="ko-KR"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맑은 고딕" panose="020B0503020000020004" pitchFamily="50" charset="-127"/>
                <a:ea typeface="맑은 고딕" panose="020B0503020000020004" pitchFamily="50" charset="-127"/>
              </a:rPr>
              <a:t>·</a:t>
            </a:r>
            <a:r>
              <a:rPr kumimoji="0" lang="ko-KR" altLang="en-US"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웹소설 </a:t>
            </a:r>
            <a:r>
              <a:rPr kumimoji="0" lang="en-US" altLang="ko-KR"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IP(</a:t>
            </a:r>
            <a:r>
              <a:rPr kumimoji="0" lang="ko-KR" altLang="en-US"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지식재산권</a:t>
            </a:r>
            <a:r>
              <a:rPr kumimoji="0" lang="en-US" altLang="ko-KR"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의</a:t>
            </a:r>
            <a:r>
              <a:rPr kumimoji="0" lang="en-US" altLang="ko-KR"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확장 트렌드는 국내를 넘어 해외 시장으로도 지속 확대될 것으로 예상</a:t>
            </a:r>
            <a:endParaRPr kumimoji="0" lang="en-US" altLang="ko-KR"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71755" marR="0" lvl="0" indent="-71755" algn="l" defTabSz="914400" rtl="0" eaLnBrk="1" fontAlgn="auto" latinLnBrk="0" hangingPunct="1">
              <a:spcBef>
                <a:spcPts val="0"/>
              </a:spcBef>
              <a:spcAft>
                <a:spcPts val="100"/>
              </a:spcAft>
              <a:buClrTx/>
              <a:buSzTx/>
              <a:buFont typeface="Arial" panose="020B0604020202020204" pitchFamily="34" charset="0"/>
              <a:buChar char="•"/>
              <a:tabLst/>
              <a:defRPr/>
            </a:pPr>
            <a:r>
              <a:rPr kumimoji="0" lang="ko-KR" altLang="en-US"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글로벌 웹툰</a:t>
            </a:r>
            <a:r>
              <a:rPr kumimoji="0" lang="en-US" altLang="ko-KR"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맑은 고딕" panose="020B0503020000020004" pitchFamily="50" charset="-127"/>
                <a:ea typeface="맑은 고딕" panose="020B0503020000020004" pitchFamily="50" charset="-127"/>
              </a:rPr>
              <a:t>·</a:t>
            </a:r>
            <a:r>
              <a:rPr kumimoji="0" lang="ko-KR" altLang="en-US"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웹소설 수요 증가와 함께 국내 웹툰 플랫폼의 미국 상장을 위한 수익구조 개선 노력이 부각될 것으로 보임</a:t>
            </a:r>
            <a:endParaRPr kumimoji="0" lang="en-US" altLang="ko-KR"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71755" marR="0" lvl="0" indent="-71755" algn="l" defTabSz="914400" rtl="0" eaLnBrk="1" fontAlgn="auto" latinLnBrk="0" hangingPunct="1">
              <a:spcBef>
                <a:spcPts val="0"/>
              </a:spcBef>
              <a:spcAft>
                <a:spcPts val="100"/>
              </a:spcAft>
              <a:buClrTx/>
              <a:buSzTx/>
              <a:buFont typeface="Arial" panose="020B0604020202020204" pitchFamily="34" charset="0"/>
              <a:buChar char="•"/>
              <a:tabLst/>
              <a:defRPr/>
            </a:pPr>
            <a:r>
              <a:rPr kumimoji="0" lang="ko-KR" altLang="en-US"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애플의 애플북스</a:t>
            </a:r>
            <a:r>
              <a:rPr kumimoji="0" lang="en-US" altLang="ko-KR"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아마존의 플립툰 등 글로벌 빅테크 기업의 웹툰 시장 진출로 글로벌 웹툰 플랫폼의 이용자 확보 및 </a:t>
            </a:r>
            <a:r>
              <a:rPr kumimoji="0" lang="en-US" altLang="ko-KR"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IP </a:t>
            </a:r>
            <a:r>
              <a:rPr kumimoji="0" lang="ko-KR" altLang="en-US"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수급 경쟁 등은 더욱 심화될 것으로 예상</a:t>
            </a:r>
            <a:endParaRPr kumimoji="0" lang="en-US" altLang="ko-KR"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71755" marR="0" lvl="0" indent="-71755" algn="l" defTabSz="914400" rtl="0" eaLnBrk="1" fontAlgn="auto" latinLnBrk="0" hangingPunct="1">
              <a:spcBef>
                <a:spcPts val="0"/>
              </a:spcBef>
              <a:spcAft>
                <a:spcPts val="100"/>
              </a:spcAft>
              <a:buClrTx/>
              <a:buSzTx/>
              <a:buFont typeface="Arial" panose="020B0604020202020204" pitchFamily="34" charset="0"/>
              <a:buChar char="•"/>
              <a:tabLst/>
              <a:defRPr/>
            </a:pPr>
            <a:r>
              <a:rPr kumimoji="0" lang="ko-KR" altLang="en-US"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웹툰 제작 환경 내 생성형 </a:t>
            </a:r>
            <a:r>
              <a:rPr kumimoji="0" lang="en-US" altLang="ko-KR"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활용 추세가 점차 확대되며</a:t>
            </a:r>
            <a:r>
              <a:rPr kumimoji="0" lang="en-US" altLang="ko-KR"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비용 효율화</a:t>
            </a:r>
            <a:r>
              <a:rPr kumimoji="0" lang="en-US" altLang="ko-KR"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및 차별화 경쟁 발생 전망</a:t>
            </a:r>
            <a:endParaRPr kumimoji="0" lang="ko-KR" altLang="en-US" sz="10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14" name="TextBox 13">
            <a:extLst>
              <a:ext uri="{FF2B5EF4-FFF2-40B4-BE49-F238E27FC236}">
                <a16:creationId xmlns:a16="http://schemas.microsoft.com/office/drawing/2014/main" id="{28BB0108-77A5-B0DB-DED5-682C66A6B9C8}"/>
              </a:ext>
            </a:extLst>
          </p:cNvPr>
          <p:cNvSpPr txBox="1"/>
          <p:nvPr/>
        </p:nvSpPr>
        <p:spPr>
          <a:xfrm>
            <a:off x="3661480" y="2639456"/>
            <a:ext cx="2606523" cy="1272143"/>
          </a:xfrm>
          <a:prstGeom prst="rect">
            <a:avLst/>
          </a:prstGeom>
          <a:noFill/>
        </p:spPr>
        <p:txBody>
          <a:bodyPr wrap="square" lIns="0" tIns="0" rIns="0" bIns="0" rtlCol="0">
            <a:spAutoFit/>
          </a:bodyPr>
          <a:lstStyle/>
          <a:p>
            <a:pPr marL="71755" marR="0" lvl="0" indent="-71755" algn="l" defTabSz="914400" rtl="0" eaLnBrk="1" fontAlgn="auto" latinLnBrk="0" hangingPunct="1">
              <a:spcBef>
                <a:spcPts val="0"/>
              </a:spcBef>
              <a:spcAft>
                <a:spcPts val="100"/>
              </a:spcAft>
              <a:buClrTx/>
              <a:buSzTx/>
              <a:buFont typeface="Arial" panose="020B0604020202020204" pitchFamily="34" charset="0"/>
              <a:buChar char="•"/>
              <a:tabLst/>
              <a:defRPr/>
            </a:pPr>
            <a:r>
              <a:rPr kumimoji="0" lang="ko-KR" altLang="en-US"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글로벌 라이브 공연 수요 및 티켓 가격 상승</a:t>
            </a:r>
            <a:r>
              <a:rPr kumimoji="0" lang="en-US" altLang="ko-KR"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앨범 및 </a:t>
            </a:r>
            <a:r>
              <a:rPr kumimoji="0" lang="en-US" altLang="ko-KR"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MD </a:t>
            </a:r>
            <a:r>
              <a:rPr kumimoji="0" lang="ko-KR" altLang="en-US"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수출 증가가 이어지며 산업 규모는 지속 확대될 것으로 예상</a:t>
            </a:r>
            <a:endParaRPr kumimoji="0" lang="en-US" altLang="ko-KR"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71755" marR="0" lvl="0" indent="-71755" algn="l" defTabSz="914400" rtl="0" eaLnBrk="1" fontAlgn="auto" latinLnBrk="0" hangingPunct="1">
              <a:spcBef>
                <a:spcPts val="0"/>
              </a:spcBef>
              <a:spcAft>
                <a:spcPts val="100"/>
              </a:spcAft>
              <a:buClrTx/>
              <a:buSzTx/>
              <a:buFont typeface="Arial" panose="020B0604020202020204" pitchFamily="34" charset="0"/>
              <a:buChar char="•"/>
              <a:tabLst/>
              <a:defRPr/>
            </a:pPr>
            <a:r>
              <a:rPr kumimoji="0" lang="ko-KR" altLang="en-US"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글로벌 시장을 겨냥하여 미국의 대형 매니지먼트</a:t>
            </a:r>
            <a:r>
              <a:rPr kumimoji="0" lang="en-US" altLang="ko-KR"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제작사와 협업</a:t>
            </a:r>
            <a:r>
              <a:rPr kumimoji="0" lang="en-US" altLang="ko-KR"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육성하는 아티스트 프로젝트의 글로벌 성과 등이 새로운 성장 모멘텀 등으로 작용할 전망</a:t>
            </a:r>
            <a:endParaRPr kumimoji="0" lang="en-US" altLang="ko-KR"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71755" marR="0" lvl="0" indent="-71755" algn="l" defTabSz="914400" rtl="0" eaLnBrk="1" fontAlgn="auto" latinLnBrk="0" hangingPunct="1">
              <a:spcBef>
                <a:spcPts val="0"/>
              </a:spcBef>
              <a:spcAft>
                <a:spcPts val="100"/>
              </a:spcAft>
              <a:buClrTx/>
              <a:buSzTx/>
              <a:buFont typeface="Arial" panose="020B0604020202020204" pitchFamily="34" charset="0"/>
              <a:buChar char="•"/>
              <a:tabLst/>
              <a:defRPr/>
            </a:pPr>
            <a:r>
              <a:rPr kumimoji="0" lang="ko-KR" altLang="en-US"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음악 제작과 유통 등 전반에 있어서 </a:t>
            </a:r>
            <a:r>
              <a:rPr kumimoji="0" lang="en-US" altLang="ko-KR"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VR(</a:t>
            </a:r>
            <a:r>
              <a:rPr kumimoji="0" lang="ko-KR" altLang="en-US"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가상현실</a:t>
            </a:r>
            <a:r>
              <a:rPr kumimoji="0" lang="en-US" altLang="ko-KR"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등 신기술의 접목이 확대되고</a:t>
            </a:r>
            <a:r>
              <a:rPr kumimoji="0" lang="en-US" altLang="ko-KR"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버추얼 아티스트 등 관련 비즈니스 또한 규모가 커질 것으로 예상</a:t>
            </a:r>
            <a:endParaRPr kumimoji="0" lang="en-US" altLang="ko-KR" sz="900" b="0" i="0" u="none" strike="noStrike" kern="1200" cap="none" spc="0" normalizeH="0" baseline="0" noProof="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5" name="TextBox 14">
            <a:extLst>
              <a:ext uri="{FF2B5EF4-FFF2-40B4-BE49-F238E27FC236}">
                <a16:creationId xmlns:a16="http://schemas.microsoft.com/office/drawing/2014/main" id="{0E8A6CDD-E999-3702-1329-72F42228A28B}"/>
              </a:ext>
            </a:extLst>
          </p:cNvPr>
          <p:cNvSpPr txBox="1"/>
          <p:nvPr/>
        </p:nvSpPr>
        <p:spPr>
          <a:xfrm>
            <a:off x="3690030" y="4467979"/>
            <a:ext cx="457200" cy="9233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만 달러</a:t>
            </a: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4" name="직사각형 3">
            <a:extLst>
              <a:ext uri="{FF2B5EF4-FFF2-40B4-BE49-F238E27FC236}">
                <a16:creationId xmlns:a16="http://schemas.microsoft.com/office/drawing/2014/main" id="{F08E1CCA-DD3F-0644-A5B6-ABB8C3986DB2}"/>
              </a:ext>
            </a:extLst>
          </p:cNvPr>
          <p:cNvSpPr/>
          <p:nvPr/>
        </p:nvSpPr>
        <p:spPr>
          <a:xfrm>
            <a:off x="3700147" y="4207055"/>
            <a:ext cx="2500391" cy="210455"/>
          </a:xfrm>
          <a:prstGeom prst="rect">
            <a:avLst/>
          </a:prstGeom>
          <a:solidFill>
            <a:schemeClr val="accent4">
              <a:lumMod val="20000"/>
              <a:lumOff val="80000"/>
            </a:schemeClr>
          </a:solidFill>
          <a:ln w="3175">
            <a:noFill/>
          </a:ln>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rgbClr val="000000"/>
                </a:solidFill>
                <a:latin typeface="+mn-lt"/>
                <a:ea typeface="+mn-ea"/>
                <a:cs typeface="+mn-cs"/>
              </a:defRPr>
            </a:pP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국내 앨범 수출액 </a:t>
            </a:r>
          </a:p>
        </p:txBody>
      </p:sp>
      <p:sp>
        <p:nvSpPr>
          <p:cNvPr id="5" name="직사각형 4">
            <a:extLst>
              <a:ext uri="{FF2B5EF4-FFF2-40B4-BE49-F238E27FC236}">
                <a16:creationId xmlns:a16="http://schemas.microsoft.com/office/drawing/2014/main" id="{C270EF97-AE26-81BC-CFA9-8D9242EDC956}"/>
              </a:ext>
            </a:extLst>
          </p:cNvPr>
          <p:cNvSpPr/>
          <p:nvPr/>
        </p:nvSpPr>
        <p:spPr>
          <a:xfrm>
            <a:off x="6572891" y="4207055"/>
            <a:ext cx="2500391" cy="210455"/>
          </a:xfrm>
          <a:prstGeom prst="rect">
            <a:avLst/>
          </a:prstGeom>
          <a:solidFill>
            <a:schemeClr val="accent4">
              <a:lumMod val="20000"/>
              <a:lumOff val="80000"/>
            </a:schemeClr>
          </a:solidFill>
          <a:ln w="3175">
            <a:noFill/>
          </a:ln>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rgbClr val="000000"/>
                </a:solidFill>
                <a:latin typeface="+mn-lt"/>
                <a:ea typeface="+mn-ea"/>
                <a:cs typeface="+mn-cs"/>
              </a:defRPr>
            </a:pPr>
            <a:r>
              <a:rPr kumimoji="0" lang="en-US" altLang="ko-KR"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AI(</a:t>
            </a: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인공지능</a:t>
            </a:r>
            <a:r>
              <a:rPr kumimoji="0" lang="en-US" altLang="ko-KR"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 </a:t>
            </a:r>
            <a:r>
              <a:rPr kumimoji="0" lang="ko-KR" alt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KoPub돋움체 Medium"/>
                <a:ea typeface="KoPub돋움체 Medium"/>
                <a:cs typeface="+mn-cs"/>
              </a:rPr>
              <a:t>활용 만화작품 현황</a:t>
            </a:r>
          </a:p>
        </p:txBody>
      </p:sp>
      <p:sp>
        <p:nvSpPr>
          <p:cNvPr id="6" name="TextBox 5">
            <a:extLst>
              <a:ext uri="{FF2B5EF4-FFF2-40B4-BE49-F238E27FC236}">
                <a16:creationId xmlns:a16="http://schemas.microsoft.com/office/drawing/2014/main" id="{9EF86179-BE6F-2A9A-7D91-AAC6D85F27E3}"/>
              </a:ext>
            </a:extLst>
          </p:cNvPr>
          <p:cNvSpPr txBox="1"/>
          <p:nvPr/>
        </p:nvSpPr>
        <p:spPr>
          <a:xfrm>
            <a:off x="4109608" y="5592180"/>
            <a:ext cx="107402" cy="100027"/>
          </a:xfrm>
          <a:prstGeom prst="rect">
            <a:avLst/>
          </a:prstGeom>
          <a:solidFill>
            <a:srgbClr val="F2F2F2"/>
          </a:solidFill>
        </p:spPr>
        <p:txBody>
          <a:bodyPr wrap="none" lIns="0" tIns="0" rIns="0" bIns="0" rtlCol="0">
            <a:spAutoFit/>
          </a:bodyPr>
          <a:lstStyle/>
          <a:p>
            <a:pPr algn="l"/>
            <a:r>
              <a:rPr lang="en-US" altLang="ko-KR" sz="65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'13</a:t>
            </a:r>
            <a:endParaRPr lang="ko-KR" altLang="en-US" sz="65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7" name="TextBox 6">
            <a:extLst>
              <a:ext uri="{FF2B5EF4-FFF2-40B4-BE49-F238E27FC236}">
                <a16:creationId xmlns:a16="http://schemas.microsoft.com/office/drawing/2014/main" id="{61D14454-85D9-B2D7-2DAA-AE987ED1F98C}"/>
              </a:ext>
            </a:extLst>
          </p:cNvPr>
          <p:cNvSpPr txBox="1"/>
          <p:nvPr/>
        </p:nvSpPr>
        <p:spPr>
          <a:xfrm>
            <a:off x="4318618" y="5592180"/>
            <a:ext cx="107402" cy="100027"/>
          </a:xfrm>
          <a:prstGeom prst="rect">
            <a:avLst/>
          </a:prstGeom>
          <a:solidFill>
            <a:srgbClr val="F2F2F2"/>
          </a:solidFill>
        </p:spPr>
        <p:txBody>
          <a:bodyPr wrap="none" lIns="0" tIns="0" rIns="0" bIns="0" rtlCol="0">
            <a:spAutoFit/>
          </a:bodyPr>
          <a:lstStyle/>
          <a:p>
            <a:pPr algn="l"/>
            <a:r>
              <a:rPr lang="en-US" altLang="ko-KR" sz="65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'14</a:t>
            </a:r>
            <a:endParaRPr lang="ko-KR" altLang="en-US" sz="65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8" name="TextBox 7">
            <a:extLst>
              <a:ext uri="{FF2B5EF4-FFF2-40B4-BE49-F238E27FC236}">
                <a16:creationId xmlns:a16="http://schemas.microsoft.com/office/drawing/2014/main" id="{1A333D7A-D0D9-3E58-0594-1E6B6012E0DF}"/>
              </a:ext>
            </a:extLst>
          </p:cNvPr>
          <p:cNvSpPr txBox="1"/>
          <p:nvPr/>
        </p:nvSpPr>
        <p:spPr>
          <a:xfrm>
            <a:off x="4527628" y="5592180"/>
            <a:ext cx="107402" cy="100027"/>
          </a:xfrm>
          <a:prstGeom prst="rect">
            <a:avLst/>
          </a:prstGeom>
          <a:solidFill>
            <a:srgbClr val="F2F2F2"/>
          </a:solidFill>
        </p:spPr>
        <p:txBody>
          <a:bodyPr wrap="none" lIns="0" tIns="0" rIns="0" bIns="0" rtlCol="0">
            <a:spAutoFit/>
          </a:bodyPr>
          <a:lstStyle/>
          <a:p>
            <a:pPr algn="l"/>
            <a:r>
              <a:rPr lang="en-US" altLang="ko-KR" sz="65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'15</a:t>
            </a:r>
            <a:endParaRPr lang="ko-KR" altLang="en-US" sz="65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16" name="TextBox 15">
            <a:extLst>
              <a:ext uri="{FF2B5EF4-FFF2-40B4-BE49-F238E27FC236}">
                <a16:creationId xmlns:a16="http://schemas.microsoft.com/office/drawing/2014/main" id="{CE16914D-8F89-C3BA-30FA-78AFBDB64146}"/>
              </a:ext>
            </a:extLst>
          </p:cNvPr>
          <p:cNvSpPr txBox="1"/>
          <p:nvPr/>
        </p:nvSpPr>
        <p:spPr>
          <a:xfrm>
            <a:off x="4736638" y="5592180"/>
            <a:ext cx="107402" cy="100027"/>
          </a:xfrm>
          <a:prstGeom prst="rect">
            <a:avLst/>
          </a:prstGeom>
          <a:solidFill>
            <a:srgbClr val="F2F2F2"/>
          </a:solidFill>
        </p:spPr>
        <p:txBody>
          <a:bodyPr wrap="none" lIns="0" tIns="0" rIns="0" bIns="0" rtlCol="0">
            <a:spAutoFit/>
          </a:bodyPr>
          <a:lstStyle/>
          <a:p>
            <a:pPr algn="l"/>
            <a:r>
              <a:rPr lang="en-US" altLang="ko-KR" sz="65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'16</a:t>
            </a:r>
            <a:endParaRPr lang="ko-KR" altLang="en-US" sz="65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17" name="TextBox 16">
            <a:extLst>
              <a:ext uri="{FF2B5EF4-FFF2-40B4-BE49-F238E27FC236}">
                <a16:creationId xmlns:a16="http://schemas.microsoft.com/office/drawing/2014/main" id="{ABBF734C-8E59-1BE3-38D1-B9B932B7A267}"/>
              </a:ext>
            </a:extLst>
          </p:cNvPr>
          <p:cNvSpPr txBox="1"/>
          <p:nvPr/>
        </p:nvSpPr>
        <p:spPr>
          <a:xfrm>
            <a:off x="4945648" y="5592180"/>
            <a:ext cx="107402" cy="100027"/>
          </a:xfrm>
          <a:prstGeom prst="rect">
            <a:avLst/>
          </a:prstGeom>
          <a:solidFill>
            <a:srgbClr val="F2F2F2"/>
          </a:solidFill>
        </p:spPr>
        <p:txBody>
          <a:bodyPr wrap="none" lIns="0" tIns="0" rIns="0" bIns="0" rtlCol="0">
            <a:spAutoFit/>
          </a:bodyPr>
          <a:lstStyle/>
          <a:p>
            <a:pPr algn="l"/>
            <a:r>
              <a:rPr lang="en-US" altLang="ko-KR" sz="65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'17</a:t>
            </a:r>
            <a:endParaRPr lang="ko-KR" altLang="en-US" sz="65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18" name="TextBox 17">
            <a:extLst>
              <a:ext uri="{FF2B5EF4-FFF2-40B4-BE49-F238E27FC236}">
                <a16:creationId xmlns:a16="http://schemas.microsoft.com/office/drawing/2014/main" id="{0277BD90-2C0F-6FD7-A963-296DE40F0ED5}"/>
              </a:ext>
            </a:extLst>
          </p:cNvPr>
          <p:cNvSpPr txBox="1"/>
          <p:nvPr/>
        </p:nvSpPr>
        <p:spPr>
          <a:xfrm>
            <a:off x="5154658" y="5592180"/>
            <a:ext cx="107402" cy="100027"/>
          </a:xfrm>
          <a:prstGeom prst="rect">
            <a:avLst/>
          </a:prstGeom>
          <a:solidFill>
            <a:srgbClr val="F2F2F2"/>
          </a:solidFill>
        </p:spPr>
        <p:txBody>
          <a:bodyPr wrap="none" lIns="0" tIns="0" rIns="0" bIns="0" rtlCol="0">
            <a:spAutoFit/>
          </a:bodyPr>
          <a:lstStyle/>
          <a:p>
            <a:pPr algn="l"/>
            <a:r>
              <a:rPr lang="en-US" altLang="ko-KR" sz="65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'18</a:t>
            </a:r>
            <a:endParaRPr lang="ko-KR" altLang="en-US" sz="65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28" name="TextBox 27">
            <a:extLst>
              <a:ext uri="{FF2B5EF4-FFF2-40B4-BE49-F238E27FC236}">
                <a16:creationId xmlns:a16="http://schemas.microsoft.com/office/drawing/2014/main" id="{C32DD8D0-E15B-2D88-4297-283835B73436}"/>
              </a:ext>
            </a:extLst>
          </p:cNvPr>
          <p:cNvSpPr txBox="1"/>
          <p:nvPr/>
        </p:nvSpPr>
        <p:spPr>
          <a:xfrm>
            <a:off x="5363668" y="5592180"/>
            <a:ext cx="107402" cy="100027"/>
          </a:xfrm>
          <a:prstGeom prst="rect">
            <a:avLst/>
          </a:prstGeom>
          <a:solidFill>
            <a:srgbClr val="F2F2F2"/>
          </a:solidFill>
        </p:spPr>
        <p:txBody>
          <a:bodyPr wrap="none" lIns="0" tIns="0" rIns="0" bIns="0" rtlCol="0">
            <a:spAutoFit/>
          </a:bodyPr>
          <a:lstStyle/>
          <a:p>
            <a:pPr algn="l"/>
            <a:r>
              <a:rPr lang="en-US" altLang="ko-KR" sz="65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'19</a:t>
            </a:r>
            <a:endParaRPr lang="ko-KR" altLang="en-US" sz="65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31" name="TextBox 30">
            <a:extLst>
              <a:ext uri="{FF2B5EF4-FFF2-40B4-BE49-F238E27FC236}">
                <a16:creationId xmlns:a16="http://schemas.microsoft.com/office/drawing/2014/main" id="{84B4D671-5ACF-07E1-327C-F6730C2A7745}"/>
              </a:ext>
            </a:extLst>
          </p:cNvPr>
          <p:cNvSpPr txBox="1"/>
          <p:nvPr/>
        </p:nvSpPr>
        <p:spPr>
          <a:xfrm>
            <a:off x="5572678" y="5592180"/>
            <a:ext cx="107402" cy="100027"/>
          </a:xfrm>
          <a:prstGeom prst="rect">
            <a:avLst/>
          </a:prstGeom>
          <a:solidFill>
            <a:srgbClr val="F2F2F2"/>
          </a:solidFill>
        </p:spPr>
        <p:txBody>
          <a:bodyPr wrap="none" lIns="0" tIns="0" rIns="0" bIns="0" rtlCol="0">
            <a:spAutoFit/>
          </a:bodyPr>
          <a:lstStyle/>
          <a:p>
            <a:pPr algn="l"/>
            <a:r>
              <a:rPr lang="en-US" altLang="ko-KR" sz="65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'20</a:t>
            </a:r>
            <a:endParaRPr lang="ko-KR" altLang="en-US" sz="65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34" name="TextBox 33">
            <a:extLst>
              <a:ext uri="{FF2B5EF4-FFF2-40B4-BE49-F238E27FC236}">
                <a16:creationId xmlns:a16="http://schemas.microsoft.com/office/drawing/2014/main" id="{76C6737B-C723-0ACD-33D9-C4A9AC97F6F9}"/>
              </a:ext>
            </a:extLst>
          </p:cNvPr>
          <p:cNvSpPr txBox="1"/>
          <p:nvPr/>
        </p:nvSpPr>
        <p:spPr>
          <a:xfrm>
            <a:off x="5781688" y="5592180"/>
            <a:ext cx="107402" cy="100027"/>
          </a:xfrm>
          <a:prstGeom prst="rect">
            <a:avLst/>
          </a:prstGeom>
          <a:solidFill>
            <a:srgbClr val="F2F2F2"/>
          </a:solidFill>
        </p:spPr>
        <p:txBody>
          <a:bodyPr wrap="none" lIns="0" tIns="0" rIns="0" bIns="0" rtlCol="0">
            <a:spAutoFit/>
          </a:bodyPr>
          <a:lstStyle/>
          <a:p>
            <a:pPr algn="l"/>
            <a:r>
              <a:rPr lang="en-US" altLang="ko-KR" sz="65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'21</a:t>
            </a:r>
            <a:endParaRPr lang="ko-KR" altLang="en-US" sz="65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
        <p:nvSpPr>
          <p:cNvPr id="35" name="TextBox 34">
            <a:extLst>
              <a:ext uri="{FF2B5EF4-FFF2-40B4-BE49-F238E27FC236}">
                <a16:creationId xmlns:a16="http://schemas.microsoft.com/office/drawing/2014/main" id="{3E93E2A2-CAF0-C87D-FADF-9776BBAC1E65}"/>
              </a:ext>
            </a:extLst>
          </p:cNvPr>
          <p:cNvSpPr txBox="1"/>
          <p:nvPr/>
        </p:nvSpPr>
        <p:spPr>
          <a:xfrm>
            <a:off x="5990701" y="5592180"/>
            <a:ext cx="107402" cy="100027"/>
          </a:xfrm>
          <a:prstGeom prst="rect">
            <a:avLst/>
          </a:prstGeom>
          <a:solidFill>
            <a:srgbClr val="F2F2F2"/>
          </a:solidFill>
        </p:spPr>
        <p:txBody>
          <a:bodyPr wrap="none" lIns="0" tIns="0" rIns="0" bIns="0" rtlCol="0">
            <a:spAutoFit/>
          </a:bodyPr>
          <a:lstStyle/>
          <a:p>
            <a:pPr algn="l"/>
            <a:r>
              <a:rPr lang="en-US" altLang="ko-KR" sz="65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rPr>
              <a:t>'22</a:t>
            </a:r>
            <a:endParaRPr lang="ko-KR" altLang="en-US" sz="650">
              <a:ln>
                <a:solidFill>
                  <a:srgbClr val="A39ACB">
                    <a:alpha val="0"/>
                  </a:srgbClr>
                </a:solidFill>
              </a:ln>
              <a:solidFill>
                <a:schemeClr val="tx1">
                  <a:lumMod val="75000"/>
                  <a:lumOff val="25000"/>
                </a:schemeClr>
              </a:solidFill>
              <a:latin typeface="KoPub돋움체 Medium" panose="02020603020101020101" pitchFamily="18" charset="-127"/>
              <a:ea typeface="KoPub돋움체 Medium" panose="02020603020101020101" pitchFamily="18" charset="-127"/>
            </a:endParaRPr>
          </a:p>
        </p:txBody>
      </p:sp>
    </p:spTree>
    <p:extLst>
      <p:ext uri="{BB962C8B-B14F-4D97-AF65-F5344CB8AC3E}">
        <p14:creationId xmlns:p14="http://schemas.microsoft.com/office/powerpoint/2010/main" val="2568566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텍스트 개체 틀 29">
            <a:extLst>
              <a:ext uri="{FF2B5EF4-FFF2-40B4-BE49-F238E27FC236}">
                <a16:creationId xmlns:a16="http://schemas.microsoft.com/office/drawing/2014/main" id="{8FB4758E-70AE-4EEC-852D-C9BA96D84365}"/>
              </a:ext>
            </a:extLst>
          </p:cNvPr>
          <p:cNvSpPr>
            <a:spLocks noGrp="1"/>
          </p:cNvSpPr>
          <p:nvPr>
            <p:ph type="body" sz="quarter" idx="10"/>
          </p:nvPr>
        </p:nvSpPr>
        <p:spPr>
          <a:xfrm>
            <a:off x="713993" y="333149"/>
            <a:ext cx="8488800" cy="184666"/>
          </a:xfrm>
        </p:spPr>
        <p:txBody>
          <a:bodyPr/>
          <a:lstStyle/>
          <a:p>
            <a:r>
              <a:rPr lang="en-US" altLang="ko-KR"/>
              <a:t>III. 2024</a:t>
            </a:r>
            <a:r>
              <a:rPr lang="ko-KR" altLang="en-US"/>
              <a:t>년 산업별 전망 </a:t>
            </a:r>
            <a:endParaRPr lang="en-US" altLang="ko-KR"/>
          </a:p>
        </p:txBody>
      </p:sp>
      <p:sp>
        <p:nvSpPr>
          <p:cNvPr id="47" name="제목 2">
            <a:extLst>
              <a:ext uri="{FF2B5EF4-FFF2-40B4-BE49-F238E27FC236}">
                <a16:creationId xmlns:a16="http://schemas.microsoft.com/office/drawing/2014/main" id="{C00E8450-E74A-4988-804E-FB825E339E7E}"/>
              </a:ext>
            </a:extLst>
          </p:cNvPr>
          <p:cNvSpPr txBox="1">
            <a:spLocks/>
          </p:cNvSpPr>
          <p:nvPr/>
        </p:nvSpPr>
        <p:spPr>
          <a:xfrm>
            <a:off x="713993" y="471262"/>
            <a:ext cx="8488800" cy="504825"/>
          </a:xfrm>
          <a:prstGeom prst="rect">
            <a:avLst/>
          </a:prstGeom>
        </p:spPr>
        <p:txBody>
          <a:bodyPr wrap="none" lIns="0" tIns="0" rIns="0" bIns="0" anchor="b" anchorCtr="0">
            <a:noAutofit/>
          </a:bodyPr>
          <a:lstStyle>
            <a:lvl1pPr eaLnBrk="1" latinLnBrk="0" hangingPunct="1">
              <a:lnSpc>
                <a:spcPct val="70000"/>
              </a:lnSpc>
              <a:defRPr sz="2400" b="0" i="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KPMG Extralight"/>
              </a:defRPr>
            </a:lvl1pPr>
          </a:lstStyle>
          <a:p>
            <a:pPr marL="0" marR="0" lvl="0" indent="542925" algn="l" defTabSz="914400" rtl="0" eaLnBrk="1" fontAlgn="auto" latinLnBrk="0" hangingPunct="1">
              <a:lnSpc>
                <a:spcPct val="70000"/>
              </a:lnSpc>
              <a:spcBef>
                <a:spcPts val="0"/>
              </a:spcBef>
              <a:spcAft>
                <a:spcPts val="0"/>
              </a:spcAft>
              <a:buClrTx/>
              <a:buSzTx/>
              <a:buFontTx/>
              <a:buNone/>
              <a:tabLst/>
              <a:defRPr/>
            </a:pPr>
            <a:r>
              <a:rPr kumimoji="0" lang="ko-KR" altLang="en-US" sz="24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유통 </a:t>
            </a:r>
            <a:r>
              <a:rPr kumimoji="0" lang="en-US" altLang="ko-KR" sz="24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 </a:t>
            </a:r>
            <a:r>
              <a:rPr kumimoji="0" lang="ko-KR" altLang="en-US" sz="2400" b="1" i="0" u="none" strike="noStrike" kern="1200" cap="none" spc="0" normalizeH="0" baseline="0" noProof="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내수 침체 장기화 속 제한적 성장 전망</a:t>
            </a:r>
          </a:p>
        </p:txBody>
      </p:sp>
      <p:sp>
        <p:nvSpPr>
          <p:cNvPr id="42" name="텍스트 개체 틀 3">
            <a:extLst>
              <a:ext uri="{FF2B5EF4-FFF2-40B4-BE49-F238E27FC236}">
                <a16:creationId xmlns:a16="http://schemas.microsoft.com/office/drawing/2014/main" id="{BBDCFF33-3E9B-48C9-855F-7F187FC23187}"/>
              </a:ext>
            </a:extLst>
          </p:cNvPr>
          <p:cNvSpPr txBox="1">
            <a:spLocks/>
          </p:cNvSpPr>
          <p:nvPr/>
        </p:nvSpPr>
        <p:spPr>
          <a:xfrm>
            <a:off x="713993" y="1172036"/>
            <a:ext cx="8488800" cy="720000"/>
          </a:xfrm>
          <a:prstGeom prst="rect">
            <a:avLst/>
          </a:prstGeom>
        </p:spPr>
        <p:txBody>
          <a:bodyPr lIns="0" tIns="0" rIns="0" bIns="0"/>
          <a:lstStyle>
            <a:lvl1pPr algn="just" eaLnBrk="1" latinLnBrk="0" hangingPunct="1">
              <a:lnSpc>
                <a:spcPct val="110000"/>
              </a:lnSpc>
              <a:spcAft>
                <a:spcPts val="600"/>
              </a:spcAft>
              <a:defRPr sz="1500" b="0" i="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panose="020B0603020202020204" pitchFamily="34" charset="0"/>
              </a:defRPr>
            </a:lvl1pPr>
            <a:lvl2pPr marL="0" indent="0" algn="just" eaLnBrk="1" latinLnBrk="1" hangingPunct="1">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2pPr>
            <a:lvl3pPr marL="285750" indent="-309600" algn="just" eaLnBrk="1" latinLnBrk="1" hangingPunct="1">
              <a:lnSpc>
                <a:spcPct val="105000"/>
              </a:lnSpc>
              <a:spcAft>
                <a:spcPts val="600"/>
              </a:spcAft>
              <a:buClrTx/>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3pPr>
            <a:lvl4pPr marL="571500" indent="-248400" algn="just" eaLnBrk="1" latinLnBrk="1" hangingPunct="1">
              <a:lnSpc>
                <a:spcPct val="105000"/>
              </a:lnSpc>
              <a:spcAft>
                <a:spcPts val="600"/>
              </a:spcAft>
              <a:buFont typeface="Univers for KPMG Light" panose="020B0403020202020204" pitchFamily="34" charset="0"/>
              <a:buChar char="-"/>
              <a:defRPr sz="1200" b="0" i="0" baseline="0">
                <a:solidFill>
                  <a:schemeClr val="bg1">
                    <a:lumMod val="50000"/>
                  </a:schemeClr>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4pPr>
            <a:lvl5pPr marL="896938" indent="-309600" algn="just" eaLnBrk="1" latinLnBrk="1" hangingPunct="1">
              <a:lnSpc>
                <a:spcPct val="105000"/>
              </a:lnSpc>
              <a:spcAft>
                <a:spcPts val="600"/>
              </a:spcAft>
              <a:buFont typeface="Univers for KPMG Light" panose="020B0403020202020204" pitchFamily="34" charset="0"/>
              <a:buChar char="—"/>
              <a:defRPr lang="en-US" sz="1200" b="0" i="0">
                <a:solidFill>
                  <a:schemeClr val="tx2"/>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marL="0" marR="0" lvl="0" indent="0" algn="just" defTabSz="914400" rtl="0" eaLnBrk="1" fontAlgn="auto" latinLnBrk="0" hangingPunct="1">
              <a:lnSpc>
                <a:spcPct val="110000"/>
              </a:lnSpc>
              <a:spcBef>
                <a:spcPts val="0"/>
              </a:spcBef>
              <a:spcAft>
                <a:spcPts val="600"/>
              </a:spcAft>
              <a:buClrTx/>
              <a:buSzTx/>
              <a:buFontTx/>
              <a:buNone/>
              <a:tabLst/>
              <a:defRPr/>
            </a:pPr>
            <a:r>
              <a:rPr kumimoji="0" lang="ko-KR" altLang="en-US" sz="1500" b="0" i="0" u="none" strike="noStrike" kern="1200" cap="none" spc="0" normalizeH="0" baseline="0" noProof="0">
                <a:ln>
                  <a:solidFill>
                    <a:prstClr val="white">
                      <a:lumMod val="75000"/>
                      <a:alpha val="0"/>
                    </a:prstClr>
                  </a:solidFill>
                </a:ln>
                <a:solidFill>
                  <a:srgbClr val="000000">
                    <a:lumMod val="65000"/>
                    <a:lumOff val="35000"/>
                  </a:srgbClr>
                </a:solidFill>
                <a:effectLst/>
                <a:uLnTx/>
                <a:uFillTx/>
                <a:latin typeface="KoPub돋움체 Medium" panose="00000600000000000000" pitchFamily="2" charset="-127"/>
                <a:ea typeface="KoPub돋움체 Medium" panose="00000600000000000000" pitchFamily="2" charset="-127"/>
              </a:rPr>
              <a:t>고금리</a:t>
            </a:r>
            <a:r>
              <a:rPr kumimoji="0" lang="en-US" altLang="ko-KR" sz="1500" b="0" i="0" u="none" strike="noStrike" kern="1200" cap="none" spc="0" normalizeH="0" baseline="0" noProof="0">
                <a:ln>
                  <a:solidFill>
                    <a:prstClr val="white">
                      <a:lumMod val="75000"/>
                      <a:alpha val="0"/>
                    </a:prstClr>
                  </a:solidFill>
                </a:ln>
                <a:solidFill>
                  <a:srgbClr val="000000">
                    <a:lumMod val="65000"/>
                    <a:lumOff val="35000"/>
                  </a:srgbClr>
                </a:solidFill>
                <a:effectLst/>
                <a:uLnTx/>
                <a:uFillTx/>
                <a:latin typeface="KoPub돋움체 Medium" panose="00000600000000000000" pitchFamily="2" charset="-127"/>
                <a:ea typeface="KoPub돋움체 Medium" panose="00000600000000000000" pitchFamily="2" charset="-127"/>
              </a:rPr>
              <a:t>·</a:t>
            </a:r>
            <a:r>
              <a:rPr kumimoji="0" lang="ko-KR" altLang="en-US" sz="1500" b="0" i="0" u="none" strike="noStrike" kern="1200" cap="none" spc="0" normalizeH="0" baseline="0" noProof="0">
                <a:ln>
                  <a:solidFill>
                    <a:prstClr val="white">
                      <a:lumMod val="75000"/>
                      <a:alpha val="0"/>
                    </a:prstClr>
                  </a:solidFill>
                </a:ln>
                <a:solidFill>
                  <a:srgbClr val="000000">
                    <a:lumMod val="65000"/>
                    <a:lumOff val="35000"/>
                  </a:srgbClr>
                </a:solidFill>
                <a:effectLst/>
                <a:uLnTx/>
                <a:uFillTx/>
                <a:latin typeface="KoPub돋움체 Medium" panose="00000600000000000000" pitchFamily="2" charset="-127"/>
                <a:ea typeface="KoPub돋움체 Medium" panose="00000600000000000000" pitchFamily="2" charset="-127"/>
              </a:rPr>
              <a:t>고물가로 소비 환경 개선은 어려울 것으로 예상되면서 극단적 소비 패턴이 심화될 전망</a:t>
            </a:r>
            <a:r>
              <a:rPr kumimoji="0" lang="en-US" altLang="ko-KR" sz="1500" b="0" i="0" u="none" strike="noStrike" kern="1200" cap="none" spc="0" normalizeH="0" baseline="0" noProof="0">
                <a:ln>
                  <a:solidFill>
                    <a:prstClr val="white">
                      <a:lumMod val="75000"/>
                      <a:alpha val="0"/>
                    </a:prstClr>
                  </a:solidFill>
                </a:ln>
                <a:solidFill>
                  <a:srgbClr val="000000">
                    <a:lumMod val="65000"/>
                    <a:lumOff val="35000"/>
                  </a:srgbClr>
                </a:solidFill>
                <a:effectLst/>
                <a:uLnTx/>
                <a:uFillTx/>
                <a:latin typeface="KoPub돋움체 Medium" panose="00000600000000000000" pitchFamily="2" charset="-127"/>
                <a:ea typeface="KoPub돋움체 Medium" panose="00000600000000000000" pitchFamily="2" charset="-127"/>
              </a:rPr>
              <a:t>. </a:t>
            </a:r>
            <a:r>
              <a:rPr kumimoji="0" lang="ko-KR" altLang="en-US" sz="1500" b="0" i="0" u="none" strike="noStrike" kern="1200" cap="none" spc="0" normalizeH="0" baseline="0" noProof="0">
                <a:ln>
                  <a:solidFill>
                    <a:prstClr val="white">
                      <a:lumMod val="75000"/>
                      <a:alpha val="0"/>
                    </a:prstClr>
                  </a:solidFill>
                </a:ln>
                <a:solidFill>
                  <a:srgbClr val="000000">
                    <a:lumMod val="65000"/>
                    <a:lumOff val="35000"/>
                  </a:srgbClr>
                </a:solidFill>
                <a:effectLst/>
                <a:uLnTx/>
                <a:uFillTx/>
                <a:latin typeface="KoPub돋움체 Medium" panose="00000600000000000000" pitchFamily="2" charset="-127"/>
                <a:ea typeface="KoPub돋움체 Medium" panose="00000600000000000000" pitchFamily="2" charset="-127"/>
              </a:rPr>
              <a:t>소비자들의 가격 민감도가 높아짐에 따라</a:t>
            </a:r>
            <a:r>
              <a:rPr kumimoji="0" lang="en-US" altLang="ko-KR" sz="1500" b="0" i="0" u="none" strike="noStrike" kern="1200" cap="none" spc="0" normalizeH="0" baseline="0" noProof="0">
                <a:ln>
                  <a:solidFill>
                    <a:prstClr val="white">
                      <a:lumMod val="75000"/>
                      <a:alpha val="0"/>
                    </a:prstClr>
                  </a:solidFill>
                </a:ln>
                <a:solidFill>
                  <a:srgbClr val="000000">
                    <a:lumMod val="65000"/>
                    <a:lumOff val="35000"/>
                  </a:srgbClr>
                </a:solidFill>
                <a:effectLst/>
                <a:uLnTx/>
                <a:uFillTx/>
                <a:latin typeface="KoPub돋움체 Medium" panose="00000600000000000000" pitchFamily="2" charset="-127"/>
                <a:ea typeface="KoPub돋움체 Medium" panose="00000600000000000000" pitchFamily="2" charset="-127"/>
              </a:rPr>
              <a:t> </a:t>
            </a:r>
            <a:r>
              <a:rPr kumimoji="0" lang="ko-KR" altLang="en-US" sz="1500" b="0" i="0" u="none" strike="noStrike" kern="1200" cap="none" spc="0" normalizeH="0" baseline="0" noProof="0">
                <a:ln>
                  <a:solidFill>
                    <a:prstClr val="white">
                      <a:lumMod val="75000"/>
                      <a:alpha val="0"/>
                    </a:prstClr>
                  </a:solidFill>
                </a:ln>
                <a:solidFill>
                  <a:srgbClr val="000000">
                    <a:lumMod val="65000"/>
                    <a:lumOff val="35000"/>
                  </a:srgbClr>
                </a:solidFill>
                <a:effectLst/>
                <a:uLnTx/>
                <a:uFillTx/>
                <a:latin typeface="KoPub돋움체 Medium" panose="00000600000000000000" pitchFamily="2" charset="-127"/>
                <a:ea typeface="KoPub돋움체 Medium" panose="00000600000000000000" pitchFamily="2" charset="-127"/>
              </a:rPr>
              <a:t>가격 경쟁력 높은 채널의 경우 비교적 양호한 성장이 기대되나</a:t>
            </a:r>
            <a:r>
              <a:rPr kumimoji="0" lang="en-US" altLang="ko-KR" sz="1500" b="0" i="0" u="none" strike="noStrike" kern="1200" cap="none" spc="0" normalizeH="0" baseline="0" noProof="0">
                <a:ln>
                  <a:solidFill>
                    <a:prstClr val="white">
                      <a:lumMod val="75000"/>
                      <a:alpha val="0"/>
                    </a:prstClr>
                  </a:solidFill>
                </a:ln>
                <a:solidFill>
                  <a:srgbClr val="000000">
                    <a:lumMod val="65000"/>
                    <a:lumOff val="35000"/>
                  </a:srgbClr>
                </a:solidFill>
                <a:effectLst/>
                <a:uLnTx/>
                <a:uFillTx/>
                <a:latin typeface="KoPub돋움체 Medium" panose="00000600000000000000" pitchFamily="2" charset="-127"/>
                <a:ea typeface="KoPub돋움체 Medium" panose="00000600000000000000" pitchFamily="2" charset="-127"/>
              </a:rPr>
              <a:t>, </a:t>
            </a:r>
            <a:r>
              <a:rPr kumimoji="0" lang="ko-KR" altLang="en-US" sz="1500" b="0" i="0" u="none" strike="noStrike" kern="1200" cap="none" spc="0" normalizeH="0" baseline="0" noProof="0">
                <a:ln>
                  <a:solidFill>
                    <a:prstClr val="white">
                      <a:lumMod val="75000"/>
                      <a:alpha val="0"/>
                    </a:prstClr>
                  </a:solidFill>
                </a:ln>
                <a:solidFill>
                  <a:srgbClr val="000000">
                    <a:lumMod val="65000"/>
                    <a:lumOff val="35000"/>
                  </a:srgbClr>
                </a:solidFill>
                <a:effectLst/>
                <a:uLnTx/>
                <a:uFillTx/>
                <a:latin typeface="KoPub돋움체 Medium" panose="00000600000000000000" pitchFamily="2" charset="-127"/>
                <a:ea typeface="KoPub돋움체 Medium" panose="00000600000000000000" pitchFamily="2" charset="-127"/>
              </a:rPr>
              <a:t>장기화되는 경기 침체 속 온</a:t>
            </a:r>
            <a:r>
              <a:rPr kumimoji="0" lang="en-US" altLang="ko-KR" sz="1500" b="0" i="0" u="none" strike="noStrike" kern="1200" cap="none" spc="0" normalizeH="0" baseline="0" noProof="0">
                <a:ln>
                  <a:solidFill>
                    <a:prstClr val="white">
                      <a:lumMod val="75000"/>
                      <a:alpha val="0"/>
                    </a:prstClr>
                  </a:solidFill>
                </a:ln>
                <a:solidFill>
                  <a:srgbClr val="000000">
                    <a:lumMod val="65000"/>
                    <a:lumOff val="35000"/>
                  </a:srgbClr>
                </a:solidFill>
                <a:effectLst/>
                <a:uLnTx/>
                <a:uFillTx/>
                <a:latin typeface="KoPub돋움체 Medium" panose="00000600000000000000" pitchFamily="2" charset="-127"/>
                <a:ea typeface="KoPub돋움체 Medium" panose="00000600000000000000" pitchFamily="2" charset="-127"/>
              </a:rPr>
              <a:t>·</a:t>
            </a:r>
            <a:r>
              <a:rPr kumimoji="0" lang="ko-KR" altLang="en-US" sz="1500" b="0" i="0" u="none" strike="noStrike" kern="1200" cap="none" spc="0" normalizeH="0" baseline="0" noProof="0">
                <a:ln>
                  <a:solidFill>
                    <a:prstClr val="white">
                      <a:lumMod val="75000"/>
                      <a:alpha val="0"/>
                    </a:prstClr>
                  </a:solidFill>
                </a:ln>
                <a:solidFill>
                  <a:srgbClr val="000000">
                    <a:lumMod val="65000"/>
                    <a:lumOff val="35000"/>
                  </a:srgbClr>
                </a:solidFill>
                <a:effectLst/>
                <a:uLnTx/>
                <a:uFillTx/>
                <a:latin typeface="KoPub돋움체 Medium" panose="00000600000000000000" pitchFamily="2" charset="-127"/>
                <a:ea typeface="KoPub돋움체 Medium" panose="00000600000000000000" pitchFamily="2" charset="-127"/>
              </a:rPr>
              <a:t>오프라인 업계 전반적으로 제한적 성장이 예상</a:t>
            </a:r>
          </a:p>
        </p:txBody>
      </p:sp>
      <p:pic>
        <p:nvPicPr>
          <p:cNvPr id="5" name="그림 4">
            <a:extLst>
              <a:ext uri="{FF2B5EF4-FFF2-40B4-BE49-F238E27FC236}">
                <a16:creationId xmlns:a16="http://schemas.microsoft.com/office/drawing/2014/main" id="{F0B1C7A0-0E55-A4E7-8FE0-30AEE4BD6CF8}"/>
              </a:ext>
            </a:extLst>
          </p:cNvPr>
          <p:cNvPicPr>
            <a:picLocks noChangeAspect="1"/>
          </p:cNvPicPr>
          <p:nvPr/>
        </p:nvPicPr>
        <p:blipFill>
          <a:blip r:embed="rId2"/>
          <a:stretch>
            <a:fillRect/>
          </a:stretch>
        </p:blipFill>
        <p:spPr>
          <a:xfrm>
            <a:off x="733746" y="649929"/>
            <a:ext cx="425036" cy="264455"/>
          </a:xfrm>
          <a:prstGeom prst="rect">
            <a:avLst/>
          </a:prstGeom>
        </p:spPr>
      </p:pic>
      <p:sp>
        <p:nvSpPr>
          <p:cNvPr id="4" name="직사각형 3">
            <a:extLst>
              <a:ext uri="{FF2B5EF4-FFF2-40B4-BE49-F238E27FC236}">
                <a16:creationId xmlns:a16="http://schemas.microsoft.com/office/drawing/2014/main" id="{5446FBFB-9588-183F-DB35-990A3880E187}"/>
              </a:ext>
            </a:extLst>
          </p:cNvPr>
          <p:cNvSpPr/>
          <p:nvPr/>
        </p:nvSpPr>
        <p:spPr>
          <a:xfrm>
            <a:off x="4129088" y="3914151"/>
            <a:ext cx="1200150" cy="2435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 name="직사각형 5">
            <a:extLst>
              <a:ext uri="{FF2B5EF4-FFF2-40B4-BE49-F238E27FC236}">
                <a16:creationId xmlns:a16="http://schemas.microsoft.com/office/drawing/2014/main" id="{F55B4351-7A55-8B36-D934-54FF6F80CCCC}"/>
              </a:ext>
            </a:extLst>
          </p:cNvPr>
          <p:cNvSpPr/>
          <p:nvPr/>
        </p:nvSpPr>
        <p:spPr>
          <a:xfrm>
            <a:off x="911417" y="3945146"/>
            <a:ext cx="1169796" cy="2125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grpSp>
        <p:nvGrpSpPr>
          <p:cNvPr id="7" name="그룹 6">
            <a:extLst>
              <a:ext uri="{FF2B5EF4-FFF2-40B4-BE49-F238E27FC236}">
                <a16:creationId xmlns:a16="http://schemas.microsoft.com/office/drawing/2014/main" id="{E589659F-9CF6-DE79-0CA9-05FFDC82FDC7}"/>
              </a:ext>
            </a:extLst>
          </p:cNvPr>
          <p:cNvGrpSpPr/>
          <p:nvPr/>
        </p:nvGrpSpPr>
        <p:grpSpPr>
          <a:xfrm>
            <a:off x="712351" y="2168525"/>
            <a:ext cx="8488800" cy="276837"/>
            <a:chOff x="704850" y="2013298"/>
            <a:chExt cx="4140200" cy="276837"/>
          </a:xfrm>
        </p:grpSpPr>
        <p:sp>
          <p:nvSpPr>
            <p:cNvPr id="8" name="TextBox 7">
              <a:extLst>
                <a:ext uri="{FF2B5EF4-FFF2-40B4-BE49-F238E27FC236}">
                  <a16:creationId xmlns:a16="http://schemas.microsoft.com/office/drawing/2014/main" id="{49C9BF87-91B6-F99C-A18B-7709BC674B10}"/>
                </a:ext>
              </a:extLst>
            </p:cNvPr>
            <p:cNvSpPr txBox="1"/>
            <p:nvPr/>
          </p:nvSpPr>
          <p:spPr>
            <a:xfrm>
              <a:off x="704850" y="2046854"/>
              <a:ext cx="1292356" cy="200055"/>
            </a:xfrm>
            <a:prstGeom prst="rect">
              <a:avLst/>
            </a:prstGeom>
            <a:noFill/>
            <a:ln>
              <a:noFill/>
            </a:ln>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300" b="0" i="0" u="none" strike="noStrike" cap="none" spc="0" normalizeH="0" baseline="0">
                  <a:ln>
                    <a:solidFill>
                      <a:prstClr val="white">
                        <a:lumMod val="75000"/>
                        <a:alpha val="0"/>
                      </a:prstClr>
                    </a:solidFill>
                  </a:ln>
                  <a:solidFill>
                    <a:schemeClr val="tx2"/>
                  </a:solidFill>
                  <a:effectLst/>
                  <a:uLnTx/>
                  <a:uFillTx/>
                  <a:latin typeface="KoPub돋움체 Bold" panose="00000800000000000000" pitchFamily="2" charset="-127"/>
                  <a:ea typeface="KoPub돋움체 Bold" panose="00000800000000000000" pitchFamily="2" charset="-127"/>
                  <a:cs typeface="Univers for KPMG"/>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2023</a:t>
              </a: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년 유통산업 현황 및 </a:t>
              </a:r>
              <a:r>
                <a:rPr kumimoji="0" lang="en-US" altLang="ko-KR"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2024</a:t>
              </a: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년 전망</a:t>
              </a:r>
            </a:p>
          </p:txBody>
        </p:sp>
        <p:cxnSp>
          <p:nvCxnSpPr>
            <p:cNvPr id="9" name="직선 연결선 8">
              <a:extLst>
                <a:ext uri="{FF2B5EF4-FFF2-40B4-BE49-F238E27FC236}">
                  <a16:creationId xmlns:a16="http://schemas.microsoft.com/office/drawing/2014/main" id="{6F8BE6C8-B39D-E6E2-8B25-8C3C0D6C1EF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F055E1FF-FA8F-6E74-6149-29D6764D8751}"/>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6" name="직사각형 15">
            <a:extLst>
              <a:ext uri="{FF2B5EF4-FFF2-40B4-BE49-F238E27FC236}">
                <a16:creationId xmlns:a16="http://schemas.microsoft.com/office/drawing/2014/main" id="{413D0DB6-90BB-26AE-F86F-D73BC73AF14B}"/>
              </a:ext>
            </a:extLst>
          </p:cNvPr>
          <p:cNvSpPr/>
          <p:nvPr/>
        </p:nvSpPr>
        <p:spPr>
          <a:xfrm>
            <a:off x="712351" y="4895852"/>
            <a:ext cx="4754999" cy="1269998"/>
          </a:xfrm>
          <a:prstGeom prst="rect">
            <a:avLst/>
          </a:prstGeom>
          <a:solidFill>
            <a:srgbClr val="E5E5E5">
              <a:alpha val="50196"/>
            </a:srgbClr>
          </a:solidFill>
        </p:spPr>
        <p:txBody>
          <a:bodyPr wrap="square" lIns="72000" tIns="72000" rIns="72000" bIns="72000" anchor="ctr">
            <a:noAutofit/>
          </a:bodyPr>
          <a:lstStyle/>
          <a:p>
            <a:pPr marL="177800" marR="0" lvl="0" indent="-177800" algn="l" defTabSz="914400" rtl="0" eaLnBrk="1" fontAlgn="ctr" latinLnBrk="0" hangingPunct="1">
              <a:lnSpc>
                <a:spcPct val="110000"/>
              </a:lnSpc>
              <a:spcBef>
                <a:spcPts val="200"/>
              </a:spcBef>
              <a:spcAft>
                <a:spcPts val="100"/>
              </a:spcAft>
              <a:buClrTx/>
              <a:buSzTx/>
              <a:buFont typeface="Wingdings" panose="05000000000000000000" pitchFamily="2" charset="2"/>
              <a:buChar char="§"/>
              <a:tabLst/>
              <a:defRPr/>
            </a:pPr>
            <a:r>
              <a:rPr kumimoji="0" lang="en-US" altLang="ko-KR" sz="9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’24</a:t>
            </a:r>
            <a:r>
              <a:rPr kumimoji="0" lang="ko-KR" altLang="en-US" sz="9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년에도 고물가</a:t>
            </a:r>
            <a:r>
              <a:rPr kumimoji="0" lang="en-US" altLang="ko-KR" sz="9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고금리로 내수 부진 및 소비심리 위축 이어질 전망</a:t>
            </a:r>
            <a:endParaRPr kumimoji="0" lang="en-US" altLang="ko-KR" sz="9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361950" marR="0" lvl="0" indent="-184150" algn="l" defTabSz="914400" rtl="0" eaLnBrk="1" fontAlgn="ctr" latinLnBrk="0" hangingPunct="1">
              <a:lnSpc>
                <a:spcPct val="110000"/>
              </a:lnSpc>
              <a:spcBef>
                <a:spcPts val="200"/>
              </a:spcBef>
              <a:spcAft>
                <a:spcPts val="100"/>
              </a:spcAft>
              <a:buClrTx/>
              <a:buSzTx/>
              <a:buFont typeface="KoPub돋움체 Medium" panose="00000600000000000000" pitchFamily="2" charset="-127"/>
              <a:buChar char="­"/>
              <a:tabLst>
                <a:tab pos="361950" algn="l"/>
              </a:tabLst>
              <a:defRPr/>
            </a:pPr>
            <a:r>
              <a:rPr kumimoji="0" lang="ko-KR" altLang="en-US"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국내 소비자물가는 ’</a:t>
            </a:r>
            <a:r>
              <a:rPr kumimoji="0" lang="en-US" altLang="ko-KR"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22</a:t>
            </a:r>
            <a:r>
              <a:rPr kumimoji="0" lang="ko-KR" altLang="en-US"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8</a:t>
            </a:r>
            <a:r>
              <a:rPr kumimoji="0" lang="ko-KR" altLang="en-US"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월을 기점으로 둔화 흐름을 보이며 ’</a:t>
            </a:r>
            <a:r>
              <a:rPr kumimoji="0" lang="en-US" altLang="ko-KR"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7</a:t>
            </a:r>
            <a:r>
              <a:rPr kumimoji="0" lang="ko-KR" altLang="en-US"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월 </a:t>
            </a:r>
            <a:r>
              <a:rPr kumimoji="0" lang="en-US" altLang="ko-KR"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로 </a:t>
            </a:r>
            <a:r>
              <a:rPr kumimoji="0" lang="en-US" altLang="ko-KR"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25</a:t>
            </a:r>
            <a:r>
              <a:rPr kumimoji="0" lang="ko-KR" altLang="en-US"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개월 만에 가장 낮은 상승률을 기록</a:t>
            </a:r>
            <a:r>
              <a:rPr kumimoji="0" lang="en-US" altLang="ko-KR"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그러나 ’</a:t>
            </a:r>
            <a:r>
              <a:rPr kumimoji="0" lang="en-US" altLang="ko-KR"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8</a:t>
            </a:r>
            <a:r>
              <a:rPr kumimoji="0" lang="ko-KR" altLang="en-US"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월부터 </a:t>
            </a:r>
            <a:r>
              <a:rPr kumimoji="0" lang="en-US" altLang="ko-KR"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대로 오르며 ’</a:t>
            </a:r>
            <a:r>
              <a:rPr kumimoji="0" lang="en-US" altLang="ko-KR"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11</a:t>
            </a:r>
            <a:r>
              <a:rPr kumimoji="0" lang="ko-KR" altLang="en-US"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월 소비자물가 상승률은 </a:t>
            </a:r>
            <a:r>
              <a:rPr kumimoji="0" lang="en-US" altLang="ko-KR"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3.3%</a:t>
            </a:r>
            <a:r>
              <a:rPr kumimoji="0" lang="ko-KR" altLang="en-US"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로 조사</a:t>
            </a:r>
          </a:p>
          <a:p>
            <a:pPr marL="177800" marR="0" lvl="0" indent="-177800" algn="l" defTabSz="914400" rtl="0" eaLnBrk="1" fontAlgn="ctr" latinLnBrk="0" hangingPunct="1">
              <a:lnSpc>
                <a:spcPct val="110000"/>
              </a:lnSpc>
              <a:spcBef>
                <a:spcPts val="200"/>
              </a:spcBef>
              <a:spcAft>
                <a:spcPts val="100"/>
              </a:spcAft>
              <a:buClrTx/>
              <a:buSzTx/>
              <a:buFont typeface="Wingdings" panose="05000000000000000000" pitchFamily="2" charset="2"/>
              <a:buChar char="§"/>
              <a:tabLst/>
              <a:defRPr/>
            </a:pPr>
            <a:r>
              <a:rPr kumimoji="0" lang="ko-KR" altLang="en-US" sz="9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온</a:t>
            </a:r>
            <a:r>
              <a:rPr kumimoji="0" lang="en-US" altLang="ko-KR" sz="9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오프라인 채널 간 매출 격차는 </a:t>
            </a:r>
            <a:r>
              <a:rPr kumimoji="0" lang="en-US" altLang="ko-KR" sz="9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’22</a:t>
            </a:r>
            <a:r>
              <a:rPr kumimoji="0" lang="ko-KR" altLang="en-US" sz="9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하반기부터 축소되는 모습을 보였으나 </a:t>
            </a:r>
            <a:r>
              <a:rPr kumimoji="0" lang="en-US" altLang="ko-KR" sz="9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9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9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10</a:t>
            </a:r>
            <a:r>
              <a:rPr kumimoji="0" lang="ko-KR" altLang="en-US" sz="9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월 오프라인 매출의 전년동기대비 증감률이 </a:t>
            </a:r>
            <a:r>
              <a:rPr kumimoji="0" lang="en-US" altLang="ko-KR" sz="9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0.5%</a:t>
            </a:r>
            <a:r>
              <a:rPr kumimoji="0" lang="ko-KR" altLang="en-US" sz="9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로 나타나며 온</a:t>
            </a:r>
            <a:r>
              <a:rPr kumimoji="0" lang="en-US" altLang="ko-KR" sz="9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오프라인 간 격차가 확대</a:t>
            </a:r>
            <a:endParaRPr kumimoji="0" lang="en-US" altLang="ko-KR" sz="9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361950" marR="0" lvl="0" indent="-184150" algn="l" defTabSz="914400" rtl="0" eaLnBrk="1" fontAlgn="ctr" latinLnBrk="0" hangingPunct="1">
              <a:lnSpc>
                <a:spcPct val="110000"/>
              </a:lnSpc>
              <a:spcBef>
                <a:spcPts val="200"/>
              </a:spcBef>
              <a:spcAft>
                <a:spcPts val="100"/>
              </a:spcAft>
              <a:buClrTx/>
              <a:buSzTx/>
              <a:buFont typeface="KoPub돋움체 Medium" panose="00000600000000000000" pitchFamily="2" charset="-127"/>
              <a:buChar char="­"/>
              <a:tabLst>
                <a:tab pos="361950" algn="l"/>
              </a:tabLst>
              <a:defRPr/>
            </a:pPr>
            <a:r>
              <a:rPr kumimoji="0" lang="ko-KR" altLang="en-US"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생활용품 구매가 온라인으로 점차 이동하고 오프라인 업태별 차별적 실적 흐름이 지속되는 데 따름</a:t>
            </a:r>
            <a:endParaRPr kumimoji="0" lang="en-US" altLang="ko-KR"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7" name="TextBox 16">
            <a:extLst>
              <a:ext uri="{FF2B5EF4-FFF2-40B4-BE49-F238E27FC236}">
                <a16:creationId xmlns:a16="http://schemas.microsoft.com/office/drawing/2014/main" id="{62630EDD-19F8-DF4D-4517-326E041E1BD4}"/>
              </a:ext>
            </a:extLst>
          </p:cNvPr>
          <p:cNvSpPr txBox="1"/>
          <p:nvPr/>
        </p:nvSpPr>
        <p:spPr>
          <a:xfrm>
            <a:off x="5637150" y="5968610"/>
            <a:ext cx="3331589" cy="232165"/>
          </a:xfrm>
          <a:prstGeom prst="rect">
            <a:avLst/>
          </a:prstGeom>
          <a:noFill/>
          <a:ln>
            <a:noFill/>
          </a:ln>
        </p:spPr>
        <p:txBody>
          <a:bodyPr wrap="square" lIns="0" tIns="108000" rIns="0" bIns="0" rtlCol="0" anchor="b">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18" name="그룹 17">
            <a:extLst>
              <a:ext uri="{FF2B5EF4-FFF2-40B4-BE49-F238E27FC236}">
                <a16:creationId xmlns:a16="http://schemas.microsoft.com/office/drawing/2014/main" id="{D02FFF85-A937-1F14-B2B4-F8251B0C1F99}"/>
              </a:ext>
            </a:extLst>
          </p:cNvPr>
          <p:cNvGrpSpPr/>
          <p:nvPr/>
        </p:nvGrpSpPr>
        <p:grpSpPr>
          <a:xfrm>
            <a:off x="660099" y="2536485"/>
            <a:ext cx="4821746" cy="2251292"/>
            <a:chOff x="658834" y="2536485"/>
            <a:chExt cx="4938488" cy="2251292"/>
          </a:xfrm>
        </p:grpSpPr>
        <p:sp>
          <p:nvSpPr>
            <p:cNvPr id="21" name="직사각형 20">
              <a:extLst>
                <a:ext uri="{FF2B5EF4-FFF2-40B4-BE49-F238E27FC236}">
                  <a16:creationId xmlns:a16="http://schemas.microsoft.com/office/drawing/2014/main" id="{3D5CD90F-EEDC-B4FF-4C96-36F058BAE1B0}"/>
                </a:ext>
              </a:extLst>
            </p:cNvPr>
            <p:cNvSpPr/>
            <p:nvPr/>
          </p:nvSpPr>
          <p:spPr>
            <a:xfrm>
              <a:off x="712351" y="2536485"/>
              <a:ext cx="1545101" cy="192893"/>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소비자물가지수 상승률 추이</a:t>
              </a:r>
            </a:p>
          </p:txBody>
        </p:sp>
        <p:sp>
          <p:nvSpPr>
            <p:cNvPr id="22" name="TextBox 21">
              <a:extLst>
                <a:ext uri="{FF2B5EF4-FFF2-40B4-BE49-F238E27FC236}">
                  <a16:creationId xmlns:a16="http://schemas.microsoft.com/office/drawing/2014/main" id="{9E7D2EBF-C333-425F-22C9-54E6294C9B78}"/>
                </a:ext>
              </a:extLst>
            </p:cNvPr>
            <p:cNvSpPr txBox="1"/>
            <p:nvPr/>
          </p:nvSpPr>
          <p:spPr>
            <a:xfrm>
              <a:off x="712351" y="4587722"/>
              <a:ext cx="1526681" cy="200055"/>
            </a:xfrm>
            <a:prstGeom prst="rect">
              <a:avLst/>
            </a:prstGeom>
            <a:noFill/>
          </p:spPr>
          <p:txBody>
            <a:bodyPr wrap="square" lIns="0" tIns="0" rIns="0" bIns="0" rtlCol="0" anchor="t">
              <a:spAutoFit/>
            </a:bodyPr>
            <a:lstStyle>
              <a:defPPr>
                <a:defRPr lang="en-US"/>
              </a:defPPr>
              <a:lvl1pPr marR="0" lvl="0" indent="0" fontAlgn="auto">
                <a:lnSpc>
                  <a:spcPct val="100000"/>
                </a:lnSpc>
                <a:spcBef>
                  <a:spcPts val="0"/>
                </a:spcBef>
                <a:spcAft>
                  <a:spcPts val="0"/>
                </a:spcAft>
                <a:buClrTx/>
                <a:buSzTx/>
                <a:buFontTx/>
                <a:buNone/>
                <a:tabLst/>
                <a:defRPr kumimoji="0" sz="65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한국은행</a:t>
              </a:r>
              <a:endPar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 2023</a:t>
              </a:r>
              <a:r>
                <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11</a:t>
              </a:r>
              <a:r>
                <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월 수치는 잠정치</a:t>
              </a:r>
            </a:p>
          </p:txBody>
        </p:sp>
        <p:sp>
          <p:nvSpPr>
            <p:cNvPr id="25" name="직사각형 24">
              <a:extLst>
                <a:ext uri="{FF2B5EF4-FFF2-40B4-BE49-F238E27FC236}">
                  <a16:creationId xmlns:a16="http://schemas.microsoft.com/office/drawing/2014/main" id="{5BE07CB9-4A5F-9E41-9CDE-B963FFC9B0FE}"/>
                </a:ext>
              </a:extLst>
            </p:cNvPr>
            <p:cNvSpPr/>
            <p:nvPr/>
          </p:nvSpPr>
          <p:spPr>
            <a:xfrm>
              <a:off x="2324612" y="2536485"/>
              <a:ext cx="1595352" cy="192893"/>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소비자동향지수 추이</a:t>
              </a:r>
            </a:p>
          </p:txBody>
        </p:sp>
        <p:sp>
          <p:nvSpPr>
            <p:cNvPr id="27" name="TextBox 26">
              <a:extLst>
                <a:ext uri="{FF2B5EF4-FFF2-40B4-BE49-F238E27FC236}">
                  <a16:creationId xmlns:a16="http://schemas.microsoft.com/office/drawing/2014/main" id="{D67028C5-7DF7-A86A-068D-6B86EAA1401C}"/>
                </a:ext>
              </a:extLst>
            </p:cNvPr>
            <p:cNvSpPr txBox="1"/>
            <p:nvPr/>
          </p:nvSpPr>
          <p:spPr>
            <a:xfrm>
              <a:off x="2329976" y="4587722"/>
              <a:ext cx="1565465" cy="200055"/>
            </a:xfrm>
            <a:prstGeom prst="rect">
              <a:avLst/>
            </a:prstGeom>
            <a:noFill/>
          </p:spPr>
          <p:txBody>
            <a:bodyPr wrap="square" lIns="0" tIns="0" rIns="0" bIns="0" rtlCol="0" anchor="t">
              <a:spAutoFit/>
            </a:bodyPr>
            <a:lstStyle>
              <a:defPPr>
                <a:defRPr lang="en-US"/>
              </a:defPPr>
              <a:lvl1pPr marR="0" lvl="0" indent="0" fontAlgn="auto">
                <a:lnSpc>
                  <a:spcPct val="100000"/>
                </a:lnSpc>
                <a:spcBef>
                  <a:spcPts val="0"/>
                </a:spcBef>
                <a:spcAft>
                  <a:spcPts val="0"/>
                </a:spcAft>
                <a:buClrTx/>
                <a:buSzTx/>
                <a:buFontTx/>
                <a:buNone/>
                <a:tabLst/>
                <a:defRPr kumimoji="0" sz="65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한국은행</a:t>
              </a:r>
              <a:endPar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 2023</a:t>
              </a:r>
              <a:r>
                <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11</a:t>
              </a:r>
              <a:r>
                <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월 수치는 잠정치</a:t>
              </a:r>
            </a:p>
          </p:txBody>
        </p:sp>
        <p:sp>
          <p:nvSpPr>
            <p:cNvPr id="28" name="TextBox 27">
              <a:extLst>
                <a:ext uri="{FF2B5EF4-FFF2-40B4-BE49-F238E27FC236}">
                  <a16:creationId xmlns:a16="http://schemas.microsoft.com/office/drawing/2014/main" id="{83FF0D43-3F65-D4E0-38D9-C4ABFFD3EE5C}"/>
                </a:ext>
              </a:extLst>
            </p:cNvPr>
            <p:cNvSpPr txBox="1"/>
            <p:nvPr/>
          </p:nvSpPr>
          <p:spPr>
            <a:xfrm>
              <a:off x="744040" y="2829278"/>
              <a:ext cx="801526" cy="100127"/>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6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전년동월대비</a:t>
              </a:r>
              <a:r>
                <a:rPr kumimoji="0" lang="en-US" altLang="ko-KR" sz="6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graphicFrame>
          <p:nvGraphicFramePr>
            <p:cNvPr id="29" name="차트 28">
              <a:extLst>
                <a:ext uri="{FF2B5EF4-FFF2-40B4-BE49-F238E27FC236}">
                  <a16:creationId xmlns:a16="http://schemas.microsoft.com/office/drawing/2014/main" id="{A65D5F98-40EF-E216-BE04-2E6A175D2E08}"/>
                </a:ext>
              </a:extLst>
            </p:cNvPr>
            <p:cNvGraphicFramePr/>
            <p:nvPr>
              <p:extLst>
                <p:ext uri="{D42A27DB-BD31-4B8C-83A1-F6EECF244321}">
                  <p14:modId xmlns:p14="http://schemas.microsoft.com/office/powerpoint/2010/main" val="1882152141"/>
                </p:ext>
              </p:extLst>
            </p:nvPr>
          </p:nvGraphicFramePr>
          <p:xfrm>
            <a:off x="2294298" y="2786045"/>
            <a:ext cx="1595352" cy="1717907"/>
          </p:xfrm>
          <a:graphic>
            <a:graphicData uri="http://schemas.openxmlformats.org/drawingml/2006/chart">
              <c:chart xmlns:c="http://schemas.openxmlformats.org/drawingml/2006/chart" xmlns:r="http://schemas.openxmlformats.org/officeDocument/2006/relationships" r:id="rId3"/>
            </a:graphicData>
          </a:graphic>
        </p:graphicFrame>
        <p:grpSp>
          <p:nvGrpSpPr>
            <p:cNvPr id="30" name="그룹 29">
              <a:extLst>
                <a:ext uri="{FF2B5EF4-FFF2-40B4-BE49-F238E27FC236}">
                  <a16:creationId xmlns:a16="http://schemas.microsoft.com/office/drawing/2014/main" id="{E54B4484-8278-5315-3B1F-9810235E4CC4}"/>
                </a:ext>
              </a:extLst>
            </p:cNvPr>
            <p:cNvGrpSpPr/>
            <p:nvPr/>
          </p:nvGrpSpPr>
          <p:grpSpPr>
            <a:xfrm>
              <a:off x="3960366" y="2536485"/>
              <a:ext cx="1636956" cy="2251292"/>
              <a:chOff x="3960366" y="2536485"/>
              <a:chExt cx="1636956" cy="2251292"/>
            </a:xfrm>
          </p:grpSpPr>
          <p:graphicFrame>
            <p:nvGraphicFramePr>
              <p:cNvPr id="35" name="차트 34">
                <a:extLst>
                  <a:ext uri="{FF2B5EF4-FFF2-40B4-BE49-F238E27FC236}">
                    <a16:creationId xmlns:a16="http://schemas.microsoft.com/office/drawing/2014/main" id="{B3AE9371-4C12-24A8-E591-09F711E984DE}"/>
                  </a:ext>
                </a:extLst>
              </p:cNvPr>
              <p:cNvGraphicFramePr/>
              <p:nvPr/>
            </p:nvGraphicFramePr>
            <p:xfrm>
              <a:off x="3960366" y="2786045"/>
              <a:ext cx="1636956" cy="1717907"/>
            </p:xfrm>
            <a:graphic>
              <a:graphicData uri="http://schemas.openxmlformats.org/drawingml/2006/chart">
                <c:chart xmlns:c="http://schemas.openxmlformats.org/drawingml/2006/chart" xmlns:r="http://schemas.openxmlformats.org/officeDocument/2006/relationships" r:id="rId4"/>
              </a:graphicData>
            </a:graphic>
          </p:graphicFrame>
          <p:sp>
            <p:nvSpPr>
              <p:cNvPr id="36" name="직사각형 35">
                <a:extLst>
                  <a:ext uri="{FF2B5EF4-FFF2-40B4-BE49-F238E27FC236}">
                    <a16:creationId xmlns:a16="http://schemas.microsoft.com/office/drawing/2014/main" id="{3ABD42A2-7F7C-75DB-B869-ED2680E11984}"/>
                  </a:ext>
                </a:extLst>
              </p:cNvPr>
              <p:cNvSpPr/>
              <p:nvPr/>
            </p:nvSpPr>
            <p:spPr>
              <a:xfrm>
                <a:off x="3987124" y="2536485"/>
                <a:ext cx="1595352" cy="192893"/>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온</a:t>
                </a:r>
                <a:r>
                  <a:rPr kumimoji="0" lang="en-US" altLang="ko-KR"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r>
                  <a:rPr kumimoji="0" lang="ko-KR" altLang="en-US"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오프라인 매출 증감률 추이</a:t>
                </a:r>
              </a:p>
            </p:txBody>
          </p:sp>
          <p:sp>
            <p:nvSpPr>
              <p:cNvPr id="39" name="TextBox 38">
                <a:extLst>
                  <a:ext uri="{FF2B5EF4-FFF2-40B4-BE49-F238E27FC236}">
                    <a16:creationId xmlns:a16="http://schemas.microsoft.com/office/drawing/2014/main" id="{A5383B6E-BA6C-B465-0BB2-E36D978A7B33}"/>
                  </a:ext>
                </a:extLst>
              </p:cNvPr>
              <p:cNvSpPr txBox="1"/>
              <p:nvPr/>
            </p:nvSpPr>
            <p:spPr>
              <a:xfrm>
                <a:off x="4033634" y="2834301"/>
                <a:ext cx="696696" cy="92333"/>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6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전년동월대비</a:t>
                </a:r>
                <a:r>
                  <a:rPr kumimoji="0" lang="en-US" altLang="ko-KR" sz="6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40" name="TextBox 39">
                <a:extLst>
                  <a:ext uri="{FF2B5EF4-FFF2-40B4-BE49-F238E27FC236}">
                    <a16:creationId xmlns:a16="http://schemas.microsoft.com/office/drawing/2014/main" id="{4F32A140-C711-327B-95D5-3F9A01CE4A66}"/>
                  </a:ext>
                </a:extLst>
              </p:cNvPr>
              <p:cNvSpPr txBox="1"/>
              <p:nvPr/>
            </p:nvSpPr>
            <p:spPr>
              <a:xfrm>
                <a:off x="3987124" y="4587722"/>
                <a:ext cx="1565466" cy="200055"/>
              </a:xfrm>
              <a:prstGeom prst="rect">
                <a:avLst/>
              </a:prstGeom>
              <a:noFill/>
            </p:spPr>
            <p:txBody>
              <a:bodyPr wrap="square" lIns="0" tIns="0" rIns="0" bIns="0" rtlCol="0" anchor="t">
                <a:spAutoFit/>
              </a:bodyPr>
              <a:lstStyle>
                <a:defPPr>
                  <a:defRPr lang="en-US"/>
                </a:defPPr>
                <a:lvl1pPr marR="0" lvl="0" indent="0" fontAlgn="auto">
                  <a:lnSpc>
                    <a:spcPct val="100000"/>
                  </a:lnSpc>
                  <a:spcBef>
                    <a:spcPts val="0"/>
                  </a:spcBef>
                  <a:spcAft>
                    <a:spcPts val="0"/>
                  </a:spcAft>
                  <a:buClrTx/>
                  <a:buSzTx/>
                  <a:buFontTx/>
                  <a:buNone/>
                  <a:tabLst/>
                  <a:defRPr kumimoji="0" sz="65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산업통상자원부</a:t>
                </a: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a:t>
                </a:r>
                <a:r>
                  <a:rPr kumimoji="0" lang="ko-KR" altLang="en-US"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경제연구원</a:t>
                </a:r>
              </a:p>
            </p:txBody>
          </p:sp>
        </p:grpSp>
        <p:graphicFrame>
          <p:nvGraphicFramePr>
            <p:cNvPr id="33" name="차트 32">
              <a:extLst>
                <a:ext uri="{FF2B5EF4-FFF2-40B4-BE49-F238E27FC236}">
                  <a16:creationId xmlns:a16="http://schemas.microsoft.com/office/drawing/2014/main" id="{4E4398D8-EF5F-60AA-962A-7BA5BEB34978}"/>
                </a:ext>
              </a:extLst>
            </p:cNvPr>
            <p:cNvGraphicFramePr/>
            <p:nvPr>
              <p:extLst>
                <p:ext uri="{D42A27DB-BD31-4B8C-83A1-F6EECF244321}">
                  <p14:modId xmlns:p14="http://schemas.microsoft.com/office/powerpoint/2010/main" val="182326"/>
                </p:ext>
              </p:extLst>
            </p:nvPr>
          </p:nvGraphicFramePr>
          <p:xfrm>
            <a:off x="658834" y="2786045"/>
            <a:ext cx="1614588" cy="1717907"/>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1" name="그룹 40">
            <a:extLst>
              <a:ext uri="{FF2B5EF4-FFF2-40B4-BE49-F238E27FC236}">
                <a16:creationId xmlns:a16="http://schemas.microsoft.com/office/drawing/2014/main" id="{27A58CB6-E481-2B01-F681-257F59AEDA5B}"/>
              </a:ext>
            </a:extLst>
          </p:cNvPr>
          <p:cNvGrpSpPr/>
          <p:nvPr/>
        </p:nvGrpSpPr>
        <p:grpSpPr>
          <a:xfrm>
            <a:off x="5637151" y="4917419"/>
            <a:ext cx="3564000" cy="1054850"/>
            <a:chOff x="5565151" y="4751184"/>
            <a:chExt cx="3564000" cy="1054850"/>
          </a:xfrm>
        </p:grpSpPr>
        <p:sp>
          <p:nvSpPr>
            <p:cNvPr id="43" name="직사각형 158">
              <a:extLst>
                <a:ext uri="{FF2B5EF4-FFF2-40B4-BE49-F238E27FC236}">
                  <a16:creationId xmlns:a16="http://schemas.microsoft.com/office/drawing/2014/main" id="{FB3E1747-603F-44E8-E9D4-33A21057D459}"/>
                </a:ext>
              </a:extLst>
            </p:cNvPr>
            <p:cNvSpPr/>
            <p:nvPr/>
          </p:nvSpPr>
          <p:spPr>
            <a:xfrm>
              <a:off x="5565151" y="4834034"/>
              <a:ext cx="3564000" cy="972000"/>
            </a:xfrm>
            <a:prstGeom prst="rect">
              <a:avLst/>
            </a:prstGeom>
            <a:solidFill>
              <a:schemeClr val="bg1">
                <a:lumMod val="85000"/>
              </a:schemeClr>
            </a:solidFill>
          </p:spPr>
          <p:txBody>
            <a:bodyPr wrap="square" lIns="396000" tIns="54000" rIns="72000" bIns="90000" anchor="t" anchorCtr="0">
              <a:noAutofit/>
            </a:bodyPr>
            <a:lstStyle/>
            <a:p>
              <a:pPr marL="0" marR="0" lvl="0" indent="0" algn="l" defTabSz="914400" rtl="0" eaLnBrk="1" fontAlgn="ctr" latinLnBrk="0" hangingPunct="1">
                <a:lnSpc>
                  <a:spcPct val="110000"/>
                </a:lnSpc>
                <a:spcBef>
                  <a:spcPts val="0"/>
                </a:spcBef>
                <a:spcAft>
                  <a:spcPts val="300"/>
                </a:spcAft>
                <a:buClrTx/>
                <a:buSzTx/>
                <a:buFontTx/>
                <a:buNone/>
                <a:tabLst/>
                <a:defRPr/>
              </a:pPr>
              <a:r>
                <a:rPr lang="ko-KR" altLang="en-US" sz="100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이커머스</a:t>
              </a:r>
              <a:r>
                <a:rPr lang="en-US" altLang="ko-KR" sz="100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 </a:t>
              </a:r>
              <a:r>
                <a:rPr lang="ko-KR" altLang="en-US" sz="100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저성장 기조 전환에 따라 소폭 성장 전망</a:t>
              </a:r>
              <a:endParaRPr kumimoji="0" lang="en-US" altLang="ko-KR" sz="1000" b="1" i="0" u="none" strike="noStrike" kern="0" cap="none" spc="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endParaRPr>
            </a:p>
            <a:p>
              <a:pPr marL="72000" marR="0" lvl="0" indent="-72000" algn="l" defTabSz="914400" rtl="0" eaLnBrk="1" fontAlgn="ctr" latinLnBrk="0" hangingPunct="1">
                <a:lnSpc>
                  <a:spcPct val="105000"/>
                </a:lnSpc>
                <a:spcBef>
                  <a:spcPts val="0"/>
                </a:spcBef>
                <a:spcAft>
                  <a:spcPts val="100"/>
                </a:spcAft>
                <a:buClrTx/>
                <a:buSzTx/>
                <a:buFont typeface="Arial" panose="020B0604020202020204" pitchFamily="34" charset="0"/>
                <a:buChar char="•"/>
                <a:tabLst/>
                <a:defRPr/>
              </a:pPr>
              <a:r>
                <a:rPr kumimoji="0" lang="ko-KR" altLang="en-US" sz="85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소비자의 온</a:t>
              </a:r>
              <a:r>
                <a:rPr kumimoji="0" lang="en-US" altLang="ko-KR" sz="85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5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오프라인 간 선택적 소비가 가능해지며 온라인 쇼핑 거래액 증가율 하락세가 지속되어 옴</a:t>
              </a:r>
              <a:r>
                <a:rPr kumimoji="0" lang="en-US" altLang="ko-KR" sz="85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생필품</a:t>
              </a:r>
              <a:r>
                <a:rPr kumimoji="0" lang="en-US" altLang="ko-KR" sz="85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a:t>
              </a:r>
              <a:r>
                <a:rPr kumimoji="0" lang="ko-KR" altLang="en-US" sz="85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식료품 중심의 판매 호조세가 당분간 유지되며 </a:t>
              </a:r>
              <a:r>
                <a:rPr kumimoji="0" lang="en-US" altLang="ko-KR" sz="85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’24</a:t>
              </a:r>
              <a:r>
                <a:rPr kumimoji="0" lang="ko-KR" altLang="en-US" sz="85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년 온라인 시장은 소폭 확대될 것으로 예상</a:t>
              </a:r>
              <a:endParaRPr kumimoji="0" lang="ko-KR" altLang="en-US" sz="85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71450" marR="0" lvl="0" indent="-80963" algn="l" defTabSz="914400" rtl="0" eaLnBrk="1" fontAlgn="ctr" latinLnBrk="0" hangingPunct="1">
                <a:lnSpc>
                  <a:spcPct val="105000"/>
                </a:lnSpc>
                <a:spcBef>
                  <a:spcPts val="0"/>
                </a:spcBef>
                <a:spcAft>
                  <a:spcPts val="100"/>
                </a:spcAft>
                <a:buClrTx/>
                <a:buSzTx/>
                <a:buFont typeface="KoPub돋움체 Medium" panose="00000600000000000000" pitchFamily="2" charset="-127"/>
                <a:buChar char="­"/>
                <a:tabLst/>
                <a:defRPr/>
              </a:pPr>
              <a:r>
                <a:rPr kumimoji="0" lang="ko-KR" altLang="en-US" sz="75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이커머스 시장은 성숙기에 진입 </a:t>
              </a:r>
              <a:r>
                <a:rPr lang="ko-KR" altLang="en-US" sz="750" kern="0" spc="-2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중인 가운데 글로벌 사업자들이 한국 사업 확장을 가속화함에 따라 </a:t>
              </a:r>
              <a:r>
                <a:rPr lang="en-US" altLang="ko-KR" sz="750" kern="0" spc="-2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750" kern="0" spc="-2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시장 재편 및 경쟁 구도 변화가 불가피</a:t>
              </a:r>
              <a:endParaRPr kumimoji="0" lang="en-US" altLang="ko-KR" sz="75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44" name="TextBox 43">
              <a:extLst>
                <a:ext uri="{FF2B5EF4-FFF2-40B4-BE49-F238E27FC236}">
                  <a16:creationId xmlns:a16="http://schemas.microsoft.com/office/drawing/2014/main" id="{21DC75F8-F287-849F-924F-00C03F110C2E}"/>
                </a:ext>
              </a:extLst>
            </p:cNvPr>
            <p:cNvSpPr txBox="1"/>
            <p:nvPr/>
          </p:nvSpPr>
          <p:spPr>
            <a:xfrm>
              <a:off x="5590398" y="4751184"/>
              <a:ext cx="314189" cy="4924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a:ln>
                    <a:solidFill>
                      <a:srgbClr val="00338D">
                        <a:alpha val="0"/>
                      </a:srgbClr>
                    </a:solidFill>
                  </a:ln>
                  <a:solidFill>
                    <a:prstClr val="white"/>
                  </a:solidFill>
                  <a:effectLst/>
                  <a:uLnTx/>
                  <a:uFillTx/>
                  <a:latin typeface="KPMG Bold" panose="020B0803030202040204" pitchFamily="34" charset="0"/>
                  <a:ea typeface="KoPub돋움체 Medium" panose="00000600000000000000" pitchFamily="2" charset="-127"/>
                  <a:cs typeface="Univers for KPMG"/>
                </a:rPr>
                <a:t>03</a:t>
              </a:r>
              <a:endParaRPr kumimoji="0" lang="ko-KR" altLang="en-US" sz="3200" b="0" i="0" u="none" strike="noStrike" kern="1200" cap="none" spc="0" normalizeH="0" baseline="0" noProof="0">
                <a:ln>
                  <a:solidFill>
                    <a:srgbClr val="00338D">
                      <a:alpha val="0"/>
                    </a:srgbClr>
                  </a:solidFill>
                </a:ln>
                <a:solidFill>
                  <a:prstClr val="white"/>
                </a:solidFill>
                <a:effectLst/>
                <a:uLnTx/>
                <a:uFillTx/>
                <a:latin typeface="KPMG Bold" panose="020B0803030202040204" pitchFamily="34" charset="0"/>
                <a:ea typeface="KoPub돋움체 Medium" panose="00000600000000000000" pitchFamily="2" charset="-127"/>
                <a:cs typeface="Univers for KPMG"/>
              </a:endParaRPr>
            </a:p>
          </p:txBody>
        </p:sp>
      </p:grpSp>
      <p:grpSp>
        <p:nvGrpSpPr>
          <p:cNvPr id="45" name="그룹 44">
            <a:extLst>
              <a:ext uri="{FF2B5EF4-FFF2-40B4-BE49-F238E27FC236}">
                <a16:creationId xmlns:a16="http://schemas.microsoft.com/office/drawing/2014/main" id="{BFD4612B-8967-4DD2-4856-6B3160B0F1C9}"/>
              </a:ext>
            </a:extLst>
          </p:cNvPr>
          <p:cNvGrpSpPr/>
          <p:nvPr/>
        </p:nvGrpSpPr>
        <p:grpSpPr>
          <a:xfrm>
            <a:off x="5637151" y="3242422"/>
            <a:ext cx="3564000" cy="1692415"/>
            <a:chOff x="5565151" y="3075201"/>
            <a:chExt cx="3564000" cy="1692415"/>
          </a:xfrm>
        </p:grpSpPr>
        <p:sp>
          <p:nvSpPr>
            <p:cNvPr id="46" name="직사각형 158">
              <a:extLst>
                <a:ext uri="{FF2B5EF4-FFF2-40B4-BE49-F238E27FC236}">
                  <a16:creationId xmlns:a16="http://schemas.microsoft.com/office/drawing/2014/main" id="{3F619D65-558C-AEAC-4945-C6F3704186B6}"/>
                </a:ext>
              </a:extLst>
            </p:cNvPr>
            <p:cNvSpPr/>
            <p:nvPr/>
          </p:nvSpPr>
          <p:spPr>
            <a:xfrm>
              <a:off x="5565151" y="3147616"/>
              <a:ext cx="3564000" cy="1620000"/>
            </a:xfrm>
            <a:prstGeom prst="rect">
              <a:avLst/>
            </a:prstGeom>
            <a:solidFill>
              <a:srgbClr val="E6E6E6"/>
            </a:solidFill>
          </p:spPr>
          <p:txBody>
            <a:bodyPr wrap="square" lIns="396000" tIns="54000" rIns="72000" bIns="90000" anchor="t" anchorCtr="0">
              <a:noAutofit/>
            </a:bodyPr>
            <a:lstStyle/>
            <a:p>
              <a:pPr marL="0" marR="0" lvl="0" indent="0" algn="l" defTabSz="914400" rtl="0" eaLnBrk="1" fontAlgn="ctr" latinLnBrk="0" hangingPunct="1">
                <a:lnSpc>
                  <a:spcPct val="110000"/>
                </a:lnSpc>
                <a:spcBef>
                  <a:spcPts val="0"/>
                </a:spcBef>
                <a:spcAft>
                  <a:spcPts val="300"/>
                </a:spcAft>
                <a:buClrTx/>
                <a:buSzTx/>
                <a:buFontTx/>
                <a:buNone/>
                <a:tabLst/>
                <a:defRPr/>
              </a:pPr>
              <a:r>
                <a:rPr kumimoji="0" lang="ko-KR" altLang="en-US" sz="1000" b="1" i="0" u="none" strike="noStrike" kern="0" cap="none" spc="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오프라인 업태별 실적 온도차 </a:t>
              </a:r>
              <a:endParaRPr kumimoji="0" lang="en-US" altLang="ko-KR" sz="1000" b="1" i="0" u="none" strike="noStrike" kern="0" cap="none" spc="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endParaRPr>
            </a:p>
            <a:p>
              <a:pPr marL="72000" marR="0" lvl="0" indent="-72000" algn="l" defTabSz="914400" rtl="0" eaLnBrk="1" fontAlgn="ctr" latinLnBrk="0" hangingPunct="1">
                <a:lnSpc>
                  <a:spcPct val="105000"/>
                </a:lnSpc>
                <a:spcBef>
                  <a:spcPts val="0"/>
                </a:spcBef>
                <a:spcAft>
                  <a:spcPts val="100"/>
                </a:spcAft>
                <a:buClrTx/>
                <a:buSzTx/>
                <a:buFont typeface="Arial" panose="020B0604020202020204" pitchFamily="34" charset="0"/>
                <a:buChar char="•"/>
                <a:tabLst/>
                <a:defRPr/>
              </a:pPr>
              <a:r>
                <a:rPr kumimoji="0" lang="ko-KR" altLang="en-US"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온라인 식품 구매가 보편화되었으나 신선식품은 오프라인 구매 선호 경향이 높은 가운데</a:t>
              </a:r>
              <a:r>
                <a:rPr kumimoji="0" lang="en-US" altLang="ko-KR"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오프라인 업태 중 근거리 구매가 용이하고 식품 비중이 높은 채널의 양호한 실적 기대</a:t>
              </a:r>
              <a:endParaRPr kumimoji="0" lang="en-US" altLang="ko-KR"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71450" marR="0" lvl="0" indent="-80963" algn="l" defTabSz="914400" rtl="0" eaLnBrk="1" fontAlgn="ctr" latinLnBrk="0" hangingPunct="1">
                <a:lnSpc>
                  <a:spcPct val="105000"/>
                </a:lnSpc>
                <a:spcBef>
                  <a:spcPts val="0"/>
                </a:spcBef>
                <a:spcAft>
                  <a:spcPts val="100"/>
                </a:spcAft>
                <a:buClrTx/>
                <a:buSzTx/>
                <a:buFont typeface="KoPub돋움체 Medium" panose="00000600000000000000" pitchFamily="2" charset="-127"/>
                <a:buChar char="­"/>
                <a:tabLst/>
                <a:defRPr/>
              </a:pPr>
              <a:r>
                <a:rPr kumimoji="0" lang="ko-KR" altLang="en-US" sz="75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편의점에 대한 선호가 유지되는 한편 대형마트 대비 접근성 측면에서 이점 보유한 기업형 슈퍼마켓의 존재가치가 점차 부각되며 턴어라운드 기회</a:t>
              </a:r>
              <a:endParaRPr kumimoji="0" lang="en-US" altLang="ko-KR" sz="75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72000" marR="0" lvl="0" indent="-72000" algn="l" defTabSz="914400" rtl="0" eaLnBrk="1" fontAlgn="ctr" latinLnBrk="0" hangingPunct="1">
                <a:lnSpc>
                  <a:spcPct val="105000"/>
                </a:lnSpc>
                <a:spcBef>
                  <a:spcPts val="0"/>
                </a:spcBef>
                <a:spcAft>
                  <a:spcPts val="100"/>
                </a:spcAft>
                <a:buClrTx/>
                <a:buSzTx/>
                <a:buFont typeface="Arial" panose="020B0604020202020204" pitchFamily="34" charset="0"/>
                <a:buChar char="•"/>
                <a:tabLst/>
                <a:defRPr/>
              </a:pPr>
              <a:r>
                <a:rPr kumimoji="0" lang="ko-KR" altLang="en-US"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백화점은 고가품 비중이 높은 특성으로 유통업 내 차별적 위치를 점하고 있는 가운데</a:t>
              </a:r>
              <a:r>
                <a:rPr kumimoji="0" lang="en-US" altLang="ko-KR"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소비 양극화 영향으로 실적 변동성이 크지 않을 전망</a:t>
              </a:r>
              <a:endParaRPr kumimoji="0" lang="en-US" altLang="ko-KR"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72000" marR="0" lvl="0" indent="-72000" algn="l" defTabSz="914400" rtl="0" eaLnBrk="1" fontAlgn="ctr" latinLnBrk="0" hangingPunct="1">
                <a:lnSpc>
                  <a:spcPct val="105000"/>
                </a:lnSpc>
                <a:spcBef>
                  <a:spcPts val="0"/>
                </a:spcBef>
                <a:spcAft>
                  <a:spcPts val="100"/>
                </a:spcAft>
                <a:buClrTx/>
                <a:buSzTx/>
                <a:buFont typeface="Arial" panose="020B0604020202020204" pitchFamily="34" charset="0"/>
                <a:buChar char="•"/>
                <a:tabLst/>
                <a:defRPr/>
              </a:pPr>
              <a:r>
                <a:rPr kumimoji="0" lang="ko-KR" altLang="en-US"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면세점은 국가 간 이동 정상화 및 한중 여객 수요기반 확대로 실적 회복세가 가시화될 가능성</a:t>
              </a:r>
              <a:r>
                <a:rPr kumimoji="0" lang="en-US" altLang="ko-KR"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다만 중국 경기 부진에 따른 리오프닝 파급효과 지연 및 보따리상 수요 둔화가 실적 회복폭을 제한할 우려</a:t>
              </a:r>
            </a:p>
          </p:txBody>
        </p:sp>
        <p:sp>
          <p:nvSpPr>
            <p:cNvPr id="48" name="TextBox 47">
              <a:extLst>
                <a:ext uri="{FF2B5EF4-FFF2-40B4-BE49-F238E27FC236}">
                  <a16:creationId xmlns:a16="http://schemas.microsoft.com/office/drawing/2014/main" id="{4CFFE924-39D8-B584-318E-3CA2A2112E9B}"/>
                </a:ext>
              </a:extLst>
            </p:cNvPr>
            <p:cNvSpPr txBox="1"/>
            <p:nvPr/>
          </p:nvSpPr>
          <p:spPr>
            <a:xfrm>
              <a:off x="5591024" y="3075201"/>
              <a:ext cx="306174" cy="4924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a:ln>
                    <a:solidFill>
                      <a:srgbClr val="00338D">
                        <a:alpha val="0"/>
                      </a:srgbClr>
                    </a:solidFill>
                  </a:ln>
                  <a:solidFill>
                    <a:prstClr val="white"/>
                  </a:solidFill>
                  <a:effectLst/>
                  <a:uLnTx/>
                  <a:uFillTx/>
                  <a:latin typeface="KPMG Bold" panose="020B0803030202040204" pitchFamily="34" charset="0"/>
                  <a:ea typeface="KoPub돋움체 Medium" panose="00000600000000000000" pitchFamily="2" charset="-127"/>
                  <a:cs typeface="Univers for KPMG"/>
                </a:rPr>
                <a:t>02</a:t>
              </a:r>
              <a:endParaRPr kumimoji="0" lang="ko-KR" altLang="en-US" sz="3200" b="0" i="0" u="none" strike="noStrike" kern="1200" cap="none" spc="0" normalizeH="0" baseline="0" noProof="0">
                <a:ln>
                  <a:solidFill>
                    <a:srgbClr val="00338D">
                      <a:alpha val="0"/>
                    </a:srgbClr>
                  </a:solidFill>
                </a:ln>
                <a:solidFill>
                  <a:prstClr val="white"/>
                </a:solidFill>
                <a:effectLst/>
                <a:uLnTx/>
                <a:uFillTx/>
                <a:latin typeface="KPMG Bold" panose="020B0803030202040204" pitchFamily="34" charset="0"/>
                <a:ea typeface="KoPub돋움체 Medium" panose="00000600000000000000" pitchFamily="2" charset="-127"/>
                <a:cs typeface="Univers for KPMG"/>
              </a:endParaRPr>
            </a:p>
          </p:txBody>
        </p:sp>
      </p:grpSp>
      <p:grpSp>
        <p:nvGrpSpPr>
          <p:cNvPr id="49" name="그룹 48">
            <a:extLst>
              <a:ext uri="{FF2B5EF4-FFF2-40B4-BE49-F238E27FC236}">
                <a16:creationId xmlns:a16="http://schemas.microsoft.com/office/drawing/2014/main" id="{96A02115-C455-E712-816F-3E248BB71CBD}"/>
              </a:ext>
            </a:extLst>
          </p:cNvPr>
          <p:cNvGrpSpPr/>
          <p:nvPr/>
        </p:nvGrpSpPr>
        <p:grpSpPr>
          <a:xfrm>
            <a:off x="5637151" y="2446555"/>
            <a:ext cx="3564000" cy="811559"/>
            <a:chOff x="5565151" y="2446555"/>
            <a:chExt cx="3564000" cy="811559"/>
          </a:xfrm>
        </p:grpSpPr>
        <p:sp>
          <p:nvSpPr>
            <p:cNvPr id="50" name="직사각형 158">
              <a:extLst>
                <a:ext uri="{FF2B5EF4-FFF2-40B4-BE49-F238E27FC236}">
                  <a16:creationId xmlns:a16="http://schemas.microsoft.com/office/drawing/2014/main" id="{291C51E3-DED3-AE88-5F63-0038426BE1B5}"/>
                </a:ext>
              </a:extLst>
            </p:cNvPr>
            <p:cNvSpPr/>
            <p:nvPr/>
          </p:nvSpPr>
          <p:spPr>
            <a:xfrm>
              <a:off x="5565151" y="2538114"/>
              <a:ext cx="3564000" cy="720000"/>
            </a:xfrm>
            <a:prstGeom prst="rect">
              <a:avLst/>
            </a:prstGeom>
            <a:solidFill>
              <a:srgbClr val="F2F2F2"/>
            </a:solidFill>
          </p:spPr>
          <p:txBody>
            <a:bodyPr wrap="square" lIns="396000" tIns="54000" rIns="72000" bIns="90000" anchor="t" anchorCtr="0">
              <a:noAutofit/>
            </a:bodyPr>
            <a:lstStyle/>
            <a:p>
              <a:pPr marL="0" marR="0" lvl="0" indent="0" algn="l" defTabSz="914400" rtl="0" eaLnBrk="1" fontAlgn="ctr" latinLnBrk="0" hangingPunct="1">
                <a:lnSpc>
                  <a:spcPct val="110000"/>
                </a:lnSpc>
                <a:spcBef>
                  <a:spcPts val="0"/>
                </a:spcBef>
                <a:spcAft>
                  <a:spcPts val="300"/>
                </a:spcAft>
                <a:buClrTx/>
                <a:buSzTx/>
                <a:buFontTx/>
                <a:buNone/>
                <a:tabLst/>
                <a:defRPr/>
              </a:pPr>
              <a:r>
                <a:rPr kumimoji="0" lang="ko-KR" altLang="en-US" sz="1000" b="1" i="0" u="none" strike="noStrike" kern="0" cap="none" spc="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극단적 소비 성향 심화</a:t>
              </a:r>
              <a:r>
                <a:rPr kumimoji="0" lang="en-US" altLang="ko-KR" sz="1000" b="1" i="0" u="none" strike="noStrike" kern="0" cap="none" spc="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1" i="0" u="none" strike="noStrike" kern="0" cap="none" spc="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트레이딩 업</a:t>
              </a:r>
              <a:r>
                <a:rPr kumimoji="0" lang="en-US" altLang="ko-KR" sz="1000" b="1" i="0" u="none" strike="noStrike" kern="0" cap="none" spc="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 &amp; </a:t>
              </a:r>
              <a:r>
                <a:rPr kumimoji="0" lang="ko-KR" altLang="en-US" sz="1000" b="1" i="0" u="none" strike="noStrike" kern="0" cap="none" spc="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다운 </a:t>
              </a:r>
            </a:p>
            <a:p>
              <a:pPr marL="72000" marR="0" lvl="0" indent="-72000" algn="l" defTabSz="914400" rtl="0" eaLnBrk="1" fontAlgn="ctr" latinLnBrk="0" hangingPunct="1">
                <a:lnSpc>
                  <a:spcPct val="105000"/>
                </a:lnSpc>
                <a:spcBef>
                  <a:spcPts val="0"/>
                </a:spcBef>
                <a:spcAft>
                  <a:spcPts val="100"/>
                </a:spcAft>
                <a:buClrTx/>
                <a:buSzTx/>
                <a:buFont typeface="Arial" panose="020B0604020202020204" pitchFamily="34" charset="0"/>
                <a:buChar char="•"/>
                <a:tabLst/>
                <a:defRPr/>
              </a:pPr>
              <a:r>
                <a:rPr kumimoji="0" lang="ko-KR" altLang="en-US" sz="800" b="0" i="0" u="none" strike="noStrike" kern="1200" cap="none" spc="0" normalizeH="0" baseline="0" noProof="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필수품은 저가 구매하는 트레이닝 다운</a:t>
              </a:r>
              <a:r>
                <a:rPr kumimoji="0" lang="en-US" altLang="ko-KR" sz="800" b="0" i="0" u="none" strike="noStrike" kern="1200" cap="none" spc="0" normalizeH="0" baseline="0" noProof="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(Trading Down) </a:t>
              </a:r>
              <a:r>
                <a:rPr kumimoji="0" lang="ko-KR" altLang="en-US" sz="800" b="0" i="0" u="none" strike="noStrike" kern="1200" cap="none" spc="0" normalizeH="0" baseline="0" noProof="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현상이</a:t>
              </a:r>
              <a:r>
                <a:rPr kumimoji="0" lang="en-US" altLang="ko-KR" sz="800" b="0" i="0" u="none" strike="noStrike" kern="1200" cap="none" spc="0" normalizeH="0" baseline="0" noProof="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 </a:t>
              </a:r>
              <a:r>
                <a:rPr kumimoji="0" lang="ko-KR" altLang="en-US" sz="800" b="0" i="0" u="none" strike="noStrike" kern="1200" cap="none" spc="0" normalizeH="0" baseline="0" noProof="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심화되고</a:t>
              </a:r>
              <a:r>
                <a:rPr kumimoji="0" lang="en-US" altLang="ko-KR" sz="800" b="0" i="0" u="none" strike="noStrike" kern="1200" cap="none" spc="0" normalizeH="0" baseline="0" noProof="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a:t>
              </a:r>
              <a:r>
                <a:rPr kumimoji="0" lang="ko-KR" altLang="en-US" sz="800" b="0" i="0" u="none" strike="noStrike" kern="1200" cap="none" spc="0" normalizeH="0" baseline="0" noProof="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 개인의 감성적 만족을 위한 고가품 혹은 희소가치 제품은 상향 구매하는 트레이딩 업</a:t>
              </a:r>
              <a:r>
                <a:rPr kumimoji="0" lang="en-US" altLang="ko-KR" sz="800" b="0" i="0" u="none" strike="noStrike" kern="1200" cap="none" spc="0" normalizeH="0" baseline="0" noProof="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(Trading Up)</a:t>
              </a:r>
              <a:r>
                <a:rPr kumimoji="0" lang="ko-KR" altLang="en-US" sz="800" b="0" i="0" u="none" strike="noStrike" kern="1200" cap="none" spc="0" normalizeH="0" baseline="0" noProof="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rPr>
                <a:t> 현상이 동시 관찰될 전망</a:t>
              </a:r>
              <a:endParaRPr kumimoji="0" lang="en-US" altLang="ko-KR" sz="800" b="0" i="0" u="none" strike="noStrike" kern="1200" cap="none" spc="0" normalizeH="0" baseline="0" noProof="0">
                <a:ln>
                  <a:no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a:ea typeface="KoPub돋움체 Medium"/>
                <a:cs typeface="+mn-cs"/>
              </a:endParaRPr>
            </a:p>
          </p:txBody>
        </p:sp>
        <p:sp>
          <p:nvSpPr>
            <p:cNvPr id="51" name="TextBox 50">
              <a:extLst>
                <a:ext uri="{FF2B5EF4-FFF2-40B4-BE49-F238E27FC236}">
                  <a16:creationId xmlns:a16="http://schemas.microsoft.com/office/drawing/2014/main" id="{DA1E1C4B-9755-C87E-C781-1C6931F75DE8}"/>
                </a:ext>
              </a:extLst>
            </p:cNvPr>
            <p:cNvSpPr txBox="1"/>
            <p:nvPr/>
          </p:nvSpPr>
          <p:spPr>
            <a:xfrm>
              <a:off x="5588356" y="2446555"/>
              <a:ext cx="269304" cy="4924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a:ln>
                    <a:solidFill>
                      <a:srgbClr val="00338D">
                        <a:alpha val="0"/>
                      </a:srgbClr>
                    </a:solidFill>
                  </a:ln>
                  <a:solidFill>
                    <a:prstClr val="white"/>
                  </a:solidFill>
                  <a:effectLst/>
                  <a:uLnTx/>
                  <a:uFillTx/>
                  <a:latin typeface="KPMG Bold" panose="020B0803030202040204" pitchFamily="34" charset="0"/>
                  <a:ea typeface="KoPub돋움체 Medium" panose="00000600000000000000" pitchFamily="2" charset="-127"/>
                  <a:cs typeface="Univers for KPMG"/>
                </a:rPr>
                <a:t>01</a:t>
              </a:r>
              <a:endParaRPr kumimoji="0" lang="ko-KR" altLang="en-US" sz="3200" b="0" i="0" u="none" strike="noStrike" kern="1200" cap="none" spc="0" normalizeH="0" baseline="0" noProof="0">
                <a:ln>
                  <a:solidFill>
                    <a:srgbClr val="00338D">
                      <a:alpha val="0"/>
                    </a:srgbClr>
                  </a:solidFill>
                </a:ln>
                <a:solidFill>
                  <a:prstClr val="white"/>
                </a:solidFill>
                <a:effectLst/>
                <a:uLnTx/>
                <a:uFillTx/>
                <a:latin typeface="KPMG Bold" panose="020B0803030202040204" pitchFamily="34" charset="0"/>
                <a:ea typeface="KoPub돋움체 Medium" panose="00000600000000000000" pitchFamily="2" charset="-127"/>
                <a:cs typeface="Univers for KPMG"/>
              </a:endParaRPr>
            </a:p>
          </p:txBody>
        </p:sp>
      </p:grpSp>
    </p:spTree>
    <p:extLst>
      <p:ext uri="{BB962C8B-B14F-4D97-AF65-F5344CB8AC3E}">
        <p14:creationId xmlns:p14="http://schemas.microsoft.com/office/powerpoint/2010/main" val="3423835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8BC16823-EE02-490B-4848-8F1730CAA285}"/>
              </a:ext>
            </a:extLst>
          </p:cNvPr>
          <p:cNvSpPr/>
          <p:nvPr/>
        </p:nvSpPr>
        <p:spPr>
          <a:xfrm>
            <a:off x="5502303" y="4701209"/>
            <a:ext cx="3697356" cy="14646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8" name="직사각형 27">
            <a:extLst>
              <a:ext uri="{FF2B5EF4-FFF2-40B4-BE49-F238E27FC236}">
                <a16:creationId xmlns:a16="http://schemas.microsoft.com/office/drawing/2014/main" id="{16CFEE33-1951-0600-06E9-F6168D4B52BB}"/>
              </a:ext>
            </a:extLst>
          </p:cNvPr>
          <p:cNvSpPr/>
          <p:nvPr/>
        </p:nvSpPr>
        <p:spPr>
          <a:xfrm>
            <a:off x="5502303" y="2533758"/>
            <a:ext cx="3697356" cy="2107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9" name="직사각형 28">
            <a:extLst>
              <a:ext uri="{FF2B5EF4-FFF2-40B4-BE49-F238E27FC236}">
                <a16:creationId xmlns:a16="http://schemas.microsoft.com/office/drawing/2014/main" id="{DEE13BB9-BC2B-85DF-4A43-1CD2B967EA6F}"/>
              </a:ext>
            </a:extLst>
          </p:cNvPr>
          <p:cNvSpPr/>
          <p:nvPr/>
        </p:nvSpPr>
        <p:spPr>
          <a:xfrm>
            <a:off x="966008" y="3660344"/>
            <a:ext cx="1892747" cy="1530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0" name="직사각형 29">
            <a:extLst>
              <a:ext uri="{FF2B5EF4-FFF2-40B4-BE49-F238E27FC236}">
                <a16:creationId xmlns:a16="http://schemas.microsoft.com/office/drawing/2014/main" id="{0F2F6A80-7278-A886-2687-793982105C74}"/>
              </a:ext>
            </a:extLst>
          </p:cNvPr>
          <p:cNvSpPr/>
          <p:nvPr/>
        </p:nvSpPr>
        <p:spPr>
          <a:xfrm>
            <a:off x="3288839" y="3459911"/>
            <a:ext cx="1892747" cy="4036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1" name="직사각형 30">
            <a:extLst>
              <a:ext uri="{FF2B5EF4-FFF2-40B4-BE49-F238E27FC236}">
                <a16:creationId xmlns:a16="http://schemas.microsoft.com/office/drawing/2014/main" id="{3BEB3BFD-9C8B-531F-A41E-B7ADD30CE55A}"/>
              </a:ext>
            </a:extLst>
          </p:cNvPr>
          <p:cNvSpPr/>
          <p:nvPr/>
        </p:nvSpPr>
        <p:spPr>
          <a:xfrm>
            <a:off x="3303327" y="5462981"/>
            <a:ext cx="1892747" cy="1479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4" name="직사각형 33">
            <a:extLst>
              <a:ext uri="{FF2B5EF4-FFF2-40B4-BE49-F238E27FC236}">
                <a16:creationId xmlns:a16="http://schemas.microsoft.com/office/drawing/2014/main" id="{25163B28-2B3D-EF26-1BE3-45E652FCEAA1}"/>
              </a:ext>
            </a:extLst>
          </p:cNvPr>
          <p:cNvSpPr/>
          <p:nvPr/>
        </p:nvSpPr>
        <p:spPr>
          <a:xfrm>
            <a:off x="5511800" y="2536485"/>
            <a:ext cx="3689351" cy="362936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5000"/>
              </a:lnSpc>
              <a:spcBef>
                <a:spcPts val="100"/>
              </a:spcBef>
              <a:spcAft>
                <a:spcPts val="200"/>
              </a:spcAft>
              <a:buClrTx/>
              <a:buSzTx/>
              <a:buFontTx/>
              <a:buNone/>
              <a:tabLst/>
              <a:defRPr/>
            </a:pPr>
            <a:r>
              <a:rPr kumimoji="0" lang="ko-KR" altLang="en-US" sz="950" b="1" i="0" u="none" strike="noStrike" kern="1200" cap="none" spc="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식음료</a:t>
            </a:r>
            <a:endParaRPr kumimoji="0" lang="en-US" altLang="ko-KR"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08000" indent="-108000">
              <a:lnSpc>
                <a:spcPct val="105000"/>
              </a:lnSpc>
              <a:spcBef>
                <a:spcPts val="100"/>
              </a:spcBef>
              <a:spcAft>
                <a:spcPts val="200"/>
              </a:spcAft>
              <a:buFont typeface="Arial" panose="020B0604020202020204" pitchFamily="34" charset="0"/>
              <a:buChar char="•"/>
              <a:defRPr/>
            </a:pPr>
            <a:r>
              <a:rPr kumimoji="0" lang="en-US" altLang="ko-KR"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소비 시장</a:t>
            </a:r>
            <a:r>
              <a:rPr kumimoji="0" lang="en-US" altLang="ko-KR"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lang="ko-KR" altLang="en-US" sz="850" kern="0" spc="-2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소비자들은 식품</a:t>
            </a:r>
            <a:r>
              <a:rPr lang="en-US" altLang="ko-KR" sz="850" kern="0" spc="-2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850" kern="0" spc="-2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외식 물가 상승에 따라  식비 부담이 늘자 습관적으로 지출하던 외식비 등을 의식적으로 줄이는 </a:t>
            </a:r>
            <a:r>
              <a:rPr lang="en-US" altLang="ko-KR" sz="850" kern="0" spc="-2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850" kern="0" spc="-2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간헐적 절약</a:t>
            </a:r>
            <a:r>
              <a:rPr lang="en-US" altLang="ko-KR" sz="850" kern="0" spc="-2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850" kern="0" spc="-2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으로 얇아진 지갑에 대처하는 한편 실속형 제품 구매를 늘릴 전망</a:t>
            </a:r>
            <a:endParaRPr lang="en-US" altLang="ko-KR" sz="850" kern="0" spc="-2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216000" marR="0" lvl="0" indent="-108000" algn="l" defTabSz="914400" rtl="0" eaLnBrk="1" fontAlgn="auto" latinLnBrk="0" hangingPunct="1">
              <a:lnSpc>
                <a:spcPct val="105000"/>
              </a:lnSpc>
              <a:spcBef>
                <a:spcPts val="100"/>
              </a:spcBef>
              <a:spcAft>
                <a:spcPts val="200"/>
              </a:spcAft>
              <a:buClrTx/>
              <a:buSzTx/>
              <a:buFont typeface="Arial" panose="020B0604020202020204" pitchFamily="34" charset="0"/>
              <a:buChar char="−"/>
              <a:tabLst/>
              <a:defRPr/>
            </a:pPr>
            <a:r>
              <a:rPr kumimoji="0" lang="en-US" altLang="ko-KR"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’23</a:t>
            </a:r>
            <a:r>
              <a:rPr kumimoji="0" lang="ko-KR" altLang="en-US"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a:t>
            </a:r>
            <a:r>
              <a:rPr kumimoji="0" lang="en-US" altLang="ko-KR"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11</a:t>
            </a:r>
            <a:r>
              <a:rPr kumimoji="0" lang="ko-KR" altLang="en-US"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월 가공식품 및 외식 물가 상승률은 각각 </a:t>
            </a:r>
            <a:r>
              <a:rPr kumimoji="0" lang="en-US" altLang="ko-KR"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5.1%, 4.8%</a:t>
            </a:r>
            <a:r>
              <a:rPr kumimoji="0" lang="ko-KR" altLang="en-US"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로 전체 평균치를 상회</a:t>
            </a:r>
            <a:endParaRPr kumimoji="0" lang="en-US" altLang="ko-KR"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216000" marR="0" lvl="0" indent="-108000" algn="l" defTabSz="914400" rtl="0" eaLnBrk="1" fontAlgn="auto" latinLnBrk="0" hangingPunct="1">
              <a:lnSpc>
                <a:spcPct val="105000"/>
              </a:lnSpc>
              <a:spcBef>
                <a:spcPts val="100"/>
              </a:spcBef>
              <a:spcAft>
                <a:spcPts val="200"/>
              </a:spcAft>
              <a:buClrTx/>
              <a:buSzTx/>
              <a:buFont typeface="Arial" panose="020B0604020202020204" pitchFamily="34" charset="0"/>
              <a:buChar char="−"/>
              <a:tabLst/>
              <a:defRPr/>
            </a:pPr>
            <a:r>
              <a:rPr kumimoji="0" lang="ko-KR" altLang="en-US"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외식 수요를 대신할 수 있는 외식 </a:t>
            </a:r>
            <a:r>
              <a:rPr kumimoji="0" lang="ko-KR" altLang="en-US" sz="750" b="0" i="0" u="none" strike="noStrike" kern="1200" cap="none" spc="0" normalizeH="0" baseline="0" noProof="0" dirty="0" err="1">
                <a:ln>
                  <a:solidFill>
                    <a:prstClr val="white">
                      <a:lumMod val="75000"/>
                      <a:alpha val="0"/>
                    </a:prst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대체재로서의</a:t>
            </a:r>
            <a:r>
              <a:rPr kumimoji="0" lang="ko-KR" altLang="en-US"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고품질 가공식품을 비롯해 가격</a:t>
            </a:r>
            <a:r>
              <a:rPr kumimoji="0" lang="en-US" altLang="ko-KR"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품질</a:t>
            </a:r>
            <a:r>
              <a:rPr kumimoji="0" lang="en-US" altLang="ko-KR"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편의성 측면에서 우위 보유한 제품의 성장성이 부각</a:t>
            </a:r>
            <a:r>
              <a:rPr kumimoji="0" lang="en-US" altLang="ko-KR"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HMR(</a:t>
            </a:r>
            <a:r>
              <a:rPr kumimoji="0" lang="ko-KR" altLang="en-US" sz="750" b="0" i="0" u="none" strike="noStrike" kern="1200" cap="none" spc="0" normalizeH="0" baseline="0" noProof="0" dirty="0" err="1">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가정간편식</a:t>
            </a:r>
            <a:r>
              <a:rPr kumimoji="0" lang="en-US" altLang="ko-KR"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PB(</a:t>
            </a:r>
            <a:r>
              <a:rPr kumimoji="0" lang="ko-KR" altLang="en-US"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자체 브랜드</a:t>
            </a:r>
            <a:r>
              <a:rPr kumimoji="0" lang="en-US" altLang="ko-KR"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이외에 식품 기업과 유통업체 간 협업을 통한 </a:t>
            </a:r>
            <a:r>
              <a:rPr kumimoji="0" lang="en-US" altLang="ko-KR"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NPB(</a:t>
            </a:r>
            <a:r>
              <a:rPr kumimoji="0" lang="ko-KR" altLang="en-US"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공동기획제품</a:t>
            </a:r>
            <a:r>
              <a:rPr kumimoji="0" lang="en-US" altLang="ko-KR"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레스토랑</a:t>
            </a:r>
            <a:r>
              <a:rPr kumimoji="0" lang="en-US" altLang="ko-KR"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식품 제조사 협업을 통한 </a:t>
            </a:r>
            <a:r>
              <a:rPr kumimoji="0" lang="en-US" altLang="ko-KR"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RMR(</a:t>
            </a:r>
            <a:r>
              <a:rPr kumimoji="0" lang="ko-KR" altLang="en-US"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레스토랑 </a:t>
            </a:r>
            <a:r>
              <a:rPr kumimoji="0" lang="ko-KR" altLang="en-US" sz="750" b="0" i="0" u="none" strike="noStrike" kern="1200" cap="none" spc="0" normalizeH="0" baseline="0" noProof="0" dirty="0" err="1">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간편식</a:t>
            </a:r>
            <a:r>
              <a:rPr kumimoji="0" lang="en-US" altLang="ko-KR"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제품이 실속 소비에 따른 수요 흡수 가능성</a:t>
            </a:r>
            <a:r>
              <a:rPr kumimoji="0" lang="en-US" altLang="ko-KR"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endParaRPr kumimoji="0" lang="en-US" altLang="ko-KR" sz="75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08000" marR="0" lvl="0" indent="-108000" algn="l" defTabSz="914400" rtl="0" eaLnBrk="1" fontAlgn="auto" latinLnBrk="0" hangingPunct="1">
              <a:lnSpc>
                <a:spcPct val="105000"/>
              </a:lnSpc>
              <a:spcBef>
                <a:spcPts val="100"/>
              </a:spcBef>
              <a:spcAft>
                <a:spcPts val="200"/>
              </a:spcAft>
              <a:buClrTx/>
              <a:buSzTx/>
              <a:buFont typeface="Arial" panose="020B0604020202020204" pitchFamily="34" charset="0"/>
              <a:buChar char="•"/>
              <a:tabLst/>
              <a:defRPr/>
            </a:pPr>
            <a:r>
              <a:rPr kumimoji="0" lang="en-US" altLang="ko-KR"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경영 환경</a:t>
            </a:r>
            <a:r>
              <a:rPr kumimoji="0" lang="en-US" altLang="ko-KR"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’24</a:t>
            </a:r>
            <a:r>
              <a:rPr kumimoji="0" lang="ko-KR" altLang="en-US"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국제 곡물 가격이 안정화가 전망되면서 식음료 기업의 원가 부담 완화 및 수익성 개선 가능성</a:t>
            </a:r>
            <a:r>
              <a:rPr kumimoji="0" lang="en-US" altLang="ko-KR"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아울러 ’</a:t>
            </a:r>
            <a:r>
              <a:rPr kumimoji="0" lang="en-US" altLang="ko-KR"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24</a:t>
            </a:r>
            <a:r>
              <a:rPr kumimoji="0" lang="ko-KR" altLang="en-US"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북미</a:t>
            </a:r>
            <a:r>
              <a:rPr kumimoji="0" lang="en-US" altLang="ko-KR"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동남아시아 등 주요 지역 내 가공식품 중심의 우호적 수출 환경이 지속될 것으로 예상됨에 따라 국가별 맞춤형 전략으로 해외 진출 확대 필요</a:t>
            </a:r>
            <a:endParaRPr kumimoji="0" lang="en-US" altLang="ko-KR"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5000"/>
              </a:lnSpc>
              <a:spcBef>
                <a:spcPts val="100"/>
              </a:spcBef>
              <a:spcAft>
                <a:spcPts val="200"/>
              </a:spcAft>
              <a:buClrTx/>
              <a:buSzTx/>
              <a:buFontTx/>
              <a:buNone/>
              <a:tabLst/>
              <a:defRPr/>
            </a:pPr>
            <a:endParaRPr kumimoji="0" lang="en-US" altLang="ko-KR" sz="850" b="1"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5000"/>
              </a:lnSpc>
              <a:spcBef>
                <a:spcPts val="100"/>
              </a:spcBef>
              <a:spcAft>
                <a:spcPts val="200"/>
              </a:spcAft>
              <a:buClrTx/>
              <a:buSzTx/>
              <a:buFontTx/>
              <a:buNone/>
              <a:tabLst/>
              <a:defRPr/>
            </a:pPr>
            <a:r>
              <a:rPr kumimoji="0" lang="ko-KR" altLang="en-US" sz="950" b="1" i="0" u="none" strike="noStrike" kern="1200" cap="none" spc="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외식</a:t>
            </a:r>
            <a:endParaRPr kumimoji="0" lang="en-US" altLang="ko-KR" sz="950" b="1" i="0" u="none" strike="noStrike" kern="1200" cap="none" spc="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mn-cs"/>
            </a:endParaRPr>
          </a:p>
          <a:p>
            <a:pPr marL="108000" marR="0" lvl="0" indent="-108000" algn="l" defTabSz="914400" rtl="0" eaLnBrk="1" fontAlgn="auto" latinLnBrk="0" hangingPunct="1">
              <a:lnSpc>
                <a:spcPct val="110000"/>
              </a:lnSpc>
              <a:spcBef>
                <a:spcPts val="200"/>
              </a:spcBef>
              <a:spcAft>
                <a:spcPts val="200"/>
              </a:spcAft>
              <a:buClrTx/>
              <a:buSzTx/>
              <a:buFont typeface="Arial" panose="020B0604020202020204" pitchFamily="34" charset="0"/>
              <a:buChar char="•"/>
              <a:tabLst/>
              <a:defRPr/>
            </a:pPr>
            <a:r>
              <a:rPr kumimoji="0" lang="ko-KR" altLang="en-US"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외식비 지출전망</a:t>
            </a:r>
            <a:r>
              <a:rPr kumimoji="0" lang="en-US" altLang="ko-KR"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CSI</a:t>
            </a:r>
            <a:r>
              <a:rPr kumimoji="0" lang="ko-KR" altLang="en-US"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는 외식 물가 상승세가 완화될 것이라는 기대감에 </a:t>
            </a:r>
            <a:r>
              <a:rPr kumimoji="0" lang="en-US" altLang="ko-KR"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’22</a:t>
            </a:r>
            <a:r>
              <a:rPr kumimoji="0" lang="ko-KR" altLang="en-US"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11</a:t>
            </a:r>
            <a:r>
              <a:rPr kumimoji="0" lang="ko-KR" altLang="en-US"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월 이후 </a:t>
            </a:r>
            <a:r>
              <a:rPr kumimoji="0" lang="en-US" altLang="ko-KR"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상반기까지 오름세를 보였으나 </a:t>
            </a:r>
            <a:r>
              <a:rPr kumimoji="0" lang="en-US" altLang="ko-KR"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8</a:t>
            </a:r>
            <a:r>
              <a:rPr kumimoji="0" lang="ko-KR" altLang="en-US"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월을 기점으로 하락하며 </a:t>
            </a:r>
            <a:r>
              <a:rPr kumimoji="0" lang="en-US" altLang="ko-KR"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11</a:t>
            </a:r>
            <a:r>
              <a:rPr kumimoji="0" lang="ko-KR" altLang="en-US"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월 </a:t>
            </a:r>
            <a:r>
              <a:rPr kumimoji="0" lang="en-US" altLang="ko-KR"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92</a:t>
            </a:r>
            <a:r>
              <a:rPr kumimoji="0" lang="ko-KR" altLang="en-US"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로 조사</a:t>
            </a:r>
            <a:r>
              <a:rPr kumimoji="0" lang="en-US" altLang="ko-KR"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외식 물가 상승세에 당분간 외식비 지출 자제 기조가 이어질 우려</a:t>
            </a:r>
            <a:endParaRPr kumimoji="0" lang="en-US" altLang="ko-KR"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08000" marR="0" lvl="0" indent="-108000" algn="l" defTabSz="914400" rtl="0" eaLnBrk="1" fontAlgn="auto" latinLnBrk="0" hangingPunct="1">
              <a:lnSpc>
                <a:spcPct val="110000"/>
              </a:lnSpc>
              <a:spcBef>
                <a:spcPts val="200"/>
              </a:spcBef>
              <a:spcAft>
                <a:spcPts val="200"/>
              </a:spcAft>
              <a:buClrTx/>
              <a:buSzTx/>
              <a:buFont typeface="Arial" panose="020B0604020202020204" pitchFamily="34" charset="0"/>
              <a:buChar char="•"/>
              <a:tabLst/>
              <a:defRPr/>
            </a:pPr>
            <a:r>
              <a:rPr lang="ko-KR" altLang="en-US" sz="850" kern="0" spc="-2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배달 비용 부</a:t>
            </a:r>
            <a:r>
              <a:rPr kumimoji="0" lang="ko-KR" altLang="en-US"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담</a:t>
            </a:r>
            <a:r>
              <a:rPr kumimoji="0" lang="en-US" altLang="ko-KR"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외부 활동 증대</a:t>
            </a:r>
            <a:r>
              <a:rPr lang="ko-KR" altLang="en-US" sz="850" kern="0" spc="-2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와 맞물려 </a:t>
            </a:r>
            <a:r>
              <a:rPr kumimoji="0" lang="en-US" altLang="ko-KR"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a:t>
            </a:r>
            <a:r>
              <a:rPr kumimoji="0" lang="ko-KR" altLang="en-US"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분기 온라인 음식서비스 거래액의 전년동기대비 증감률은 </a:t>
            </a:r>
            <a:r>
              <a:rPr kumimoji="0" lang="en-US" altLang="ko-KR"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-10.7%</a:t>
            </a:r>
            <a:r>
              <a:rPr kumimoji="0" lang="ko-KR" altLang="en-US"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로 나타나는 등 </a:t>
            </a:r>
            <a:r>
              <a:rPr kumimoji="0" lang="en-US" altLang="ko-KR"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’22</a:t>
            </a:r>
            <a:r>
              <a:rPr kumimoji="0" lang="ko-KR" altLang="en-US"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년에 이어 </a:t>
            </a:r>
            <a:r>
              <a:rPr kumimoji="0" lang="en-US" altLang="ko-KR"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수요 둔화세가 지속</a:t>
            </a:r>
            <a:r>
              <a:rPr lang="en-US" altLang="ko-KR" sz="850" kern="0" spc="-2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50" kern="0" spc="-20" dirty="0" err="1">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배달앱</a:t>
            </a:r>
            <a:r>
              <a:rPr lang="ko-KR" altLang="en-US" sz="850" kern="0" spc="-2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이탈 방지 및 거래액을 늘리기 위해 </a:t>
            </a:r>
            <a:r>
              <a:rPr lang="ko-KR" altLang="en-US" sz="850" kern="0" spc="-20" dirty="0" err="1">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딜리버리업계가</a:t>
            </a:r>
            <a:r>
              <a:rPr lang="ko-KR" altLang="en-US" sz="850" kern="0" spc="-2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50" kern="0" spc="-20" dirty="0" err="1">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다건배달</a:t>
            </a:r>
            <a:r>
              <a:rPr lang="ko-KR" altLang="en-US" sz="850" kern="0" spc="-2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등 </a:t>
            </a:r>
            <a:r>
              <a:rPr lang="ko-KR" altLang="en-US" sz="850" kern="0" spc="-20" dirty="0" err="1">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배달비</a:t>
            </a:r>
            <a:r>
              <a:rPr lang="ko-KR" altLang="en-US" sz="850" kern="0" spc="-2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할인 프로모션 등을 추진함에 따라</a:t>
            </a:r>
            <a:r>
              <a:rPr lang="en-US" altLang="ko-KR" sz="850" kern="0" spc="-2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50" kern="0" spc="-20" dirty="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배달 수요 소폭 회복 예상</a:t>
            </a:r>
            <a:endParaRPr kumimoji="0" lang="en-US" altLang="ko-KR" sz="850" b="0" i="0" u="none" strike="noStrike" kern="0" cap="none" spc="-20" normalizeH="0" baseline="0" noProof="0" dirty="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35" name="그룹 34">
            <a:extLst>
              <a:ext uri="{FF2B5EF4-FFF2-40B4-BE49-F238E27FC236}">
                <a16:creationId xmlns:a16="http://schemas.microsoft.com/office/drawing/2014/main" id="{A1A4A68A-69FD-A9A8-7D28-A518DE265197}"/>
              </a:ext>
            </a:extLst>
          </p:cNvPr>
          <p:cNvGrpSpPr/>
          <p:nvPr/>
        </p:nvGrpSpPr>
        <p:grpSpPr>
          <a:xfrm>
            <a:off x="712351" y="2168525"/>
            <a:ext cx="8488800" cy="276837"/>
            <a:chOff x="704850" y="2013298"/>
            <a:chExt cx="4140200" cy="276837"/>
          </a:xfrm>
        </p:grpSpPr>
        <p:sp>
          <p:nvSpPr>
            <p:cNvPr id="36" name="TextBox 35">
              <a:extLst>
                <a:ext uri="{FF2B5EF4-FFF2-40B4-BE49-F238E27FC236}">
                  <a16:creationId xmlns:a16="http://schemas.microsoft.com/office/drawing/2014/main" id="{E2C13EC4-59DB-0F2F-A8C8-6AE4182A5F03}"/>
                </a:ext>
              </a:extLst>
            </p:cNvPr>
            <p:cNvSpPr txBox="1"/>
            <p:nvPr/>
          </p:nvSpPr>
          <p:spPr>
            <a:xfrm>
              <a:off x="704850" y="2046854"/>
              <a:ext cx="1389303" cy="200055"/>
            </a:xfrm>
            <a:prstGeom prst="rect">
              <a:avLst/>
            </a:prstGeom>
            <a:noFill/>
            <a:ln>
              <a:noFill/>
            </a:ln>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300" b="0" i="0" u="none" strike="noStrike" cap="none" spc="0" normalizeH="0" baseline="0">
                  <a:ln>
                    <a:solidFill>
                      <a:prstClr val="white">
                        <a:lumMod val="75000"/>
                        <a:alpha val="0"/>
                      </a:prstClr>
                    </a:solidFill>
                  </a:ln>
                  <a:solidFill>
                    <a:schemeClr val="tx2"/>
                  </a:solidFill>
                  <a:effectLst/>
                  <a:uLnTx/>
                  <a:uFillTx/>
                  <a:latin typeface="KoPub돋움체 Bold" panose="00000800000000000000" pitchFamily="2" charset="-127"/>
                  <a:ea typeface="KoPub돋움체 Bold" panose="00000800000000000000" pitchFamily="2" charset="-127"/>
                  <a:cs typeface="Univers for KPMG"/>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2023</a:t>
              </a: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 식품</a:t>
              </a:r>
              <a:r>
                <a:rPr kumimoji="0" lang="en-US" altLang="ko-KR"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a:t>
              </a: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외식산업 현황 및 </a:t>
              </a:r>
              <a:r>
                <a:rPr kumimoji="0" lang="en-US" altLang="ko-KR"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2024</a:t>
              </a: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년 전망</a:t>
              </a:r>
            </a:p>
          </p:txBody>
        </p:sp>
        <p:cxnSp>
          <p:nvCxnSpPr>
            <p:cNvPr id="39" name="직선 연결선 38">
              <a:extLst>
                <a:ext uri="{FF2B5EF4-FFF2-40B4-BE49-F238E27FC236}">
                  <a16:creationId xmlns:a16="http://schemas.microsoft.com/office/drawing/2014/main" id="{A335B6EF-33B3-1AC2-0FE3-A776A2E9F0C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71412D8E-E285-0A8B-6339-85735656092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2" name="텍스트 개체 틀 3">
            <a:extLst>
              <a:ext uri="{FF2B5EF4-FFF2-40B4-BE49-F238E27FC236}">
                <a16:creationId xmlns:a16="http://schemas.microsoft.com/office/drawing/2014/main" id="{14F2295A-5101-2838-9602-5E84BB0ACB21}"/>
              </a:ext>
            </a:extLst>
          </p:cNvPr>
          <p:cNvSpPr>
            <a:spLocks noGrp="1"/>
          </p:cNvSpPr>
          <p:nvPr>
            <p:ph type="body" sz="quarter" idx="11"/>
          </p:nvPr>
        </p:nvSpPr>
        <p:spPr>
          <a:xfrm>
            <a:off x="713993" y="1172036"/>
            <a:ext cx="8488800" cy="720000"/>
          </a:xfrm>
          <a:noFill/>
        </p:spPr>
        <p:txBody>
          <a:bodyPr/>
          <a:lstStyle/>
          <a:p>
            <a:pPr rtl="0">
              <a:defRPr/>
            </a:pPr>
            <a:r>
              <a:rPr lang="ko-KR" altLang="en-US" kern="1200" dirty="0">
                <a:ln>
                  <a:solidFill>
                    <a:prstClr val="white">
                      <a:lumMod val="75000"/>
                      <a:alpha val="0"/>
                    </a:prstClr>
                  </a:solidFill>
                </a:ln>
                <a:solidFill>
                  <a:srgbClr val="000000">
                    <a:lumMod val="65000"/>
                    <a:lumOff val="35000"/>
                  </a:srgbClr>
                </a:solidFill>
              </a:rPr>
              <a:t>식품</a:t>
            </a:r>
            <a:r>
              <a:rPr lang="en-US" altLang="ko-KR" kern="1200" dirty="0">
                <a:ln>
                  <a:solidFill>
                    <a:prstClr val="white">
                      <a:lumMod val="75000"/>
                      <a:alpha val="0"/>
                    </a:prstClr>
                  </a:solidFill>
                </a:ln>
                <a:solidFill>
                  <a:srgbClr val="000000">
                    <a:lumMod val="65000"/>
                    <a:lumOff val="35000"/>
                  </a:srgbClr>
                </a:solidFill>
              </a:rPr>
              <a:t>·</a:t>
            </a:r>
            <a:r>
              <a:rPr lang="ko-KR" altLang="en-US" kern="1200" dirty="0">
                <a:ln>
                  <a:solidFill>
                    <a:prstClr val="white">
                      <a:lumMod val="75000"/>
                      <a:alpha val="0"/>
                    </a:prstClr>
                  </a:solidFill>
                </a:ln>
                <a:solidFill>
                  <a:srgbClr val="000000">
                    <a:lumMod val="65000"/>
                    <a:lumOff val="35000"/>
                  </a:srgbClr>
                </a:solidFill>
              </a:rPr>
              <a:t>외식 물가 상승 추이가 장기화됨에 따라 합리적 가격 중시 및 가치소비 경향이 양립하며 저가 프리미엄 제품 특성 제품에 대한 선호 확대 가능성</a:t>
            </a:r>
            <a:r>
              <a:rPr lang="en-US" altLang="ko-KR" kern="1200" dirty="0">
                <a:ln>
                  <a:solidFill>
                    <a:prstClr val="white">
                      <a:lumMod val="75000"/>
                      <a:alpha val="0"/>
                    </a:prstClr>
                  </a:solidFill>
                </a:ln>
                <a:solidFill>
                  <a:srgbClr val="000000">
                    <a:lumMod val="65000"/>
                    <a:lumOff val="35000"/>
                  </a:srgbClr>
                </a:solidFill>
              </a:rPr>
              <a:t>. </a:t>
            </a:r>
            <a:r>
              <a:rPr lang="ko-KR" altLang="en-US" kern="1200" dirty="0">
                <a:ln>
                  <a:solidFill>
                    <a:prstClr val="white">
                      <a:lumMod val="75000"/>
                      <a:alpha val="0"/>
                    </a:prstClr>
                  </a:solidFill>
                </a:ln>
                <a:solidFill>
                  <a:srgbClr val="000000">
                    <a:lumMod val="65000"/>
                    <a:lumOff val="35000"/>
                  </a:srgbClr>
                </a:solidFill>
              </a:rPr>
              <a:t>식품 기업은 </a:t>
            </a:r>
            <a:r>
              <a:rPr lang="en-US" altLang="ko-KR" kern="1200" dirty="0">
                <a:ln>
                  <a:solidFill>
                    <a:prstClr val="white">
                      <a:lumMod val="75000"/>
                      <a:alpha val="0"/>
                    </a:prstClr>
                  </a:solidFill>
                </a:ln>
                <a:solidFill>
                  <a:srgbClr val="000000">
                    <a:lumMod val="65000"/>
                    <a:lumOff val="35000"/>
                  </a:srgbClr>
                </a:solidFill>
              </a:rPr>
              <a:t>2024</a:t>
            </a:r>
            <a:r>
              <a:rPr lang="ko-KR" altLang="en-US" kern="1200" dirty="0">
                <a:ln>
                  <a:solidFill>
                    <a:prstClr val="white">
                      <a:lumMod val="75000"/>
                      <a:alpha val="0"/>
                    </a:prstClr>
                  </a:solidFill>
                </a:ln>
                <a:solidFill>
                  <a:srgbClr val="000000">
                    <a:lumMod val="65000"/>
                    <a:lumOff val="35000"/>
                  </a:srgbClr>
                </a:solidFill>
              </a:rPr>
              <a:t>년 </a:t>
            </a:r>
            <a:r>
              <a:rPr lang="ko-KR" altLang="en-US" kern="1200" dirty="0" err="1">
                <a:ln>
                  <a:solidFill>
                    <a:prstClr val="white">
                      <a:lumMod val="75000"/>
                      <a:alpha val="0"/>
                    </a:prstClr>
                  </a:solidFill>
                </a:ln>
                <a:solidFill>
                  <a:srgbClr val="000000">
                    <a:lumMod val="65000"/>
                    <a:lumOff val="35000"/>
                  </a:srgbClr>
                </a:solidFill>
              </a:rPr>
              <a:t>내식</a:t>
            </a:r>
            <a:r>
              <a:rPr lang="ko-KR" altLang="en-US" kern="1200" dirty="0">
                <a:ln>
                  <a:solidFill>
                    <a:prstClr val="white">
                      <a:lumMod val="75000"/>
                      <a:alpha val="0"/>
                    </a:prstClr>
                  </a:solidFill>
                </a:ln>
                <a:solidFill>
                  <a:srgbClr val="000000">
                    <a:lumMod val="65000"/>
                    <a:lumOff val="35000"/>
                  </a:srgbClr>
                </a:solidFill>
              </a:rPr>
              <a:t> 시장 타깃의 고품질 제품을 중심으로 성장 모멘텀을 확보하는 동시에 해외 사업 역량을 지속적으로 강화하며 추가 외형 성장을 도모할 필요</a:t>
            </a:r>
          </a:p>
        </p:txBody>
      </p:sp>
      <p:sp>
        <p:nvSpPr>
          <p:cNvPr id="44" name="제목 2">
            <a:extLst>
              <a:ext uri="{FF2B5EF4-FFF2-40B4-BE49-F238E27FC236}">
                <a16:creationId xmlns:a16="http://schemas.microsoft.com/office/drawing/2014/main" id="{2E005E14-AC34-6303-608F-4390BB2F005C}"/>
              </a:ext>
            </a:extLst>
          </p:cNvPr>
          <p:cNvSpPr txBox="1">
            <a:spLocks/>
          </p:cNvSpPr>
          <p:nvPr/>
        </p:nvSpPr>
        <p:spPr>
          <a:xfrm>
            <a:off x="713993" y="471262"/>
            <a:ext cx="8488800" cy="504825"/>
          </a:xfrm>
          <a:prstGeom prst="rect">
            <a:avLst/>
          </a:prstGeom>
        </p:spPr>
        <p:txBody>
          <a:bodyPr wrap="none" lIns="0" tIns="0" rIns="0" bIns="0" anchor="b" anchorCtr="0">
            <a:noAutofit/>
          </a:bodyPr>
          <a:lstStyle>
            <a:lvl1pPr eaLnBrk="1" latinLnBrk="0" hangingPunct="1">
              <a:lnSpc>
                <a:spcPct val="70000"/>
              </a:lnSpc>
              <a:defRPr sz="2400" b="0" i="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KPMG Extralight"/>
              </a:defRPr>
            </a:lvl1pPr>
          </a:lstStyle>
          <a:p>
            <a:pPr marL="0" marR="0" lvl="0" indent="542925" algn="l" defTabSz="914400" rtl="0" eaLnBrk="1" fontAlgn="auto" latinLnBrk="0" hangingPunct="1">
              <a:lnSpc>
                <a:spcPct val="70000"/>
              </a:lnSpc>
              <a:spcBef>
                <a:spcPts val="0"/>
              </a:spcBef>
              <a:spcAft>
                <a:spcPts val="0"/>
              </a:spcAft>
              <a:buClrTx/>
              <a:buSzTx/>
              <a:buFontTx/>
              <a:buNone/>
              <a:tabLst/>
              <a:defRPr/>
            </a:pPr>
            <a:r>
              <a:rPr kumimoji="0" lang="ko-KR" altLang="en-US" sz="24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식품</a:t>
            </a:r>
            <a:r>
              <a:rPr kumimoji="0" lang="en-US" altLang="ko-KR" sz="2400" b="0" i="0" u="none" strike="noStrike" kern="1200" cap="none" spc="0" normalizeH="0" baseline="0" noProof="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a:t>
            </a:r>
            <a:r>
              <a:rPr kumimoji="0" lang="ko-KR" altLang="en-US" sz="24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외식 </a:t>
            </a:r>
            <a:r>
              <a:rPr kumimoji="0" lang="en-US" altLang="ko-KR" sz="24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 </a:t>
            </a:r>
            <a:r>
              <a:rPr kumimoji="0" lang="ko-KR" altLang="en-US" sz="2400" b="1" i="0" u="none" strike="noStrike" kern="1200" cap="none" spc="0" normalizeH="0" baseline="0" noProof="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내식 및 해외 시장의 상대적 강세에 따른 성장 모멘텀</a:t>
            </a:r>
            <a:endParaRPr kumimoji="0" lang="ko-KR" altLang="en-US" sz="2400" b="1" i="0" u="none" strike="noStrike" kern="1200" cap="none" spc="0" normalizeH="0" baseline="0" noProof="0">
              <a:ln>
                <a:solidFill>
                  <a:srgbClr val="FFFFFF">
                    <a:lumMod val="75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endParaRPr>
          </a:p>
        </p:txBody>
      </p:sp>
      <p:sp>
        <p:nvSpPr>
          <p:cNvPr id="45" name="텍스트 개체 틀 29">
            <a:extLst>
              <a:ext uri="{FF2B5EF4-FFF2-40B4-BE49-F238E27FC236}">
                <a16:creationId xmlns:a16="http://schemas.microsoft.com/office/drawing/2014/main" id="{6EB3384B-7B47-D7FF-2A1F-6099BFAAA0CD}"/>
              </a:ext>
            </a:extLst>
          </p:cNvPr>
          <p:cNvSpPr>
            <a:spLocks noGrp="1"/>
          </p:cNvSpPr>
          <p:nvPr>
            <p:ph type="body" sz="quarter" idx="10"/>
          </p:nvPr>
        </p:nvSpPr>
        <p:spPr>
          <a:xfrm>
            <a:off x="713993" y="333149"/>
            <a:ext cx="8488800" cy="184666"/>
          </a:xfrm>
        </p:spPr>
        <p:txBody>
          <a:bodyPr/>
          <a:lstStyle/>
          <a:p>
            <a:r>
              <a:rPr lang="en-US" altLang="ko-KR"/>
              <a:t>III. 2024</a:t>
            </a:r>
            <a:r>
              <a:rPr lang="ko-KR" altLang="en-US"/>
              <a:t>년 산업별 전망 </a:t>
            </a:r>
            <a:endParaRPr lang="en-US" altLang="ko-KR"/>
          </a:p>
        </p:txBody>
      </p:sp>
      <p:graphicFrame>
        <p:nvGraphicFramePr>
          <p:cNvPr id="46" name="차트 45">
            <a:extLst>
              <a:ext uri="{FF2B5EF4-FFF2-40B4-BE49-F238E27FC236}">
                <a16:creationId xmlns:a16="http://schemas.microsoft.com/office/drawing/2014/main" id="{5AC2E01F-088B-0CC3-16C4-E504885CA4C9}"/>
              </a:ext>
            </a:extLst>
          </p:cNvPr>
          <p:cNvGraphicFramePr/>
          <p:nvPr/>
        </p:nvGraphicFramePr>
        <p:xfrm>
          <a:off x="728816" y="2735728"/>
          <a:ext cx="2232281" cy="137169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7" name="차트 46">
            <a:extLst>
              <a:ext uri="{FF2B5EF4-FFF2-40B4-BE49-F238E27FC236}">
                <a16:creationId xmlns:a16="http://schemas.microsoft.com/office/drawing/2014/main" id="{C93F2130-A2BF-52B7-2D76-E708BB3B3075}"/>
              </a:ext>
            </a:extLst>
          </p:cNvPr>
          <p:cNvGraphicFramePr/>
          <p:nvPr/>
        </p:nvGraphicFramePr>
        <p:xfrm>
          <a:off x="3065593" y="4619699"/>
          <a:ext cx="2237953" cy="13312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8" name="차트 47">
            <a:extLst>
              <a:ext uri="{FF2B5EF4-FFF2-40B4-BE49-F238E27FC236}">
                <a16:creationId xmlns:a16="http://schemas.microsoft.com/office/drawing/2014/main" id="{426FD0F2-4411-716E-C29D-8214DA1F90E4}"/>
              </a:ext>
            </a:extLst>
          </p:cNvPr>
          <p:cNvGraphicFramePr/>
          <p:nvPr>
            <p:extLst>
              <p:ext uri="{D42A27DB-BD31-4B8C-83A1-F6EECF244321}">
                <p14:modId xmlns:p14="http://schemas.microsoft.com/office/powerpoint/2010/main" val="2586824034"/>
              </p:ext>
            </p:extLst>
          </p:nvPr>
        </p:nvGraphicFramePr>
        <p:xfrm>
          <a:off x="3058251" y="2735727"/>
          <a:ext cx="2246257" cy="134957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9" name="차트 48">
            <a:extLst>
              <a:ext uri="{FF2B5EF4-FFF2-40B4-BE49-F238E27FC236}">
                <a16:creationId xmlns:a16="http://schemas.microsoft.com/office/drawing/2014/main" id="{EF57D48D-9B0E-93AC-F94A-283300D8D097}"/>
              </a:ext>
            </a:extLst>
          </p:cNvPr>
          <p:cNvGraphicFramePr/>
          <p:nvPr/>
        </p:nvGraphicFramePr>
        <p:xfrm>
          <a:off x="712350" y="4619699"/>
          <a:ext cx="2248748" cy="1326919"/>
        </p:xfrm>
        <a:graphic>
          <a:graphicData uri="http://schemas.openxmlformats.org/drawingml/2006/chart">
            <c:chart xmlns:c="http://schemas.openxmlformats.org/drawingml/2006/chart" xmlns:r="http://schemas.openxmlformats.org/officeDocument/2006/relationships" r:id="rId5"/>
          </a:graphicData>
        </a:graphic>
      </p:graphicFrame>
      <p:sp>
        <p:nvSpPr>
          <p:cNvPr id="50" name="TextBox 49">
            <a:extLst>
              <a:ext uri="{FF2B5EF4-FFF2-40B4-BE49-F238E27FC236}">
                <a16:creationId xmlns:a16="http://schemas.microsoft.com/office/drawing/2014/main" id="{0E9F9D3E-145A-1E0F-F633-0DFFF4D4AE17}"/>
              </a:ext>
            </a:extLst>
          </p:cNvPr>
          <p:cNvSpPr txBox="1"/>
          <p:nvPr/>
        </p:nvSpPr>
        <p:spPr>
          <a:xfrm>
            <a:off x="748101" y="2801555"/>
            <a:ext cx="619369" cy="91739"/>
          </a:xfrm>
          <a:prstGeom prst="rect">
            <a:avLst/>
          </a:prstGeom>
          <a:noFill/>
        </p:spPr>
        <p:txBody>
          <a:bodyPr wrap="square" lIns="0" tIns="0" rIns="0" bIns="0" rtlCol="0" anchor="ctr">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2020=100)</a:t>
            </a:r>
          </a:p>
        </p:txBody>
      </p:sp>
      <p:sp>
        <p:nvSpPr>
          <p:cNvPr id="51" name="TextBox 50">
            <a:extLst>
              <a:ext uri="{FF2B5EF4-FFF2-40B4-BE49-F238E27FC236}">
                <a16:creationId xmlns:a16="http://schemas.microsoft.com/office/drawing/2014/main" id="{A328F20A-B5A8-1D56-C3FA-D899AA6658E6}"/>
              </a:ext>
            </a:extLst>
          </p:cNvPr>
          <p:cNvSpPr txBox="1"/>
          <p:nvPr/>
        </p:nvSpPr>
        <p:spPr>
          <a:xfrm>
            <a:off x="729280" y="4196172"/>
            <a:ext cx="1692642" cy="100027"/>
          </a:xfrm>
          <a:prstGeom prst="rect">
            <a:avLst/>
          </a:prstGeom>
          <a:noFill/>
        </p:spPr>
        <p:txBody>
          <a:bodyPr wrap="square" lIns="0" tIns="0" rIns="0" bIns="0" rtlCol="0" anchor="b">
            <a:spAutoFit/>
          </a:bodyPr>
          <a:lstStyle>
            <a:defPPr>
              <a:defRPr lang="en-US"/>
            </a:defPPr>
            <a:lvl1pPr marR="0" lvl="0" indent="0" fontAlgn="auto">
              <a:lnSpc>
                <a:spcPct val="100000"/>
              </a:lnSpc>
              <a:spcBef>
                <a:spcPts val="0"/>
              </a:spcBef>
              <a:spcAft>
                <a:spcPts val="0"/>
              </a:spcAft>
              <a:buClrTx/>
              <a:buSzTx/>
              <a:buFontTx/>
              <a:buNone/>
              <a:tabLst/>
              <a:defRPr kumimoji="0" sz="65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통계청</a:t>
            </a: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a:t>
            </a:r>
          </a:p>
        </p:txBody>
      </p:sp>
      <p:sp>
        <p:nvSpPr>
          <p:cNvPr id="52" name="TextBox 51">
            <a:extLst>
              <a:ext uri="{FF2B5EF4-FFF2-40B4-BE49-F238E27FC236}">
                <a16:creationId xmlns:a16="http://schemas.microsoft.com/office/drawing/2014/main" id="{86D9DBB3-124E-D78C-50E1-E111650909B0}"/>
              </a:ext>
            </a:extLst>
          </p:cNvPr>
          <p:cNvSpPr txBox="1"/>
          <p:nvPr/>
        </p:nvSpPr>
        <p:spPr>
          <a:xfrm>
            <a:off x="728816" y="5978597"/>
            <a:ext cx="1692642" cy="200055"/>
          </a:xfrm>
          <a:prstGeom prst="rect">
            <a:avLst/>
          </a:prstGeom>
          <a:noFill/>
        </p:spPr>
        <p:txBody>
          <a:bodyPr wrap="square" lIns="0" tIns="0" rIns="0" bIns="0" rtlCol="0" anchor="b">
            <a:spAutoFit/>
          </a:bodyPr>
          <a:lstStyle>
            <a:defPPr>
              <a:defRPr lang="en-US"/>
            </a:defPPr>
            <a:lvl1pPr marR="0" lvl="0" indent="0" fontAlgn="auto">
              <a:lnSpc>
                <a:spcPct val="100000"/>
              </a:lnSpc>
              <a:spcBef>
                <a:spcPts val="0"/>
              </a:spcBef>
              <a:spcAft>
                <a:spcPts val="0"/>
              </a:spcAft>
              <a:buClrTx/>
              <a:buSzTx/>
              <a:buFontTx/>
              <a:buNone/>
              <a:tabLst/>
              <a:defRPr kumimoji="0" sz="65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한국은행</a:t>
            </a:r>
            <a:endPar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 2023</a:t>
            </a:r>
            <a:r>
              <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11</a:t>
            </a:r>
            <a:r>
              <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월은 잠정치</a:t>
            </a:r>
          </a:p>
        </p:txBody>
      </p:sp>
      <p:sp>
        <p:nvSpPr>
          <p:cNvPr id="53" name="TextBox 52">
            <a:extLst>
              <a:ext uri="{FF2B5EF4-FFF2-40B4-BE49-F238E27FC236}">
                <a16:creationId xmlns:a16="http://schemas.microsoft.com/office/drawing/2014/main" id="{91E097D4-7A32-C498-1954-CEE869C5F520}"/>
              </a:ext>
            </a:extLst>
          </p:cNvPr>
          <p:cNvSpPr txBox="1"/>
          <p:nvPr/>
        </p:nvSpPr>
        <p:spPr>
          <a:xfrm>
            <a:off x="3072624" y="5978597"/>
            <a:ext cx="2161415" cy="200055"/>
          </a:xfrm>
          <a:prstGeom prst="rect">
            <a:avLst/>
          </a:prstGeom>
          <a:noFill/>
        </p:spPr>
        <p:txBody>
          <a:bodyPr wrap="square" lIns="0" tIns="0" rIns="0" bIns="0" rtlCol="0" anchor="b">
            <a:spAutoFit/>
          </a:bodyPr>
          <a:lstStyle>
            <a:defPPr>
              <a:defRPr lang="en-US"/>
            </a:defPPr>
            <a:lvl1pPr marR="0" lvl="0" indent="0" fontAlgn="auto">
              <a:lnSpc>
                <a:spcPct val="100000"/>
              </a:lnSpc>
              <a:spcBef>
                <a:spcPts val="0"/>
              </a:spcBef>
              <a:spcAft>
                <a:spcPts val="0"/>
              </a:spcAft>
              <a:buClrTx/>
              <a:buSzTx/>
              <a:buFontTx/>
              <a:buNone/>
              <a:tabLst/>
              <a:defRPr kumimoji="0" sz="65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통계청</a:t>
            </a: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 재구성</a:t>
            </a:r>
            <a:endPar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 2023</a:t>
            </a:r>
            <a:r>
              <a:rPr kumimoji="0" lang="ko-KR" altLang="en-US"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분기는 잠정치</a:t>
            </a:r>
          </a:p>
        </p:txBody>
      </p:sp>
      <p:sp>
        <p:nvSpPr>
          <p:cNvPr id="56" name="TextBox 55">
            <a:extLst>
              <a:ext uri="{FF2B5EF4-FFF2-40B4-BE49-F238E27FC236}">
                <a16:creationId xmlns:a16="http://schemas.microsoft.com/office/drawing/2014/main" id="{E33F68B3-C6C8-28B1-7027-146E12E95C67}"/>
              </a:ext>
            </a:extLst>
          </p:cNvPr>
          <p:cNvSpPr txBox="1"/>
          <p:nvPr/>
        </p:nvSpPr>
        <p:spPr>
          <a:xfrm>
            <a:off x="3128210" y="2801555"/>
            <a:ext cx="621109" cy="91739"/>
          </a:xfrm>
          <a:prstGeom prst="rect">
            <a:avLst/>
          </a:prstGeom>
          <a:noFill/>
        </p:spPr>
        <p:txBody>
          <a:bodyPr wrap="square" lIns="0" tIns="0" rIns="0" bIns="0" rtlCol="0" anchor="ctr">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57" name="TextBox 56">
            <a:extLst>
              <a:ext uri="{FF2B5EF4-FFF2-40B4-BE49-F238E27FC236}">
                <a16:creationId xmlns:a16="http://schemas.microsoft.com/office/drawing/2014/main" id="{F7EA800A-274E-BF5A-9BA9-567DCFDC28D2}"/>
              </a:ext>
            </a:extLst>
          </p:cNvPr>
          <p:cNvSpPr txBox="1"/>
          <p:nvPr/>
        </p:nvSpPr>
        <p:spPr>
          <a:xfrm>
            <a:off x="3073090" y="4096144"/>
            <a:ext cx="2161414" cy="200055"/>
          </a:xfrm>
          <a:prstGeom prst="rect">
            <a:avLst/>
          </a:prstGeom>
          <a:noFill/>
        </p:spPr>
        <p:txBody>
          <a:bodyPr wrap="square" lIns="0" tIns="0" rIns="0" bIns="0" rtlCol="0" anchor="b">
            <a:spAutoFit/>
          </a:bodyPr>
          <a:lstStyle>
            <a:defPPr>
              <a:defRPr lang="en-US"/>
            </a:defPPr>
            <a:lvl1pPr marR="0" lvl="0" indent="0" fontAlgn="auto">
              <a:lnSpc>
                <a:spcPct val="100000"/>
              </a:lnSpc>
              <a:spcBef>
                <a:spcPts val="0"/>
              </a:spcBef>
              <a:spcAft>
                <a:spcPts val="0"/>
              </a:spcAft>
              <a:buClrTx/>
              <a:buSzTx/>
              <a:buFontTx/>
              <a:buNone/>
              <a:tabLst/>
              <a:defRPr kumimoji="0" sz="65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한국은행</a:t>
            </a: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 </a:t>
            </a:r>
            <a:r>
              <a:rPr kumimoji="0" lang="ko-KR" altLang="en-US" sz="650" b="0" i="0" u="none" strike="noStrike" kern="1200" cap="none" spc="0" normalizeH="0" baseline="0" noProof="0" dirty="0" err="1">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원계열</a:t>
            </a: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실질 기준</a:t>
            </a: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2023</a:t>
            </a:r>
            <a:r>
              <a:rPr kumimoji="0" lang="ko-KR" altLang="en-US"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분기는 잠정치 </a:t>
            </a:r>
          </a:p>
        </p:txBody>
      </p:sp>
      <p:sp>
        <p:nvSpPr>
          <p:cNvPr id="58" name="TextBox 57">
            <a:extLst>
              <a:ext uri="{FF2B5EF4-FFF2-40B4-BE49-F238E27FC236}">
                <a16:creationId xmlns:a16="http://schemas.microsoft.com/office/drawing/2014/main" id="{5658F994-0219-081F-13B2-8F08C2878E4F}"/>
              </a:ext>
            </a:extLst>
          </p:cNvPr>
          <p:cNvSpPr txBox="1"/>
          <p:nvPr/>
        </p:nvSpPr>
        <p:spPr>
          <a:xfrm>
            <a:off x="3090350" y="4644590"/>
            <a:ext cx="396978" cy="7372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pic>
        <p:nvPicPr>
          <p:cNvPr id="59" name="그림 58">
            <a:extLst>
              <a:ext uri="{FF2B5EF4-FFF2-40B4-BE49-F238E27FC236}">
                <a16:creationId xmlns:a16="http://schemas.microsoft.com/office/drawing/2014/main" id="{BAD782D1-C0F9-7CE8-7DB9-E9710351C10E}"/>
              </a:ext>
            </a:extLst>
          </p:cNvPr>
          <p:cNvPicPr>
            <a:picLocks noChangeAspect="1"/>
          </p:cNvPicPr>
          <p:nvPr/>
        </p:nvPicPr>
        <p:blipFill>
          <a:blip r:embed="rId6"/>
          <a:stretch>
            <a:fillRect/>
          </a:stretch>
        </p:blipFill>
        <p:spPr>
          <a:xfrm>
            <a:off x="714375" y="574411"/>
            <a:ext cx="463778" cy="415492"/>
          </a:xfrm>
          <a:prstGeom prst="rect">
            <a:avLst/>
          </a:prstGeom>
        </p:spPr>
      </p:pic>
      <p:sp>
        <p:nvSpPr>
          <p:cNvPr id="60" name="직사각형 59">
            <a:extLst>
              <a:ext uri="{FF2B5EF4-FFF2-40B4-BE49-F238E27FC236}">
                <a16:creationId xmlns:a16="http://schemas.microsoft.com/office/drawing/2014/main" id="{C9B75B61-CF5B-A663-9574-DDFE040F11B2}"/>
              </a:ext>
            </a:extLst>
          </p:cNvPr>
          <p:cNvSpPr/>
          <p:nvPr/>
        </p:nvSpPr>
        <p:spPr>
          <a:xfrm>
            <a:off x="712349" y="2533758"/>
            <a:ext cx="2232281" cy="192893"/>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식품</a:t>
            </a:r>
            <a:r>
              <a:rPr kumimoji="0" lang="en-US" altLang="ko-KR"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r>
              <a:rPr kumimoji="0" lang="ko-KR" altLang="en-US"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외식 물가지수 추이</a:t>
            </a:r>
          </a:p>
        </p:txBody>
      </p:sp>
      <p:sp>
        <p:nvSpPr>
          <p:cNvPr id="61" name="직사각형 60">
            <a:extLst>
              <a:ext uri="{FF2B5EF4-FFF2-40B4-BE49-F238E27FC236}">
                <a16:creationId xmlns:a16="http://schemas.microsoft.com/office/drawing/2014/main" id="{944FAFD1-671E-68A5-3241-4936C87BB2AC}"/>
              </a:ext>
            </a:extLst>
          </p:cNvPr>
          <p:cNvSpPr/>
          <p:nvPr/>
        </p:nvSpPr>
        <p:spPr>
          <a:xfrm>
            <a:off x="3077305" y="2533758"/>
            <a:ext cx="2232281" cy="192893"/>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식료품 및 비주류 음료 최종소비지출 증감률</a:t>
            </a:r>
          </a:p>
        </p:txBody>
      </p:sp>
      <p:sp>
        <p:nvSpPr>
          <p:cNvPr id="62" name="직사각형 61">
            <a:extLst>
              <a:ext uri="{FF2B5EF4-FFF2-40B4-BE49-F238E27FC236}">
                <a16:creationId xmlns:a16="http://schemas.microsoft.com/office/drawing/2014/main" id="{1975B99A-2ACF-2EA0-B9CD-94100097C3DC}"/>
              </a:ext>
            </a:extLst>
          </p:cNvPr>
          <p:cNvSpPr/>
          <p:nvPr/>
        </p:nvSpPr>
        <p:spPr>
          <a:xfrm>
            <a:off x="712349" y="4384535"/>
            <a:ext cx="2232281" cy="192893"/>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외식비 지출전망</a:t>
            </a:r>
            <a:r>
              <a:rPr kumimoji="0" lang="en-US" altLang="ko-KR"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CSI</a:t>
            </a:r>
          </a:p>
        </p:txBody>
      </p:sp>
      <p:sp>
        <p:nvSpPr>
          <p:cNvPr id="63" name="직사각형 62">
            <a:extLst>
              <a:ext uri="{FF2B5EF4-FFF2-40B4-BE49-F238E27FC236}">
                <a16:creationId xmlns:a16="http://schemas.microsoft.com/office/drawing/2014/main" id="{1B278A34-1A0C-F6C7-26A3-A95B0A153092}"/>
              </a:ext>
            </a:extLst>
          </p:cNvPr>
          <p:cNvSpPr/>
          <p:nvPr/>
        </p:nvSpPr>
        <p:spPr>
          <a:xfrm>
            <a:off x="3077305" y="4384535"/>
            <a:ext cx="2232281" cy="192893"/>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식음료</a:t>
            </a:r>
            <a:r>
              <a:rPr kumimoji="0" lang="en-US" altLang="ko-KR"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r>
              <a:rPr kumimoji="0" lang="ko-KR" altLang="en-US"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음식서비스 온라인 거래액 증감률</a:t>
            </a:r>
          </a:p>
        </p:txBody>
      </p:sp>
    </p:spTree>
    <p:extLst>
      <p:ext uri="{BB962C8B-B14F-4D97-AF65-F5344CB8AC3E}">
        <p14:creationId xmlns:p14="http://schemas.microsoft.com/office/powerpoint/2010/main" val="131944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텍스트 개체 틀 3">
            <a:extLst>
              <a:ext uri="{FF2B5EF4-FFF2-40B4-BE49-F238E27FC236}">
                <a16:creationId xmlns:a16="http://schemas.microsoft.com/office/drawing/2014/main" id="{89004114-60F7-EF7B-23F5-0919FD65C449}"/>
              </a:ext>
            </a:extLst>
          </p:cNvPr>
          <p:cNvSpPr>
            <a:spLocks noGrp="1"/>
          </p:cNvSpPr>
          <p:nvPr>
            <p:ph type="body" sz="quarter" idx="11"/>
          </p:nvPr>
        </p:nvSpPr>
        <p:spPr>
          <a:xfrm>
            <a:off x="713993" y="1172036"/>
            <a:ext cx="8488800" cy="720000"/>
          </a:xfrm>
        </p:spPr>
        <p:txBody>
          <a:bodyPr/>
          <a:lstStyle/>
          <a:p>
            <a:pPr rtl="0">
              <a:defRPr/>
            </a:pPr>
            <a:r>
              <a:rPr lang="ko-KR" altLang="en-US" kern="1200">
                <a:ln>
                  <a:solidFill>
                    <a:prstClr val="white">
                      <a:lumMod val="75000"/>
                      <a:alpha val="0"/>
                    </a:prstClr>
                  </a:solidFill>
                </a:ln>
                <a:solidFill>
                  <a:srgbClr val="000000">
                    <a:lumMod val="65000"/>
                    <a:lumOff val="35000"/>
                  </a:srgbClr>
                </a:solidFill>
              </a:rPr>
              <a:t>대내외 불확실성 및 의류</a:t>
            </a:r>
            <a:r>
              <a:rPr lang="en-US" altLang="ko-KR" kern="1200">
                <a:ln>
                  <a:solidFill>
                    <a:prstClr val="white">
                      <a:lumMod val="75000"/>
                      <a:alpha val="0"/>
                    </a:prstClr>
                  </a:solidFill>
                </a:ln>
                <a:solidFill>
                  <a:srgbClr val="000000">
                    <a:lumMod val="65000"/>
                    <a:lumOff val="35000"/>
                  </a:srgbClr>
                </a:solidFill>
              </a:rPr>
              <a:t>·</a:t>
            </a:r>
            <a:r>
              <a:rPr lang="ko-KR" altLang="en-US" kern="1200">
                <a:ln>
                  <a:solidFill>
                    <a:prstClr val="white">
                      <a:lumMod val="75000"/>
                      <a:alpha val="0"/>
                    </a:prstClr>
                  </a:solidFill>
                </a:ln>
                <a:solidFill>
                  <a:srgbClr val="000000">
                    <a:lumMod val="65000"/>
                    <a:lumOff val="35000"/>
                  </a:srgbClr>
                </a:solidFill>
              </a:rPr>
              <a:t>신발 물가 상승으로 내수 부진이 지속되나 </a:t>
            </a:r>
            <a:r>
              <a:rPr lang="en-US" altLang="ko-KR" kern="1200">
                <a:ln>
                  <a:solidFill>
                    <a:prstClr val="white">
                      <a:lumMod val="75000"/>
                      <a:alpha val="0"/>
                    </a:prstClr>
                  </a:solidFill>
                </a:ln>
                <a:solidFill>
                  <a:srgbClr val="000000">
                    <a:lumMod val="65000"/>
                    <a:lumOff val="35000"/>
                  </a:srgbClr>
                </a:solidFill>
              </a:rPr>
              <a:t>2024</a:t>
            </a:r>
            <a:r>
              <a:rPr lang="ko-KR" altLang="en-US" kern="1200">
                <a:ln>
                  <a:solidFill>
                    <a:prstClr val="white">
                      <a:lumMod val="75000"/>
                      <a:alpha val="0"/>
                    </a:prstClr>
                  </a:solidFill>
                </a:ln>
                <a:solidFill>
                  <a:srgbClr val="000000">
                    <a:lumMod val="65000"/>
                    <a:lumOff val="35000"/>
                  </a:srgbClr>
                </a:solidFill>
              </a:rPr>
              <a:t>년 하반기로 접어들수록 의류 소비 회복세가 가시화되며 패션 업황은 소폭 개선 기대</a:t>
            </a:r>
            <a:r>
              <a:rPr lang="en-US" altLang="ko-KR" kern="1200">
                <a:ln>
                  <a:solidFill>
                    <a:prstClr val="white">
                      <a:lumMod val="75000"/>
                      <a:alpha val="0"/>
                    </a:prstClr>
                  </a:solidFill>
                </a:ln>
                <a:solidFill>
                  <a:srgbClr val="000000">
                    <a:lumMod val="65000"/>
                    <a:lumOff val="35000"/>
                  </a:srgbClr>
                </a:solidFill>
              </a:rPr>
              <a:t>. </a:t>
            </a:r>
            <a:r>
              <a:rPr lang="ko-KR" altLang="en-US" kern="1200">
                <a:ln>
                  <a:solidFill>
                    <a:prstClr val="white">
                      <a:lumMod val="75000"/>
                      <a:alpha val="0"/>
                    </a:prstClr>
                  </a:solidFill>
                </a:ln>
                <a:solidFill>
                  <a:srgbClr val="000000">
                    <a:lumMod val="65000"/>
                    <a:lumOff val="35000"/>
                  </a:srgbClr>
                </a:solidFill>
              </a:rPr>
              <a:t>한편 패션 소비 양극화와 취향 파편화가 동시에 관찰되며 하이엔드</a:t>
            </a:r>
            <a:r>
              <a:rPr lang="en-US" altLang="ko-KR" kern="1200">
                <a:ln>
                  <a:solidFill>
                    <a:prstClr val="white">
                      <a:lumMod val="75000"/>
                      <a:alpha val="0"/>
                    </a:prstClr>
                  </a:solidFill>
                </a:ln>
                <a:solidFill>
                  <a:srgbClr val="000000">
                    <a:lumMod val="65000"/>
                    <a:lumOff val="35000"/>
                  </a:srgbClr>
                </a:solidFill>
              </a:rPr>
              <a:t>·</a:t>
            </a:r>
            <a:r>
              <a:rPr lang="ko-KR" altLang="en-US" kern="1200">
                <a:ln>
                  <a:solidFill>
                    <a:prstClr val="white">
                      <a:lumMod val="75000"/>
                      <a:alpha val="0"/>
                    </a:prstClr>
                  </a:solidFill>
                </a:ln>
                <a:solidFill>
                  <a:srgbClr val="000000">
                    <a:lumMod val="65000"/>
                    <a:lumOff val="35000"/>
                  </a:srgbClr>
                </a:solidFill>
              </a:rPr>
              <a:t>저가형 브랜드와 함께 디자인 경쟁력을 보유한 스몰 브랜드를 중심으로 안정적인 수요가 이어질 가능성</a:t>
            </a:r>
          </a:p>
        </p:txBody>
      </p:sp>
      <p:grpSp>
        <p:nvGrpSpPr>
          <p:cNvPr id="29" name="그룹 28">
            <a:extLst>
              <a:ext uri="{FF2B5EF4-FFF2-40B4-BE49-F238E27FC236}">
                <a16:creationId xmlns:a16="http://schemas.microsoft.com/office/drawing/2014/main" id="{45CF6268-CEE5-BC73-21D6-AB42C060B9D3}"/>
              </a:ext>
            </a:extLst>
          </p:cNvPr>
          <p:cNvGrpSpPr/>
          <p:nvPr/>
        </p:nvGrpSpPr>
        <p:grpSpPr>
          <a:xfrm>
            <a:off x="713992" y="2171179"/>
            <a:ext cx="8488800" cy="276837"/>
            <a:chOff x="704850" y="2013298"/>
            <a:chExt cx="4140200" cy="276837"/>
          </a:xfrm>
        </p:grpSpPr>
        <p:sp>
          <p:nvSpPr>
            <p:cNvPr id="31" name="TextBox 30">
              <a:extLst>
                <a:ext uri="{FF2B5EF4-FFF2-40B4-BE49-F238E27FC236}">
                  <a16:creationId xmlns:a16="http://schemas.microsoft.com/office/drawing/2014/main" id="{4FA80FFB-90D9-DD60-FFF3-DF47F9BB611F}"/>
                </a:ext>
              </a:extLst>
            </p:cNvPr>
            <p:cNvSpPr txBox="1"/>
            <p:nvPr/>
          </p:nvSpPr>
          <p:spPr>
            <a:xfrm>
              <a:off x="704850" y="2046854"/>
              <a:ext cx="1268901" cy="200055"/>
            </a:xfrm>
            <a:prstGeom prst="rect">
              <a:avLst/>
            </a:prstGeom>
            <a:noFill/>
            <a:ln>
              <a:noFill/>
            </a:ln>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300" b="0" i="0" u="none" strike="noStrike" cap="none" spc="0" normalizeH="0" baseline="0">
                  <a:ln>
                    <a:solidFill>
                      <a:prstClr val="white">
                        <a:lumMod val="75000"/>
                        <a:alpha val="0"/>
                      </a:prstClr>
                    </a:solidFill>
                  </a:ln>
                  <a:solidFill>
                    <a:schemeClr val="tx2"/>
                  </a:solidFill>
                  <a:effectLst/>
                  <a:uLnTx/>
                  <a:uFillTx/>
                  <a:latin typeface="KoPub돋움체 Bold" panose="00000800000000000000" pitchFamily="2" charset="-127"/>
                  <a:ea typeface="KoPub돋움체 Bold" panose="00000800000000000000" pitchFamily="2" charset="-127"/>
                  <a:cs typeface="Univers for KPMG"/>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2023</a:t>
              </a: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년 패션산업 현황 및 </a:t>
              </a:r>
              <a:r>
                <a:rPr kumimoji="0" lang="en-US" altLang="ko-KR"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2024</a:t>
              </a: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년 전망</a:t>
              </a:r>
            </a:p>
          </p:txBody>
        </p:sp>
        <p:cxnSp>
          <p:nvCxnSpPr>
            <p:cNvPr id="32" name="직선 연결선 31">
              <a:extLst>
                <a:ext uri="{FF2B5EF4-FFF2-40B4-BE49-F238E27FC236}">
                  <a16:creationId xmlns:a16="http://schemas.microsoft.com/office/drawing/2014/main" id="{7D616659-F135-FB51-1941-6A1A3E89A724}"/>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92700008-314E-9A09-FA82-524AD2D7F90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7" name="제목 2">
            <a:extLst>
              <a:ext uri="{FF2B5EF4-FFF2-40B4-BE49-F238E27FC236}">
                <a16:creationId xmlns:a16="http://schemas.microsoft.com/office/drawing/2014/main" id="{58A17596-C343-949D-3195-309538212391}"/>
              </a:ext>
            </a:extLst>
          </p:cNvPr>
          <p:cNvSpPr txBox="1">
            <a:spLocks/>
          </p:cNvSpPr>
          <p:nvPr/>
        </p:nvSpPr>
        <p:spPr>
          <a:xfrm>
            <a:off x="713993" y="471262"/>
            <a:ext cx="8488800" cy="504825"/>
          </a:xfrm>
          <a:prstGeom prst="rect">
            <a:avLst/>
          </a:prstGeom>
        </p:spPr>
        <p:txBody>
          <a:bodyPr wrap="none" lIns="0" tIns="0" rIns="0" bIns="0" anchor="b" anchorCtr="0">
            <a:noAutofit/>
          </a:bodyPr>
          <a:lstStyle>
            <a:lvl1pPr eaLnBrk="1" latinLnBrk="0" hangingPunct="1">
              <a:lnSpc>
                <a:spcPct val="70000"/>
              </a:lnSpc>
              <a:defRPr sz="2400" b="0" i="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KPMG Extralight"/>
              </a:defRPr>
            </a:lvl1pPr>
          </a:lstStyle>
          <a:p>
            <a:pPr marL="0" marR="0" lvl="0" indent="542925" algn="l" defTabSz="914400" rtl="0" eaLnBrk="1" fontAlgn="auto" latinLnBrk="0" hangingPunct="1">
              <a:lnSpc>
                <a:spcPct val="70000"/>
              </a:lnSpc>
              <a:spcBef>
                <a:spcPts val="0"/>
              </a:spcBef>
              <a:spcAft>
                <a:spcPts val="0"/>
              </a:spcAft>
              <a:buClrTx/>
              <a:buSzTx/>
              <a:buFontTx/>
              <a:buNone/>
              <a:tabLst/>
              <a:defRPr/>
            </a:pPr>
            <a:r>
              <a:rPr kumimoji="0" lang="ko-KR" altLang="en-US" sz="2400" b="0" i="0" u="none" strike="noStrike" kern="1200" cap="none" spc="0" normalizeH="0" baseline="0" noProof="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rPr>
              <a:t>패션 </a:t>
            </a:r>
            <a:r>
              <a:rPr kumimoji="0" lang="en-US" altLang="ko-KR" sz="2400" b="0" i="0" u="none" strike="noStrike" kern="1200" cap="none" spc="0" normalizeH="0" baseline="0" noProof="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rPr>
              <a:t>》 </a:t>
            </a:r>
            <a:r>
              <a:rPr kumimoji="0" lang="ko-KR" altLang="en-US" sz="2400" b="1" i="0" u="none" strike="noStrike" kern="1200" cap="none" spc="0" normalizeH="0" baseline="0" noProof="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치솟는 의류</a:t>
            </a:r>
            <a:r>
              <a:rPr kumimoji="0" lang="en-US" altLang="ko-KR" sz="2400" b="1" i="0" u="none" strike="noStrike" kern="1200" cap="none" spc="0" normalizeH="0" baseline="0" noProof="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a:t>
            </a:r>
            <a:r>
              <a:rPr kumimoji="0" lang="ko-KR" altLang="en-US" sz="2400" b="1" i="0" u="none" strike="noStrike" kern="1200" cap="none" spc="0" normalizeH="0" baseline="0" noProof="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신발 물가에 패션 수요 위축 지속 </a:t>
            </a:r>
          </a:p>
        </p:txBody>
      </p:sp>
      <p:sp>
        <p:nvSpPr>
          <p:cNvPr id="38" name="직사각형 37">
            <a:extLst>
              <a:ext uri="{FF2B5EF4-FFF2-40B4-BE49-F238E27FC236}">
                <a16:creationId xmlns:a16="http://schemas.microsoft.com/office/drawing/2014/main" id="{0F60D9BA-F4F2-B1D4-B192-8A16E7CAA18D}"/>
              </a:ext>
            </a:extLst>
          </p:cNvPr>
          <p:cNvSpPr/>
          <p:nvPr/>
        </p:nvSpPr>
        <p:spPr>
          <a:xfrm>
            <a:off x="6592894" y="2818100"/>
            <a:ext cx="2559539" cy="3375678"/>
          </a:xfrm>
          <a:prstGeom prst="rect">
            <a:avLst/>
          </a:prstGeom>
          <a:solidFill>
            <a:srgbClr val="E5F4FB"/>
          </a:solidFill>
        </p:spPr>
        <p:txBody>
          <a:bodyPr wrap="square" lIns="82800" rIns="82800" bIns="90000" anchor="b">
            <a:noAutofit/>
          </a:bodyPr>
          <a:lstStyle/>
          <a:p>
            <a:pPr marL="0" marR="0" lvl="0" indent="0" algn="l" defTabSz="914400" rtl="0" eaLnBrk="1" fontAlgn="ctr" latinLnBrk="0" hangingPunct="1">
              <a:lnSpc>
                <a:spcPct val="105000"/>
              </a:lnSpc>
              <a:spcBef>
                <a:spcPts val="100"/>
              </a:spcBef>
              <a:spcAft>
                <a:spcPts val="200"/>
              </a:spcAft>
              <a:buClrTx/>
              <a:buSzTx/>
              <a:buFontTx/>
              <a:buNone/>
              <a:tabLst/>
              <a:defRPr/>
            </a:pPr>
            <a:r>
              <a:rPr kumimoji="0" lang="ko-KR" altLang="en-US" sz="800" b="1"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원</a:t>
            </a:r>
            <a:r>
              <a:rPr kumimoji="0" lang="en-US" altLang="ko-KR" sz="800" b="1"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1"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부자재값 및 인건비 상승으로 인한 패션 물가 오름세에 소비 자제 경향이 더해지며 </a:t>
            </a:r>
            <a:r>
              <a:rPr kumimoji="0" lang="en-US" altLang="ko-KR" sz="800" b="1"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’24</a:t>
            </a:r>
            <a:r>
              <a:rPr kumimoji="0" lang="ko-KR" altLang="en-US" sz="800" b="1"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국내 패션 내수 시장 위축 우려</a:t>
            </a:r>
            <a:endParaRPr kumimoji="0" lang="en-US" altLang="ko-KR" sz="800" b="1"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08000" marR="0" lvl="0" indent="-108000" algn="l" defTabSz="914400" rtl="0" eaLnBrk="1" fontAlgn="ctr" latinLnBrk="0" hangingPunct="1">
              <a:lnSpc>
                <a:spcPct val="105000"/>
              </a:lnSpc>
              <a:spcBef>
                <a:spcPts val="100"/>
              </a:spcBef>
              <a:spcAft>
                <a:spcPts val="200"/>
              </a:spcAft>
              <a:buClrTx/>
              <a:buSzTx/>
              <a:buFont typeface="KoPub돋움체 Bold" panose="02020603020101020101" pitchFamily="18" charset="-127"/>
              <a:buChar char="-"/>
              <a:tabLst/>
              <a:defRPr/>
            </a:pPr>
            <a:r>
              <a:rPr kumimoji="0" lang="ko-KR" altLang="en-US"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의류</a:t>
            </a:r>
            <a:r>
              <a:rPr kumimoji="0" lang="en-US" altLang="ko-KR"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신발 물가 상승률은 ’</a:t>
            </a:r>
            <a:r>
              <a:rPr kumimoji="0" lang="en-US" altLang="ko-KR"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21</a:t>
            </a:r>
            <a:r>
              <a:rPr kumimoji="0" lang="ko-KR" altLang="en-US"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a:t>
            </a:r>
            <a:r>
              <a:rPr kumimoji="0" lang="en-US" altLang="ko-KR"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10</a:t>
            </a:r>
            <a:r>
              <a:rPr kumimoji="0" lang="ko-KR" altLang="en-US"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월을 기점으로 가파른 상승세를 보이면서 ’</a:t>
            </a:r>
            <a:r>
              <a:rPr kumimoji="0" lang="en-US" altLang="ko-KR"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23</a:t>
            </a:r>
            <a:r>
              <a:rPr kumimoji="0" lang="ko-KR" altLang="en-US"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a:t>
            </a:r>
            <a:r>
              <a:rPr kumimoji="0" lang="en-US" altLang="ko-KR"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10</a:t>
            </a:r>
            <a:r>
              <a:rPr kumimoji="0" lang="ko-KR" altLang="en-US"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월 </a:t>
            </a:r>
            <a:r>
              <a:rPr kumimoji="0" lang="en-US" altLang="ko-KR"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8.1%</a:t>
            </a:r>
            <a:r>
              <a:rPr kumimoji="0" lang="ko-KR" altLang="en-US"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로 나타남</a:t>
            </a:r>
            <a:r>
              <a:rPr kumimoji="0" lang="en-US" altLang="ko-KR"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의류비 지출전망 </a:t>
            </a:r>
            <a:r>
              <a:rPr kumimoji="0" lang="en-US" altLang="ko-KR"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CSI</a:t>
            </a:r>
            <a:r>
              <a:rPr kumimoji="0" lang="ko-KR" altLang="en-US"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는 ’</a:t>
            </a:r>
            <a:r>
              <a:rPr kumimoji="0" lang="en-US" altLang="ko-KR"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22</a:t>
            </a:r>
            <a:r>
              <a:rPr kumimoji="0" lang="ko-KR" altLang="en-US"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a:t>
            </a:r>
            <a:r>
              <a:rPr kumimoji="0" lang="en-US" altLang="ko-KR"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10</a:t>
            </a:r>
            <a:r>
              <a:rPr kumimoji="0" lang="ko-KR" altLang="en-US"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월 </a:t>
            </a:r>
            <a:r>
              <a:rPr kumimoji="0" lang="en-US" altLang="ko-KR"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94</a:t>
            </a:r>
            <a:r>
              <a:rPr kumimoji="0" lang="ko-KR" altLang="en-US"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에서 ’</a:t>
            </a:r>
            <a:r>
              <a:rPr kumimoji="0" lang="en-US" altLang="ko-KR"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23</a:t>
            </a:r>
            <a:r>
              <a:rPr kumimoji="0" lang="ko-KR" altLang="en-US"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년 </a:t>
            </a:r>
            <a:r>
              <a:rPr kumimoji="0" lang="en-US" altLang="ko-KR"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10</a:t>
            </a:r>
            <a:r>
              <a:rPr kumimoji="0" lang="ko-KR" altLang="en-US"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월 </a:t>
            </a:r>
            <a:r>
              <a:rPr kumimoji="0" lang="en-US" altLang="ko-KR"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3p </a:t>
            </a:r>
            <a:r>
              <a:rPr kumimoji="0" lang="ko-KR" altLang="en-US"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상승한 </a:t>
            </a:r>
            <a:r>
              <a:rPr kumimoji="0" lang="en-US" altLang="ko-KR"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97</a:t>
            </a:r>
            <a:r>
              <a:rPr kumimoji="0" lang="ko-KR" altLang="en-US"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을 기록  </a:t>
            </a:r>
            <a:endParaRPr kumimoji="0" lang="en-US" altLang="ko-KR"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l" defTabSz="914400" rtl="0" eaLnBrk="1" fontAlgn="ctr" latinLnBrk="0" hangingPunct="1">
              <a:lnSpc>
                <a:spcPct val="105000"/>
              </a:lnSpc>
              <a:spcBef>
                <a:spcPts val="100"/>
              </a:spcBef>
              <a:spcAft>
                <a:spcPts val="200"/>
              </a:spcAft>
              <a:buClrTx/>
              <a:buSzTx/>
              <a:buFontTx/>
              <a:buNone/>
              <a:tabLst/>
              <a:defRPr/>
            </a:pPr>
            <a:r>
              <a:rPr kumimoji="0" lang="ko-KR" altLang="en-US" sz="800" b="1"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미국 소매 판매 정체 속 패션 업황 약세 이어지며 신규 오더 반등 어려울 전망이나 바이어별 생산 오더 추이 지속 모니터링 필요 </a:t>
            </a:r>
          </a:p>
          <a:p>
            <a:pPr marL="108000" marR="0" lvl="0" indent="-108000" algn="l" defTabSz="914400" rtl="0" eaLnBrk="1" fontAlgn="ctr" latinLnBrk="0" hangingPunct="1">
              <a:lnSpc>
                <a:spcPct val="105000"/>
              </a:lnSpc>
              <a:spcBef>
                <a:spcPts val="100"/>
              </a:spcBef>
              <a:spcAft>
                <a:spcPts val="200"/>
              </a:spcAft>
              <a:buClrTx/>
              <a:buSzTx/>
              <a:buFont typeface="KoPub돋움체 Bold" panose="02020603020101020101" pitchFamily="18" charset="-127"/>
              <a:buChar char="-"/>
              <a:tabLst/>
              <a:defRPr/>
            </a:pPr>
            <a:r>
              <a:rPr kumimoji="0" lang="ko-KR" altLang="en-US"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미국 의류 소매 재고 하락세가 관찰되며 장기간 지속되어 온 재고 소진</a:t>
            </a:r>
            <a:r>
              <a:rPr kumimoji="0" lang="en-US" altLang="ko-KR"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기간에서 벗어나 </a:t>
            </a:r>
            <a:r>
              <a:rPr kumimoji="0" lang="en-US" altLang="ko-KR"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Re-stocking(</a:t>
            </a:r>
            <a:r>
              <a:rPr kumimoji="0" lang="ko-KR" altLang="en-US"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재고 확충</a:t>
            </a:r>
            <a:r>
              <a:rPr kumimoji="0" lang="en-US" altLang="ko-KR"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사이클 진입 가능성</a:t>
            </a:r>
            <a:r>
              <a:rPr kumimoji="0" lang="en-US" altLang="ko-KR"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전방시장 업황 회복 지연으로 인해 신규 오더 증가폭은 완만할 것으로 보여 패션</a:t>
            </a:r>
            <a:r>
              <a:rPr kumimoji="0" lang="en-US" altLang="ko-KR"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OEM </a:t>
            </a:r>
            <a:r>
              <a:rPr kumimoji="0" lang="ko-KR" altLang="en-US"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업계에 긍정적 영향은 제한적일 것</a:t>
            </a:r>
            <a:r>
              <a:rPr kumimoji="0" lang="en-US" altLang="ko-KR"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한편 중저가</a:t>
            </a:r>
            <a:r>
              <a:rPr kumimoji="0" lang="en-US" altLang="ko-KR"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스포츠 브랜드 바이어 중심의 오더는 선제적 발생 전망</a:t>
            </a:r>
            <a:endParaRPr kumimoji="0" lang="en-US" altLang="ko-KR" sz="700" b="0" i="0" u="none" strike="noStrike" kern="0" cap="none" spc="-20" normalizeH="0" baseline="0" noProof="0">
              <a:ln>
                <a:solidFill>
                  <a:srgbClr val="1871C6">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9" name="직사각형 38">
            <a:extLst>
              <a:ext uri="{FF2B5EF4-FFF2-40B4-BE49-F238E27FC236}">
                <a16:creationId xmlns:a16="http://schemas.microsoft.com/office/drawing/2014/main" id="{B6B65853-59C3-D1C0-8A9C-B2D484106624}"/>
              </a:ext>
            </a:extLst>
          </p:cNvPr>
          <p:cNvSpPr/>
          <p:nvPr/>
        </p:nvSpPr>
        <p:spPr>
          <a:xfrm>
            <a:off x="6642861" y="2573095"/>
            <a:ext cx="2558929" cy="252000"/>
          </a:xfrm>
          <a:prstGeom prst="rect">
            <a:avLst/>
          </a:prstGeom>
          <a:solidFill>
            <a:schemeClr val="accent1"/>
          </a:solid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a:ln>
                  <a:solidFill>
                    <a:srgbClr val="D9D9D9">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mn-cs"/>
              </a:rPr>
              <a:t>2024</a:t>
            </a:r>
            <a:r>
              <a:rPr kumimoji="0" lang="ko-KR" altLang="en-US" sz="1100" b="1" i="0" u="none" strike="noStrike" kern="1200" cap="none" spc="0" normalizeH="0" baseline="0" noProof="0">
                <a:ln>
                  <a:solidFill>
                    <a:srgbClr val="D9D9D9">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mn-cs"/>
              </a:rPr>
              <a:t>년 국내 패션 시장 전망</a:t>
            </a:r>
          </a:p>
        </p:txBody>
      </p:sp>
      <p:pic>
        <p:nvPicPr>
          <p:cNvPr id="40" name="그림 39">
            <a:extLst>
              <a:ext uri="{FF2B5EF4-FFF2-40B4-BE49-F238E27FC236}">
                <a16:creationId xmlns:a16="http://schemas.microsoft.com/office/drawing/2014/main" id="{2EED9507-3B91-DF89-8DA9-FF082252FE74}"/>
              </a:ext>
            </a:extLst>
          </p:cNvPr>
          <p:cNvPicPr>
            <a:picLocks noChangeAspect="1"/>
          </p:cNvPicPr>
          <p:nvPr/>
        </p:nvPicPr>
        <p:blipFill>
          <a:blip r:embed="rId2"/>
          <a:stretch>
            <a:fillRect/>
          </a:stretch>
        </p:blipFill>
        <p:spPr>
          <a:xfrm>
            <a:off x="733746" y="649929"/>
            <a:ext cx="425036" cy="264455"/>
          </a:xfrm>
          <a:prstGeom prst="rect">
            <a:avLst/>
          </a:prstGeom>
        </p:spPr>
      </p:pic>
      <p:sp>
        <p:nvSpPr>
          <p:cNvPr id="41" name="텍스트 개체 틀 29">
            <a:extLst>
              <a:ext uri="{FF2B5EF4-FFF2-40B4-BE49-F238E27FC236}">
                <a16:creationId xmlns:a16="http://schemas.microsoft.com/office/drawing/2014/main" id="{39951403-3F15-5922-2CC1-2ECCE382E11D}"/>
              </a:ext>
            </a:extLst>
          </p:cNvPr>
          <p:cNvSpPr>
            <a:spLocks noGrp="1"/>
          </p:cNvSpPr>
          <p:nvPr>
            <p:ph type="body" sz="quarter" idx="10"/>
          </p:nvPr>
        </p:nvSpPr>
        <p:spPr>
          <a:xfrm>
            <a:off x="713993" y="333149"/>
            <a:ext cx="8488800" cy="184666"/>
          </a:xfrm>
        </p:spPr>
        <p:txBody>
          <a:bodyPr/>
          <a:lstStyle/>
          <a:p>
            <a:r>
              <a:rPr lang="en-US" altLang="ko-KR"/>
              <a:t>III. 2024</a:t>
            </a:r>
            <a:r>
              <a:rPr lang="ko-KR" altLang="en-US"/>
              <a:t>년 산업별 전망 </a:t>
            </a:r>
            <a:endParaRPr lang="en-US" altLang="ko-KR"/>
          </a:p>
        </p:txBody>
      </p:sp>
      <p:sp>
        <p:nvSpPr>
          <p:cNvPr id="66" name="TextBox 65">
            <a:extLst>
              <a:ext uri="{FF2B5EF4-FFF2-40B4-BE49-F238E27FC236}">
                <a16:creationId xmlns:a16="http://schemas.microsoft.com/office/drawing/2014/main" id="{54D7A6A9-73D8-3C67-C90D-C1ED190E1957}"/>
              </a:ext>
            </a:extLst>
          </p:cNvPr>
          <p:cNvSpPr txBox="1"/>
          <p:nvPr/>
        </p:nvSpPr>
        <p:spPr>
          <a:xfrm>
            <a:off x="6920678" y="2915955"/>
            <a:ext cx="2001189" cy="130805"/>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50" b="1" i="0" u="none" strike="noStrike" kern="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 </a:t>
            </a:r>
            <a:r>
              <a:rPr kumimoji="0" lang="ko-KR" altLang="en-US" sz="850" b="1" i="0" u="none" strike="noStrike" kern="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의류비 지출전망</a:t>
            </a:r>
            <a:r>
              <a:rPr kumimoji="0" lang="en-US" altLang="ko-KR" sz="850" b="1" i="0" u="none" strike="noStrike" kern="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CSI </a:t>
            </a:r>
            <a:r>
              <a:rPr kumimoji="0" lang="ko-KR" altLang="en-US" sz="850" b="1" i="0" u="none" strike="noStrike" kern="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및 물가 상승률</a:t>
            </a:r>
            <a:r>
              <a:rPr kumimoji="0" lang="en-US" altLang="ko-KR" sz="850" b="1" i="0" u="none" strike="noStrike" kern="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 </a:t>
            </a:r>
            <a:r>
              <a:rPr kumimoji="0" lang="ko-KR" altLang="en-US" sz="850" b="1" i="0" u="none" strike="noStrike" kern="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추이 </a:t>
            </a:r>
            <a:r>
              <a:rPr kumimoji="0" lang="en-US" altLang="ko-KR" sz="850" b="1" i="0" u="none" strike="noStrike" kern="0" cap="none" spc="0" normalizeH="0" baseline="0" noProof="0">
                <a:ln>
                  <a:solidFill>
                    <a:srgbClr val="D9D9D9">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p>
        </p:txBody>
      </p:sp>
      <p:graphicFrame>
        <p:nvGraphicFramePr>
          <p:cNvPr id="67" name="차트 66">
            <a:extLst>
              <a:ext uri="{FF2B5EF4-FFF2-40B4-BE49-F238E27FC236}">
                <a16:creationId xmlns:a16="http://schemas.microsoft.com/office/drawing/2014/main" id="{4405E35E-5E54-AF2D-1CCA-98C9E306600B}"/>
              </a:ext>
            </a:extLst>
          </p:cNvPr>
          <p:cNvGraphicFramePr/>
          <p:nvPr/>
        </p:nvGraphicFramePr>
        <p:xfrm>
          <a:off x="6757987" y="3098519"/>
          <a:ext cx="2353227" cy="1094522"/>
        </p:xfrm>
        <a:graphic>
          <a:graphicData uri="http://schemas.openxmlformats.org/drawingml/2006/chart">
            <c:chart xmlns:c="http://schemas.openxmlformats.org/drawingml/2006/chart" xmlns:r="http://schemas.openxmlformats.org/officeDocument/2006/relationships" r:id="rId3"/>
          </a:graphicData>
        </a:graphic>
      </p:graphicFrame>
      <p:sp>
        <p:nvSpPr>
          <p:cNvPr id="68" name="TextBox 67">
            <a:extLst>
              <a:ext uri="{FF2B5EF4-FFF2-40B4-BE49-F238E27FC236}">
                <a16:creationId xmlns:a16="http://schemas.microsoft.com/office/drawing/2014/main" id="{0833E684-B3B7-4323-B226-149081894B57}"/>
              </a:ext>
            </a:extLst>
          </p:cNvPr>
          <p:cNvSpPr txBox="1"/>
          <p:nvPr/>
        </p:nvSpPr>
        <p:spPr>
          <a:xfrm>
            <a:off x="8972428" y="3140085"/>
            <a:ext cx="115416" cy="92333"/>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75" name="TextBox 74">
            <a:extLst>
              <a:ext uri="{FF2B5EF4-FFF2-40B4-BE49-F238E27FC236}">
                <a16:creationId xmlns:a16="http://schemas.microsoft.com/office/drawing/2014/main" id="{F7101346-C800-3C8E-622C-0963627AF3BF}"/>
              </a:ext>
            </a:extLst>
          </p:cNvPr>
          <p:cNvSpPr txBox="1"/>
          <p:nvPr/>
        </p:nvSpPr>
        <p:spPr>
          <a:xfrm>
            <a:off x="6726366" y="4223523"/>
            <a:ext cx="2299985" cy="184666"/>
          </a:xfrm>
          <a:prstGeom prst="rect">
            <a:avLst/>
          </a:prstGeom>
          <a:noFill/>
        </p:spPr>
        <p:txBody>
          <a:bodyPr wrap="square" lIns="0" tIns="0" rIns="0" bIns="0" rtlCol="0" anchor="b">
            <a:spAutoFit/>
          </a:bodyPr>
          <a:lstStyle>
            <a:defPPr>
              <a:defRPr lang="en-US"/>
            </a:defPPr>
            <a:lvl1pPr marR="0" lvl="0" indent="0" fontAlgn="auto">
              <a:lnSpc>
                <a:spcPct val="100000"/>
              </a:lnSpc>
              <a:spcBef>
                <a:spcPts val="0"/>
              </a:spcBef>
              <a:spcAft>
                <a:spcPts val="0"/>
              </a:spcAft>
              <a:buClrTx/>
              <a:buSzTx/>
              <a:buFontTx/>
              <a:buNone/>
              <a:tabLst/>
              <a:defRPr kumimoji="0" sz="65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6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한국은행</a:t>
            </a:r>
            <a:endParaRPr kumimoji="0" lang="en-US" altLang="ko-KR" sz="6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 </a:t>
            </a:r>
            <a:r>
              <a:rPr kumimoji="0" lang="ko-KR" altLang="en-US" sz="6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물가 상승률은 전년동기대비 </a:t>
            </a:r>
            <a:endParaRPr kumimoji="0" lang="en-US" altLang="ko-KR" sz="6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79" name="그룹 78">
            <a:extLst>
              <a:ext uri="{FF2B5EF4-FFF2-40B4-BE49-F238E27FC236}">
                <a16:creationId xmlns:a16="http://schemas.microsoft.com/office/drawing/2014/main" id="{FD70C962-4E2A-068C-08B1-D0DE8183FD4F}"/>
              </a:ext>
            </a:extLst>
          </p:cNvPr>
          <p:cNvGrpSpPr/>
          <p:nvPr/>
        </p:nvGrpSpPr>
        <p:grpSpPr>
          <a:xfrm>
            <a:off x="709117" y="2572634"/>
            <a:ext cx="5806380" cy="3628141"/>
            <a:chOff x="709117" y="2572634"/>
            <a:chExt cx="5806380" cy="3628141"/>
          </a:xfrm>
        </p:grpSpPr>
        <p:sp>
          <p:nvSpPr>
            <p:cNvPr id="16" name="직사각형 15">
              <a:extLst>
                <a:ext uri="{FF2B5EF4-FFF2-40B4-BE49-F238E27FC236}">
                  <a16:creationId xmlns:a16="http://schemas.microsoft.com/office/drawing/2014/main" id="{6D42AEDF-5A89-3F71-CB05-704BF9770D51}"/>
                </a:ext>
              </a:extLst>
            </p:cNvPr>
            <p:cNvSpPr/>
            <p:nvPr/>
          </p:nvSpPr>
          <p:spPr>
            <a:xfrm>
              <a:off x="980023" y="3748830"/>
              <a:ext cx="1512291" cy="4630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graphicFrame>
          <p:nvGraphicFramePr>
            <p:cNvPr id="17" name="차트 16">
              <a:extLst>
                <a:ext uri="{FF2B5EF4-FFF2-40B4-BE49-F238E27FC236}">
                  <a16:creationId xmlns:a16="http://schemas.microsoft.com/office/drawing/2014/main" id="{64069BCC-EEE5-5E06-8C6C-1755601FEA11}"/>
                </a:ext>
              </a:extLst>
            </p:cNvPr>
            <p:cNvGraphicFramePr/>
            <p:nvPr>
              <p:extLst>
                <p:ext uri="{D42A27DB-BD31-4B8C-83A1-F6EECF244321}">
                  <p14:modId xmlns:p14="http://schemas.microsoft.com/office/powerpoint/2010/main" val="139781794"/>
                </p:ext>
              </p:extLst>
            </p:nvPr>
          </p:nvGraphicFramePr>
          <p:xfrm>
            <a:off x="711878" y="3116238"/>
            <a:ext cx="1821175" cy="1519959"/>
          </p:xfrm>
          <a:graphic>
            <a:graphicData uri="http://schemas.openxmlformats.org/drawingml/2006/chart">
              <c:chart xmlns:c="http://schemas.openxmlformats.org/drawingml/2006/chart" xmlns:r="http://schemas.openxmlformats.org/officeDocument/2006/relationships" r:id="rId4"/>
            </a:graphicData>
          </a:graphic>
        </p:graphicFrame>
        <p:sp>
          <p:nvSpPr>
            <p:cNvPr id="20" name="직사각형 19">
              <a:extLst>
                <a:ext uri="{FF2B5EF4-FFF2-40B4-BE49-F238E27FC236}">
                  <a16:creationId xmlns:a16="http://schemas.microsoft.com/office/drawing/2014/main" id="{CB01A09F-7F1E-58B4-B54A-43447E330BD2}"/>
                </a:ext>
              </a:extLst>
            </p:cNvPr>
            <p:cNvSpPr/>
            <p:nvPr/>
          </p:nvSpPr>
          <p:spPr>
            <a:xfrm>
              <a:off x="4938765" y="3894148"/>
              <a:ext cx="1411793" cy="3616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1" name="직사각형 20">
              <a:extLst>
                <a:ext uri="{FF2B5EF4-FFF2-40B4-BE49-F238E27FC236}">
                  <a16:creationId xmlns:a16="http://schemas.microsoft.com/office/drawing/2014/main" id="{565E7439-8C85-C3BC-7CCA-E415F05E9B5B}"/>
                </a:ext>
              </a:extLst>
            </p:cNvPr>
            <p:cNvSpPr/>
            <p:nvPr/>
          </p:nvSpPr>
          <p:spPr>
            <a:xfrm>
              <a:off x="2895817" y="4052196"/>
              <a:ext cx="1407316" cy="1912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2" name="직사각형 158">
              <a:extLst>
                <a:ext uri="{FF2B5EF4-FFF2-40B4-BE49-F238E27FC236}">
                  <a16:creationId xmlns:a16="http://schemas.microsoft.com/office/drawing/2014/main" id="{34E6F62D-5A08-6E92-4318-DBFA3C5B7C2D}"/>
                </a:ext>
              </a:extLst>
            </p:cNvPr>
            <p:cNvSpPr/>
            <p:nvPr/>
          </p:nvSpPr>
          <p:spPr>
            <a:xfrm>
              <a:off x="713278" y="2597984"/>
              <a:ext cx="1922807" cy="3294559"/>
            </a:xfrm>
            <a:prstGeom prst="rect">
              <a:avLst/>
            </a:prstGeom>
            <a:noFill/>
            <a:ln>
              <a:noFill/>
            </a:ln>
          </p:spPr>
          <p:txBody>
            <a:bodyPr wrap="square" lIns="108000" tIns="324000" rIns="108000" bIns="0">
              <a:noAutofit/>
            </a:bodyPr>
            <a:lstStyle/>
            <a:p>
              <a:pPr marL="0" marR="0" lvl="0" indent="0" algn="l" defTabSz="914400" rtl="0" eaLnBrk="1" fontAlgn="ctr" latinLnBrk="0" hangingPunct="1">
                <a:lnSpc>
                  <a:spcPct val="105000"/>
                </a:lnSpc>
                <a:spcBef>
                  <a:spcPts val="0"/>
                </a:spcBef>
                <a:spcAft>
                  <a:spcPts val="300"/>
                </a:spcAft>
                <a:buClrTx/>
                <a:buSzTx/>
                <a:buFontTx/>
                <a:buNone/>
                <a:tabLst/>
                <a:defRPr/>
              </a:pPr>
              <a:endParaRPr kumimoji="0" lang="ko-KR" altLang="en-US" sz="900" b="0" i="0" u="none" strike="noStrike" kern="0" cap="none" spc="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43" name="그룹 42">
              <a:extLst>
                <a:ext uri="{FF2B5EF4-FFF2-40B4-BE49-F238E27FC236}">
                  <a16:creationId xmlns:a16="http://schemas.microsoft.com/office/drawing/2014/main" id="{1B62F5F4-691F-CA57-7A94-A1D2531E6C83}"/>
                </a:ext>
              </a:extLst>
            </p:cNvPr>
            <p:cNvGrpSpPr/>
            <p:nvPr/>
          </p:nvGrpSpPr>
          <p:grpSpPr>
            <a:xfrm>
              <a:off x="709117" y="2572634"/>
              <a:ext cx="5734525" cy="3621145"/>
              <a:chOff x="710035" y="2572634"/>
              <a:chExt cx="6012574" cy="3683478"/>
            </a:xfrm>
          </p:grpSpPr>
          <p:sp>
            <p:nvSpPr>
              <p:cNvPr id="44" name="TextBox 43">
                <a:extLst>
                  <a:ext uri="{FF2B5EF4-FFF2-40B4-BE49-F238E27FC236}">
                    <a16:creationId xmlns:a16="http://schemas.microsoft.com/office/drawing/2014/main" id="{78F5B162-A3FF-3691-EB8F-4EE8CCEC3A46}"/>
                  </a:ext>
                </a:extLst>
              </p:cNvPr>
              <p:cNvSpPr txBox="1"/>
              <p:nvPr/>
            </p:nvSpPr>
            <p:spPr>
              <a:xfrm>
                <a:off x="713993" y="4625564"/>
                <a:ext cx="1885668" cy="203499"/>
              </a:xfrm>
              <a:prstGeom prst="rect">
                <a:avLst/>
              </a:prstGeom>
              <a:noFill/>
            </p:spPr>
            <p:txBody>
              <a:bodyPr wrap="square" lIns="0" tIns="0" rIns="0" bIns="0" rtlCol="0" anchor="b">
                <a:spAutoFit/>
              </a:bodyPr>
              <a:lstStyle>
                <a:defPPr>
                  <a:defRPr lang="en-US"/>
                </a:defPPr>
                <a:lvl1pPr marR="0" lvl="0" indent="0" fontAlgn="auto">
                  <a:lnSpc>
                    <a:spcPct val="100000"/>
                  </a:lnSpc>
                  <a:spcBef>
                    <a:spcPts val="0"/>
                  </a:spcBef>
                  <a:spcAft>
                    <a:spcPts val="0"/>
                  </a:spcAft>
                  <a:buClrTx/>
                  <a:buSzTx/>
                  <a:buFontTx/>
                  <a:buNone/>
                  <a:tabLst/>
                  <a:defRPr kumimoji="0" sz="65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한국은행</a:t>
                </a: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 </a:t>
                </a:r>
                <a:r>
                  <a:rPr kumimoji="0" lang="ko-KR" altLang="en-US" sz="650" b="0" i="0" u="none" strike="noStrike" kern="1200" cap="none" spc="0" normalizeH="0" baseline="0" noProof="0" dirty="0" err="1">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원계열</a:t>
                </a: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실질 기준</a:t>
                </a: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2023</a:t>
                </a:r>
                <a:r>
                  <a:rPr kumimoji="0" lang="ko-KR" altLang="en-US"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분기는 잠정치</a:t>
                </a:r>
                <a:endPar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45" name="직사각형 44">
                <a:extLst>
                  <a:ext uri="{FF2B5EF4-FFF2-40B4-BE49-F238E27FC236}">
                    <a16:creationId xmlns:a16="http://schemas.microsoft.com/office/drawing/2014/main" id="{95383544-499B-1E32-9C1F-6209EEBB2A5C}"/>
                  </a:ext>
                </a:extLst>
              </p:cNvPr>
              <p:cNvSpPr/>
              <p:nvPr/>
            </p:nvSpPr>
            <p:spPr>
              <a:xfrm>
                <a:off x="713613" y="2905409"/>
                <a:ext cx="1878772" cy="194400"/>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의류</a:t>
                </a:r>
                <a:r>
                  <a:rPr kumimoji="0" lang="en-US" altLang="ko-KR"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r>
                  <a:rPr kumimoji="0" lang="ko-KR" altLang="en-US"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신발 최종소비지출 증감률</a:t>
                </a:r>
              </a:p>
            </p:txBody>
          </p:sp>
          <p:sp>
            <p:nvSpPr>
              <p:cNvPr id="49" name="직사각형 48">
                <a:extLst>
                  <a:ext uri="{FF2B5EF4-FFF2-40B4-BE49-F238E27FC236}">
                    <a16:creationId xmlns:a16="http://schemas.microsoft.com/office/drawing/2014/main" id="{79E0A3B2-4938-7700-AEAC-64E55290EFBB}"/>
                  </a:ext>
                </a:extLst>
              </p:cNvPr>
              <p:cNvSpPr/>
              <p:nvPr/>
            </p:nvSpPr>
            <p:spPr>
              <a:xfrm>
                <a:off x="4879623" y="2905408"/>
                <a:ext cx="1842986" cy="194400"/>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미국 의류 소매 판매액</a:t>
                </a:r>
                <a:r>
                  <a:rPr kumimoji="0" lang="en-US" altLang="ko-KR"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r>
                  <a:rPr kumimoji="0" lang="ko-KR" altLang="en-US"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재고액 증감률</a:t>
                </a:r>
                <a:endParaRPr kumimoji="0" lang="en-US" altLang="ko-KR"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58" name="직사각형 57">
                <a:extLst>
                  <a:ext uri="{FF2B5EF4-FFF2-40B4-BE49-F238E27FC236}">
                    <a16:creationId xmlns:a16="http://schemas.microsoft.com/office/drawing/2014/main" id="{9B3BDBC7-A8A2-CCD1-66B6-7ED254AA697D}"/>
                  </a:ext>
                </a:extLst>
              </p:cNvPr>
              <p:cNvSpPr/>
              <p:nvPr/>
            </p:nvSpPr>
            <p:spPr>
              <a:xfrm>
                <a:off x="2771669" y="2905408"/>
                <a:ext cx="1910945" cy="194400"/>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국내 패션</a:t>
                </a:r>
                <a:r>
                  <a:rPr kumimoji="0" lang="en-US" altLang="ko-KR"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r>
                  <a:rPr kumimoji="0" lang="ko-KR" altLang="en-US"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의류 소매판매액 추이</a:t>
                </a:r>
                <a:endParaRPr kumimoji="0" lang="en-US" altLang="ko-KR"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59" name="TextBox 58">
                <a:extLst>
                  <a:ext uri="{FF2B5EF4-FFF2-40B4-BE49-F238E27FC236}">
                    <a16:creationId xmlns:a16="http://schemas.microsoft.com/office/drawing/2014/main" id="{CCB895C1-6E76-585A-C585-3B55BE16C984}"/>
                  </a:ext>
                </a:extLst>
              </p:cNvPr>
              <p:cNvSpPr txBox="1"/>
              <p:nvPr/>
            </p:nvSpPr>
            <p:spPr>
              <a:xfrm>
                <a:off x="2771665" y="4625564"/>
                <a:ext cx="1910945" cy="305247"/>
              </a:xfrm>
              <a:prstGeom prst="rect">
                <a:avLst/>
              </a:prstGeom>
              <a:noFill/>
            </p:spPr>
            <p:txBody>
              <a:bodyPr wrap="square" lIns="0" tIns="0" rIns="0" bIns="0" rtlCol="0" anchor="b">
                <a:spAutoFit/>
              </a:bodyPr>
              <a:lstStyle>
                <a:defPPr>
                  <a:defRPr lang="en-US"/>
                </a:defPPr>
                <a:lvl1pPr marR="0" lvl="0" indent="0" fontAlgn="auto">
                  <a:lnSpc>
                    <a:spcPct val="100000"/>
                  </a:lnSpc>
                  <a:spcBef>
                    <a:spcPts val="0"/>
                  </a:spcBef>
                  <a:spcAft>
                    <a:spcPts val="0"/>
                  </a:spcAft>
                  <a:buClrTx/>
                  <a:buSzTx/>
                  <a:buFontTx/>
                  <a:buNone/>
                  <a:tabLst/>
                  <a:defRPr kumimoji="0" sz="65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통계청</a:t>
                </a:r>
                <a:endPar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 </a:t>
                </a:r>
                <a:r>
                  <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의복</a:t>
                </a: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신발</a:t>
                </a: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가방 소매판매액의 합계</a:t>
                </a: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2023</a:t>
                </a:r>
                <a:r>
                  <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65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분기는 잠정치</a:t>
                </a:r>
              </a:p>
            </p:txBody>
          </p:sp>
          <p:cxnSp>
            <p:nvCxnSpPr>
              <p:cNvPr id="60" name="직선 연결선 59">
                <a:extLst>
                  <a:ext uri="{FF2B5EF4-FFF2-40B4-BE49-F238E27FC236}">
                    <a16:creationId xmlns:a16="http://schemas.microsoft.com/office/drawing/2014/main" id="{B305D086-0BD1-8AE0-D5A0-EDA26F737980}"/>
                  </a:ext>
                </a:extLst>
              </p:cNvPr>
              <p:cNvCxnSpPr>
                <a:cxnSpLocks/>
              </p:cNvCxnSpPr>
              <p:nvPr/>
            </p:nvCxnSpPr>
            <p:spPr>
              <a:xfrm>
                <a:off x="4781119" y="2905409"/>
                <a:ext cx="0" cy="3350703"/>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2D90B409-A290-47AB-E99A-23F82BBE70AA}"/>
                  </a:ext>
                </a:extLst>
              </p:cNvPr>
              <p:cNvSpPr txBox="1"/>
              <p:nvPr/>
            </p:nvSpPr>
            <p:spPr>
              <a:xfrm>
                <a:off x="4874623" y="4725589"/>
                <a:ext cx="1841824" cy="203499"/>
              </a:xfrm>
              <a:prstGeom prst="rect">
                <a:avLst/>
              </a:prstGeom>
              <a:noFill/>
            </p:spPr>
            <p:txBody>
              <a:bodyPr wrap="square" lIns="0" tIns="0" rIns="0" bIns="0" rtlCol="0" anchor="b">
                <a:spAutoFit/>
              </a:bodyPr>
              <a:lstStyle>
                <a:defPPr>
                  <a:defRPr lang="en-US"/>
                </a:defPPr>
                <a:lvl1pPr marR="0" lvl="0" indent="0" fontAlgn="auto">
                  <a:lnSpc>
                    <a:spcPct val="100000"/>
                  </a:lnSpc>
                  <a:spcBef>
                    <a:spcPts val="0"/>
                  </a:spcBef>
                  <a:spcAft>
                    <a:spcPts val="0"/>
                  </a:spcAft>
                  <a:buClrTx/>
                  <a:buSzTx/>
                  <a:buFontTx/>
                  <a:buNone/>
                  <a:tabLst/>
                  <a:defRPr kumimoji="0" sz="65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en-US" altLang="ko-KR" sz="650" b="0" i="0" u="none" strike="noStrike" kern="1200" cap="none" spc="-3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US Census Bureau, </a:t>
                </a:r>
                <a:r>
                  <a:rPr kumimoji="0" lang="ko-KR" altLang="en-US" sz="650" b="0" i="0" u="none" strike="noStrike" kern="1200" cap="none" spc="-3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 </a:t>
                </a:r>
                <a:r>
                  <a:rPr kumimoji="0" lang="ko-KR" altLang="en-US" sz="65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전년동월대비</a:t>
                </a:r>
              </a:p>
            </p:txBody>
          </p:sp>
          <p:sp>
            <p:nvSpPr>
              <p:cNvPr id="64" name="직사각형 63">
                <a:extLst>
                  <a:ext uri="{FF2B5EF4-FFF2-40B4-BE49-F238E27FC236}">
                    <a16:creationId xmlns:a16="http://schemas.microsoft.com/office/drawing/2014/main" id="{2555C8A1-4287-A886-72AF-AE14B1013873}"/>
                  </a:ext>
                </a:extLst>
              </p:cNvPr>
              <p:cNvSpPr/>
              <p:nvPr/>
            </p:nvSpPr>
            <p:spPr>
              <a:xfrm>
                <a:off x="710035" y="2572634"/>
                <a:ext cx="6011413" cy="252461"/>
              </a:xfrm>
              <a:prstGeom prst="rect">
                <a:avLst/>
              </a:prstGeom>
              <a:solidFill>
                <a:schemeClr val="accent1"/>
              </a:solid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a:ln>
                      <a:solidFill>
                        <a:srgbClr val="D9D9D9">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mn-cs"/>
                  </a:rPr>
                  <a:t>2023</a:t>
                </a:r>
                <a:r>
                  <a:rPr kumimoji="0" lang="ko-KR" altLang="en-US" sz="1100" b="1" i="0" u="none" strike="noStrike" kern="1200" cap="none" spc="0" normalizeH="0" baseline="0" noProof="0">
                    <a:ln>
                      <a:solidFill>
                        <a:srgbClr val="D9D9D9">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mn-cs"/>
                  </a:rPr>
                  <a:t>년 국내 패션 시장 현황</a:t>
                </a:r>
              </a:p>
            </p:txBody>
          </p:sp>
          <p:cxnSp>
            <p:nvCxnSpPr>
              <p:cNvPr id="65" name="직선 연결선 64">
                <a:extLst>
                  <a:ext uri="{FF2B5EF4-FFF2-40B4-BE49-F238E27FC236}">
                    <a16:creationId xmlns:a16="http://schemas.microsoft.com/office/drawing/2014/main" id="{05A79272-2EFD-B22A-0D71-AB35BF28734F}"/>
                  </a:ext>
                </a:extLst>
              </p:cNvPr>
              <p:cNvCxnSpPr>
                <a:cxnSpLocks/>
              </p:cNvCxnSpPr>
              <p:nvPr/>
            </p:nvCxnSpPr>
            <p:spPr>
              <a:xfrm>
                <a:off x="2678198" y="2905409"/>
                <a:ext cx="0" cy="3350702"/>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11A3D3D5-C4F5-63FA-C048-BDB80798825F}"/>
                </a:ext>
              </a:extLst>
            </p:cNvPr>
            <p:cNvSpPr txBox="1"/>
            <p:nvPr/>
          </p:nvSpPr>
          <p:spPr>
            <a:xfrm>
              <a:off x="4226298" y="3181788"/>
              <a:ext cx="226504"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70" name="TextBox 69">
              <a:extLst>
                <a:ext uri="{FF2B5EF4-FFF2-40B4-BE49-F238E27FC236}">
                  <a16:creationId xmlns:a16="http://schemas.microsoft.com/office/drawing/2014/main" id="{CF2FD9F8-34D8-9AE1-E2D3-A9C3B857812F}"/>
                </a:ext>
              </a:extLst>
            </p:cNvPr>
            <p:cNvSpPr txBox="1"/>
            <p:nvPr/>
          </p:nvSpPr>
          <p:spPr>
            <a:xfrm>
              <a:off x="2714398" y="3189783"/>
              <a:ext cx="226504" cy="9233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6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조 원</a:t>
              </a:r>
              <a:r>
                <a:rPr kumimoji="0" lang="en-US" altLang="ko-KR" sz="6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71" name="TextBox 70">
              <a:extLst>
                <a:ext uri="{FF2B5EF4-FFF2-40B4-BE49-F238E27FC236}">
                  <a16:creationId xmlns:a16="http://schemas.microsoft.com/office/drawing/2014/main" id="{6DE9F6EF-6A5E-125C-7BC5-3AAA2FF13327}"/>
                </a:ext>
              </a:extLst>
            </p:cNvPr>
            <p:cNvSpPr txBox="1"/>
            <p:nvPr/>
          </p:nvSpPr>
          <p:spPr>
            <a:xfrm>
              <a:off x="753567" y="3189783"/>
              <a:ext cx="226504" cy="9233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72" name="TextBox 71">
              <a:extLst>
                <a:ext uri="{FF2B5EF4-FFF2-40B4-BE49-F238E27FC236}">
                  <a16:creationId xmlns:a16="http://schemas.microsoft.com/office/drawing/2014/main" id="{BA90F72F-84B5-07BE-3B4E-91F8C0BCB858}"/>
                </a:ext>
              </a:extLst>
            </p:cNvPr>
            <p:cNvSpPr txBox="1"/>
            <p:nvPr/>
          </p:nvSpPr>
          <p:spPr>
            <a:xfrm>
              <a:off x="4745513" y="3181788"/>
              <a:ext cx="159486" cy="9077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graphicFrame>
          <p:nvGraphicFramePr>
            <p:cNvPr id="73" name="차트 72">
              <a:extLst>
                <a:ext uri="{FF2B5EF4-FFF2-40B4-BE49-F238E27FC236}">
                  <a16:creationId xmlns:a16="http://schemas.microsoft.com/office/drawing/2014/main" id="{DB42D23F-DD42-E508-F3DA-BDC57BCC7033}"/>
                </a:ext>
              </a:extLst>
            </p:cNvPr>
            <p:cNvGraphicFramePr/>
            <p:nvPr>
              <p:extLst>
                <p:ext uri="{D42A27DB-BD31-4B8C-83A1-F6EECF244321}">
                  <p14:modId xmlns:p14="http://schemas.microsoft.com/office/powerpoint/2010/main" val="1773155381"/>
                </p:ext>
              </p:extLst>
            </p:nvPr>
          </p:nvGraphicFramePr>
          <p:xfrm>
            <a:off x="2658120" y="3104438"/>
            <a:ext cx="1876960" cy="150257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4" name="차트 73">
              <a:extLst>
                <a:ext uri="{FF2B5EF4-FFF2-40B4-BE49-F238E27FC236}">
                  <a16:creationId xmlns:a16="http://schemas.microsoft.com/office/drawing/2014/main" id="{6B401162-654B-E2C2-B462-DB0BBF82A58A}"/>
                </a:ext>
              </a:extLst>
            </p:cNvPr>
            <p:cNvGraphicFramePr/>
            <p:nvPr>
              <p:extLst>
                <p:ext uri="{D42A27DB-BD31-4B8C-83A1-F6EECF244321}">
                  <p14:modId xmlns:p14="http://schemas.microsoft.com/office/powerpoint/2010/main" val="3084114461"/>
                </p:ext>
              </p:extLst>
            </p:nvPr>
          </p:nvGraphicFramePr>
          <p:xfrm>
            <a:off x="4680093" y="3143250"/>
            <a:ext cx="1835404" cy="1505261"/>
          </p:xfrm>
          <a:graphic>
            <a:graphicData uri="http://schemas.openxmlformats.org/drawingml/2006/chart">
              <c:chart xmlns:c="http://schemas.openxmlformats.org/drawingml/2006/chart" xmlns:r="http://schemas.openxmlformats.org/officeDocument/2006/relationships" r:id="rId6"/>
            </a:graphicData>
          </a:graphic>
        </p:graphicFrame>
        <p:sp>
          <p:nvSpPr>
            <p:cNvPr id="76" name="직사각형 75">
              <a:extLst>
                <a:ext uri="{FF2B5EF4-FFF2-40B4-BE49-F238E27FC236}">
                  <a16:creationId xmlns:a16="http://schemas.microsoft.com/office/drawing/2014/main" id="{A28899CC-0D88-6EEE-6952-D714DBBF0E22}"/>
                </a:ext>
              </a:extLst>
            </p:cNvPr>
            <p:cNvSpPr/>
            <p:nvPr/>
          </p:nvSpPr>
          <p:spPr>
            <a:xfrm>
              <a:off x="712896" y="4968553"/>
              <a:ext cx="1791524" cy="1232222"/>
            </a:xfrm>
            <a:prstGeom prst="rect">
              <a:avLst/>
            </a:prstGeom>
            <a:solidFill>
              <a:schemeClr val="bg1">
                <a:lumMod val="95000"/>
              </a:schemeClr>
            </a:solidFill>
          </p:spPr>
          <p:txBody>
            <a:bodyPr wrap="square" lIns="82800" tIns="72000" rIns="72000" bIns="90000" anchor="t" anchorCtr="0">
              <a:noAutofit/>
            </a:bodyPr>
            <a:lstStyle/>
            <a:p>
              <a:pPr marL="0" marR="0" lvl="0" indent="0" algn="l" defTabSz="914400" rtl="0" eaLnBrk="1" fontAlgn="ctr" latinLnBrk="0" hangingPunct="1">
                <a:lnSpc>
                  <a:spcPct val="105000"/>
                </a:lnSpc>
                <a:spcBef>
                  <a:spcPts val="0"/>
                </a:spcBef>
                <a:spcAft>
                  <a:spcPts val="300"/>
                </a:spcAft>
                <a:buClrTx/>
                <a:buSzTx/>
                <a:buFontTx/>
                <a:buNone/>
                <a:tabLst/>
                <a:defRPr/>
              </a:pPr>
              <a:r>
                <a:rPr kumimoji="0" lang="ko-KR" altLang="en-US" sz="800" b="1"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소비 여력이 크게 감소함에 따라 의류</a:t>
              </a:r>
              <a:r>
                <a:rPr kumimoji="0" lang="en-US" altLang="ko-KR" sz="800" b="1"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1"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신발 등 생활에 꼭 필요하지 않은 비필수재 지출부터 줄이는 양상</a:t>
              </a:r>
              <a:endParaRPr kumimoji="0" lang="en-US" altLang="ko-KR" sz="800" b="1"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08000" marR="0" lvl="0" indent="-108000" algn="l" defTabSz="914400" rtl="0" eaLnBrk="1" fontAlgn="ctr" latinLnBrk="0" hangingPunct="1">
                <a:lnSpc>
                  <a:spcPct val="105000"/>
                </a:lnSpc>
                <a:spcBef>
                  <a:spcPts val="0"/>
                </a:spcBef>
                <a:spcAft>
                  <a:spcPts val="300"/>
                </a:spcAft>
                <a:buClrTx/>
                <a:buSzTx/>
                <a:buFont typeface="KoPub돋움체 Bold" panose="02020603020101020101" pitchFamily="18" charset="-127"/>
                <a:buChar char="-"/>
                <a:tabLst/>
                <a:defRPr/>
              </a:pPr>
              <a:r>
                <a:rPr kumimoji="0" lang="ko-KR" altLang="en-US"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의류</a:t>
              </a:r>
              <a:r>
                <a:rPr kumimoji="0" lang="en-US" altLang="ko-KR"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신발 지출은 ’</a:t>
              </a:r>
              <a:r>
                <a:rPr kumimoji="0" lang="en-US" altLang="ko-KR"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21</a:t>
              </a:r>
              <a:r>
                <a:rPr kumimoji="0" lang="ko-KR" altLang="en-US"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분기 이후 추세적 감소세가 관찰되며</a:t>
              </a:r>
              <a:r>
                <a:rPr kumimoji="0" lang="en-US" altLang="ko-KR"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’23</a:t>
              </a:r>
              <a:r>
                <a:rPr kumimoji="0" lang="ko-KR" altLang="en-US"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분기  전년동기대비 </a:t>
              </a:r>
              <a:r>
                <a:rPr kumimoji="0" lang="en-US" altLang="ko-KR"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6.7% </a:t>
              </a:r>
              <a:r>
                <a:rPr kumimoji="0" lang="ko-KR" altLang="en-US"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감소</a:t>
              </a:r>
              <a:endParaRPr kumimoji="0" lang="en-US" altLang="ko-KR"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77" name="직사각형 76">
              <a:extLst>
                <a:ext uri="{FF2B5EF4-FFF2-40B4-BE49-F238E27FC236}">
                  <a16:creationId xmlns:a16="http://schemas.microsoft.com/office/drawing/2014/main" id="{7FB0942E-127D-7B35-1666-B85AE92A856C}"/>
                </a:ext>
              </a:extLst>
            </p:cNvPr>
            <p:cNvSpPr/>
            <p:nvPr/>
          </p:nvSpPr>
          <p:spPr>
            <a:xfrm>
              <a:off x="4685885" y="4968553"/>
              <a:ext cx="1756649" cy="1232222"/>
            </a:xfrm>
            <a:prstGeom prst="rect">
              <a:avLst/>
            </a:prstGeom>
            <a:solidFill>
              <a:schemeClr val="bg1">
                <a:lumMod val="95000"/>
              </a:schemeClr>
            </a:solidFill>
          </p:spPr>
          <p:txBody>
            <a:bodyPr wrap="square" lIns="82800" tIns="72000" rIns="82800" bIns="90000" anchor="t" anchorCtr="0">
              <a:noAutofit/>
            </a:bodyPr>
            <a:lstStyle/>
            <a:p>
              <a:pPr marL="0" marR="0" lvl="0" indent="0" algn="l" defTabSz="914400" rtl="0" eaLnBrk="1" fontAlgn="ctr" latinLnBrk="0" hangingPunct="1">
                <a:lnSpc>
                  <a:spcPct val="105000"/>
                </a:lnSpc>
                <a:spcBef>
                  <a:spcPts val="0"/>
                </a:spcBef>
                <a:spcAft>
                  <a:spcPts val="300"/>
                </a:spcAft>
                <a:buClrTx/>
                <a:buSzTx/>
                <a:buFontTx/>
                <a:buNone/>
                <a:tabLst/>
                <a:defRPr/>
              </a:pPr>
              <a:r>
                <a:rPr kumimoji="0" lang="ko-KR" altLang="en-US" sz="800" b="1"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핵심 수요 국가인 미국의 의류 소매 재고 증감률 하락세가 관찰되나 경기 침체 영향으로 의류 판매 부진이 지속</a:t>
              </a:r>
              <a:endParaRPr kumimoji="0" lang="en-US" altLang="ko-KR" sz="800" b="1"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08000" marR="0" lvl="0" indent="-108000" algn="l" defTabSz="914400" rtl="0" eaLnBrk="1" fontAlgn="ctr" latinLnBrk="0" hangingPunct="1">
                <a:lnSpc>
                  <a:spcPct val="105000"/>
                </a:lnSpc>
                <a:spcBef>
                  <a:spcPts val="0"/>
                </a:spcBef>
                <a:spcAft>
                  <a:spcPts val="300"/>
                </a:spcAft>
                <a:buClrTx/>
                <a:buSzTx/>
                <a:buFont typeface="KoPub돋움체 Bold" panose="02020603020101020101" pitchFamily="18" charset="-127"/>
                <a:buChar char="-"/>
                <a:tabLst/>
                <a:defRPr/>
              </a:pPr>
              <a:r>
                <a:rPr kumimoji="0" lang="ko-KR" altLang="en-US"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미국 의류 바이어들의 재고 축소 노력 끝에 전방시장 내 재고 과잉 현상이 완화되는 추세이나 여전히 높은 재고 수준에 재고 감축 기조 지속 전망</a:t>
              </a:r>
              <a:endParaRPr kumimoji="0" lang="en-US" altLang="ko-KR"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78" name="직사각형 77">
              <a:extLst>
                <a:ext uri="{FF2B5EF4-FFF2-40B4-BE49-F238E27FC236}">
                  <a16:creationId xmlns:a16="http://schemas.microsoft.com/office/drawing/2014/main" id="{98C447D8-B8AA-FFD5-E95A-C122F6E410FD}"/>
                </a:ext>
              </a:extLst>
            </p:cNvPr>
            <p:cNvSpPr/>
            <p:nvPr/>
          </p:nvSpPr>
          <p:spPr>
            <a:xfrm>
              <a:off x="2675413" y="4968553"/>
              <a:ext cx="1822574" cy="1232222"/>
            </a:xfrm>
            <a:prstGeom prst="rect">
              <a:avLst/>
            </a:prstGeom>
            <a:solidFill>
              <a:schemeClr val="bg1">
                <a:lumMod val="95000"/>
              </a:schemeClr>
            </a:solidFill>
          </p:spPr>
          <p:txBody>
            <a:bodyPr wrap="square" lIns="82800" tIns="72000" rIns="36000" bIns="90000" anchor="t" anchorCtr="0">
              <a:noAutofit/>
            </a:bodyPr>
            <a:lstStyle/>
            <a:p>
              <a:pPr marL="0" marR="0" lvl="0" indent="0" algn="l" defTabSz="914400" rtl="0" eaLnBrk="1" fontAlgn="ctr" latinLnBrk="0" hangingPunct="1">
                <a:lnSpc>
                  <a:spcPct val="105000"/>
                </a:lnSpc>
                <a:spcBef>
                  <a:spcPts val="0"/>
                </a:spcBef>
                <a:spcAft>
                  <a:spcPts val="300"/>
                </a:spcAft>
                <a:buClrTx/>
                <a:buSzTx/>
                <a:buFontTx/>
                <a:buNone/>
                <a:tabLst/>
                <a:defRPr/>
              </a:pPr>
              <a:r>
                <a:rPr kumimoji="0" lang="ko-KR" altLang="en-US" sz="800" b="1"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역기저 효과 및 패션 소비 감소 등으로 ’</a:t>
              </a:r>
              <a:r>
                <a:rPr kumimoji="0" lang="en-US" altLang="ko-KR" sz="800" b="1"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800" b="1"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하반기 패션</a:t>
              </a:r>
              <a:r>
                <a:rPr kumimoji="0" lang="en-US" altLang="ko-KR" sz="800" b="1"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1"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의류 시장 부진 심화</a:t>
              </a:r>
              <a:endParaRPr kumimoji="0" lang="en-US" altLang="ko-KR" sz="800" b="1"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08000" marR="0" lvl="0" indent="-108000" algn="l" defTabSz="914400" rtl="0" eaLnBrk="1" fontAlgn="ctr" latinLnBrk="0" hangingPunct="1">
                <a:lnSpc>
                  <a:spcPct val="105000"/>
                </a:lnSpc>
                <a:spcBef>
                  <a:spcPts val="0"/>
                </a:spcBef>
                <a:spcAft>
                  <a:spcPts val="100"/>
                </a:spcAft>
                <a:buClrTx/>
                <a:buSzTx/>
                <a:buFont typeface="KoPub돋움체 Bold" panose="02020603020101020101" pitchFamily="18" charset="-127"/>
                <a:buChar char="-"/>
                <a:tabLst/>
                <a:defRPr/>
              </a:pPr>
              <a:r>
                <a:rPr kumimoji="0" lang="ko-KR" altLang="en-US"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en-US" altLang="ko-KR"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a:t>
              </a:r>
              <a:r>
                <a:rPr kumimoji="0" lang="ko-KR" altLang="en-US"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분기 패션</a:t>
              </a:r>
              <a:r>
                <a:rPr kumimoji="0" lang="en-US" altLang="ko-KR"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의류 소매판매액은 전년동기대비 </a:t>
              </a:r>
              <a:r>
                <a:rPr kumimoji="0" lang="en-US" altLang="ko-KR"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13.1% </a:t>
              </a:r>
              <a:r>
                <a:rPr kumimoji="0" lang="ko-KR" altLang="en-US"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확대되며 유의미한 회복세를 시현했으나 ’</a:t>
              </a:r>
              <a:r>
                <a:rPr kumimoji="0" lang="en-US" altLang="ko-KR"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분기 </a:t>
              </a:r>
              <a:r>
                <a:rPr kumimoji="0" lang="en-US" altLang="ko-KR"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-0.2%</a:t>
              </a:r>
              <a:r>
                <a:rPr kumimoji="0" lang="ko-KR" altLang="en-US"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로 역성장</a:t>
              </a:r>
              <a:endParaRPr kumimoji="0" lang="en-US" altLang="ko-KR"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08000" marR="0" lvl="0" indent="-108000" algn="l" defTabSz="914400" rtl="0" eaLnBrk="1" fontAlgn="ctr" latinLnBrk="0" hangingPunct="1">
                <a:lnSpc>
                  <a:spcPct val="105000"/>
                </a:lnSpc>
                <a:spcBef>
                  <a:spcPts val="0"/>
                </a:spcBef>
                <a:spcAft>
                  <a:spcPts val="100"/>
                </a:spcAft>
                <a:buClrTx/>
                <a:buSzTx/>
                <a:buFont typeface="KoPub돋움체 Bold" panose="02020603020101020101" pitchFamily="18" charset="-127"/>
                <a:buChar char="-"/>
                <a:tabLst/>
                <a:defRPr/>
              </a:pPr>
              <a:r>
                <a:rPr kumimoji="0" lang="ko-KR" altLang="en-US"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소비 양극화 및 취향 파편화가 동시 관찰되며 고가 수입 브랜드와 고품질 </a:t>
              </a:r>
              <a:r>
                <a:rPr kumimoji="0" lang="en-US" altLang="ko-KR"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SPA </a:t>
              </a:r>
              <a:r>
                <a:rPr kumimoji="0" lang="ko-KR" altLang="en-US"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브랜드</a:t>
              </a:r>
              <a:r>
                <a:rPr kumimoji="0" lang="en-US" altLang="ko-KR"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700" b="0" i="0" u="none" strike="noStrike" kern="0" cap="none" spc="-3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스몰 브랜드 중심의 수요 지속 가능성</a:t>
              </a:r>
            </a:p>
          </p:txBody>
        </p:sp>
      </p:grpSp>
    </p:spTree>
    <p:extLst>
      <p:ext uri="{BB962C8B-B14F-4D97-AF65-F5344CB8AC3E}">
        <p14:creationId xmlns:p14="http://schemas.microsoft.com/office/powerpoint/2010/main" val="1388188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텍스트 개체 틀 3">
            <a:extLst>
              <a:ext uri="{FF2B5EF4-FFF2-40B4-BE49-F238E27FC236}">
                <a16:creationId xmlns:a16="http://schemas.microsoft.com/office/drawing/2014/main" id="{5FC4E934-B9C7-4DBD-AE20-6B6E84C030FD}"/>
              </a:ext>
            </a:extLst>
          </p:cNvPr>
          <p:cNvSpPr txBox="1">
            <a:spLocks/>
          </p:cNvSpPr>
          <p:nvPr/>
        </p:nvSpPr>
        <p:spPr>
          <a:xfrm>
            <a:off x="684086" y="1189106"/>
            <a:ext cx="8488800" cy="720000"/>
          </a:xfrm>
          <a:prstGeom prst="rect">
            <a:avLst/>
          </a:prstGeom>
        </p:spPr>
        <p:txBody>
          <a:bodyPr lIns="0" tIns="0" rIns="0" bIns="0"/>
          <a:lstStyle>
            <a:lvl1pPr algn="just" eaLnBrk="1" latinLnBrk="0" hangingPunct="1">
              <a:lnSpc>
                <a:spcPct val="110000"/>
              </a:lnSpc>
              <a:spcAft>
                <a:spcPts val="600"/>
              </a:spcAft>
              <a:defRPr sz="1500" b="0" i="0">
                <a:ln>
                  <a:solidFill>
                    <a:schemeClr val="bg1">
                      <a:lumMod val="75000"/>
                      <a:alpha val="0"/>
                    </a:schemeClr>
                  </a:solidFill>
                </a:ln>
                <a:solidFill>
                  <a:schemeClr val="tx1">
                    <a:lumMod val="65000"/>
                    <a:lumOff val="35000"/>
                  </a:schemeClr>
                </a:solidFill>
                <a:latin typeface="KoPub돋움체 Medium" panose="00000600000000000000" pitchFamily="2" charset="-127"/>
                <a:ea typeface="KoPub돋움체 Medium" panose="00000600000000000000" pitchFamily="2" charset="-127"/>
                <a:cs typeface="Univers for KPMG" panose="020B0603020202020204" pitchFamily="34" charset="0"/>
              </a:defRPr>
            </a:lvl1pPr>
            <a:lvl2pPr marL="0" indent="0" algn="just" eaLnBrk="1" latinLnBrk="1" hangingPunct="1">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2pPr>
            <a:lvl3pPr marL="285750" indent="-309600" algn="just" eaLnBrk="1" latinLnBrk="1" hangingPunct="1">
              <a:lnSpc>
                <a:spcPct val="105000"/>
              </a:lnSpc>
              <a:spcAft>
                <a:spcPts val="600"/>
              </a:spcAft>
              <a:buClrTx/>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3pPr>
            <a:lvl4pPr marL="571500" indent="-248400" algn="just" eaLnBrk="1" latinLnBrk="1" hangingPunct="1">
              <a:lnSpc>
                <a:spcPct val="105000"/>
              </a:lnSpc>
              <a:spcAft>
                <a:spcPts val="600"/>
              </a:spcAft>
              <a:buFont typeface="Univers for KPMG Light" panose="020B0403020202020204" pitchFamily="34" charset="0"/>
              <a:buChar char="-"/>
              <a:defRPr sz="1200" b="0" i="0" baseline="0">
                <a:solidFill>
                  <a:schemeClr val="bg1">
                    <a:lumMod val="50000"/>
                  </a:schemeClr>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4pPr>
            <a:lvl5pPr marL="896938" indent="-309600" algn="just" eaLnBrk="1" latinLnBrk="1" hangingPunct="1">
              <a:lnSpc>
                <a:spcPct val="105000"/>
              </a:lnSpc>
              <a:spcAft>
                <a:spcPts val="600"/>
              </a:spcAft>
              <a:buFont typeface="Univers for KPMG Light" panose="020B0403020202020204" pitchFamily="34" charset="0"/>
              <a:buChar char="—"/>
              <a:defRPr lang="en-US" sz="1200" b="0" i="0">
                <a:solidFill>
                  <a:schemeClr val="tx2"/>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marL="0" marR="0" lvl="0" indent="0" algn="just" defTabSz="914400" rtl="0" eaLnBrk="1" fontAlgn="auto" latinLnBrk="0" hangingPunct="1">
              <a:lnSpc>
                <a:spcPct val="110000"/>
              </a:lnSpc>
              <a:spcBef>
                <a:spcPts val="0"/>
              </a:spcBef>
              <a:spcAft>
                <a:spcPts val="600"/>
              </a:spcAft>
              <a:buClrTx/>
              <a:buSzTx/>
              <a:buFontTx/>
              <a:buNone/>
              <a:tabLst/>
              <a:defRPr/>
            </a:pPr>
            <a:r>
              <a:rPr kumimoji="0" lang="ko-KR" altLang="en-US" sz="1500" b="0" i="0" u="none" strike="noStrike" kern="1200" cap="none" spc="0" normalizeH="0" baseline="0" noProof="0">
                <a:ln>
                  <a:solidFill>
                    <a:srgbClr val="FFFFFF">
                      <a:lumMod val="75000"/>
                      <a:alpha val="0"/>
                    </a:srgbClr>
                  </a:solidFill>
                </a:ln>
                <a:solidFill>
                  <a:srgbClr val="000000">
                    <a:lumMod val="65000"/>
                    <a:lumOff val="35000"/>
                  </a:srgbClr>
                </a:solidFill>
                <a:effectLst/>
                <a:uLnTx/>
                <a:uFillTx/>
                <a:latin typeface="KoPub돋움체 Medium" panose="00000600000000000000" pitchFamily="2" charset="-127"/>
                <a:ea typeface="KoPub돋움체 Medium" panose="00000600000000000000" pitchFamily="2" charset="-127"/>
              </a:rPr>
              <a:t>기존 국내 화장품 시장 성장을 견인해온 럭셔리 화장품 브랜드 선호는 상대적으로 저조한 반면 중소형 인디 브랜드의 성장성이 확대되는 양상</a:t>
            </a:r>
            <a:r>
              <a:rPr kumimoji="0" lang="en-US" altLang="ko-KR" sz="1500" b="0" i="0" u="none" strike="noStrike" kern="1200" cap="none" spc="0" normalizeH="0" baseline="0" noProof="0">
                <a:ln>
                  <a:solidFill>
                    <a:srgbClr val="FFFFFF">
                      <a:lumMod val="75000"/>
                      <a:alpha val="0"/>
                    </a:srgbClr>
                  </a:solidFill>
                </a:ln>
                <a:solidFill>
                  <a:srgbClr val="000000">
                    <a:lumMod val="65000"/>
                    <a:lumOff val="35000"/>
                  </a:srgbClr>
                </a:solidFill>
                <a:effectLst/>
                <a:uLnTx/>
                <a:uFillTx/>
                <a:latin typeface="KoPub돋움체 Medium" panose="00000600000000000000" pitchFamily="2" charset="-127"/>
                <a:ea typeface="KoPub돋움체 Medium" panose="00000600000000000000" pitchFamily="2" charset="-127"/>
              </a:rPr>
              <a:t>. </a:t>
            </a:r>
            <a:r>
              <a:rPr kumimoji="0" lang="ko-KR" altLang="en-US" sz="1500" b="0" i="0" u="none" strike="noStrike" kern="1200" cap="none" spc="0" normalizeH="0" baseline="0" noProof="0">
                <a:ln>
                  <a:solidFill>
                    <a:srgbClr val="FFFFFF">
                      <a:lumMod val="75000"/>
                      <a:alpha val="0"/>
                    </a:srgbClr>
                  </a:solidFill>
                </a:ln>
                <a:solidFill>
                  <a:srgbClr val="000000">
                    <a:lumMod val="65000"/>
                    <a:lumOff val="35000"/>
                  </a:srgbClr>
                </a:solidFill>
                <a:effectLst/>
                <a:uLnTx/>
                <a:uFillTx/>
                <a:latin typeface="KoPub돋움체 Medium" panose="00000600000000000000" pitchFamily="2" charset="-127"/>
                <a:ea typeface="KoPub돋움체 Medium" panose="00000600000000000000" pitchFamily="2" charset="-127"/>
              </a:rPr>
              <a:t>아울러 북미</a:t>
            </a:r>
            <a:r>
              <a:rPr kumimoji="0" lang="en-US" altLang="ko-KR" sz="1500" b="0" i="0" u="none" strike="noStrike" kern="1200" cap="none" spc="0" normalizeH="0" baseline="0" noProof="0">
                <a:ln>
                  <a:solidFill>
                    <a:srgbClr val="FFFFFF">
                      <a:lumMod val="75000"/>
                      <a:alpha val="0"/>
                    </a:srgbClr>
                  </a:solidFill>
                </a:ln>
                <a:solidFill>
                  <a:srgbClr val="000000">
                    <a:lumMod val="65000"/>
                    <a:lumOff val="35000"/>
                  </a:srgbClr>
                </a:solidFill>
                <a:effectLst/>
                <a:uLnTx/>
                <a:uFillTx/>
                <a:latin typeface="KoPub돋움체 Medium" panose="00000600000000000000" pitchFamily="2" charset="-127"/>
                <a:ea typeface="KoPub돋움체 Medium" panose="00000600000000000000" pitchFamily="2" charset="-127"/>
              </a:rPr>
              <a:t>·</a:t>
            </a:r>
            <a:r>
              <a:rPr kumimoji="0" lang="ko-KR" altLang="en-US" sz="1500" b="0" i="0" u="none" strike="noStrike" kern="1200" cap="none" spc="0" normalizeH="0" baseline="0" noProof="0">
                <a:ln>
                  <a:solidFill>
                    <a:srgbClr val="FFFFFF">
                      <a:lumMod val="75000"/>
                      <a:alpha val="0"/>
                    </a:srgbClr>
                  </a:solidFill>
                </a:ln>
                <a:solidFill>
                  <a:srgbClr val="000000">
                    <a:lumMod val="65000"/>
                    <a:lumOff val="35000"/>
                  </a:srgbClr>
                </a:solidFill>
                <a:effectLst/>
                <a:uLnTx/>
                <a:uFillTx/>
                <a:latin typeface="KoPub돋움체 Medium" panose="00000600000000000000" pitchFamily="2" charset="-127"/>
                <a:ea typeface="KoPub돋움체 Medium" panose="00000600000000000000" pitchFamily="2" charset="-127"/>
              </a:rPr>
              <a:t>유럽</a:t>
            </a:r>
            <a:r>
              <a:rPr kumimoji="0" lang="en-US" altLang="ko-KR" sz="1500" b="0" i="0" u="none" strike="noStrike" kern="1200" cap="none" spc="0" normalizeH="0" baseline="0" noProof="0">
                <a:ln>
                  <a:solidFill>
                    <a:srgbClr val="FFFFFF">
                      <a:lumMod val="75000"/>
                      <a:alpha val="0"/>
                    </a:srgbClr>
                  </a:solidFill>
                </a:ln>
                <a:solidFill>
                  <a:srgbClr val="000000">
                    <a:lumMod val="65000"/>
                    <a:lumOff val="35000"/>
                  </a:srgbClr>
                </a:solidFill>
                <a:effectLst/>
                <a:uLnTx/>
                <a:uFillTx/>
                <a:latin typeface="KoPub돋움체 Medium" panose="00000600000000000000" pitchFamily="2" charset="-127"/>
                <a:ea typeface="KoPub돋움체 Medium" panose="00000600000000000000" pitchFamily="2" charset="-127"/>
              </a:rPr>
              <a:t>·</a:t>
            </a:r>
            <a:r>
              <a:rPr kumimoji="0" lang="ko-KR" altLang="en-US" sz="1500" b="0" i="0" u="none" strike="noStrike" kern="1200" cap="none" spc="0" normalizeH="0" baseline="0" noProof="0">
                <a:ln>
                  <a:solidFill>
                    <a:srgbClr val="FFFFFF">
                      <a:lumMod val="75000"/>
                      <a:alpha val="0"/>
                    </a:srgbClr>
                  </a:solidFill>
                </a:ln>
                <a:solidFill>
                  <a:srgbClr val="000000">
                    <a:lumMod val="65000"/>
                    <a:lumOff val="35000"/>
                  </a:srgbClr>
                </a:solidFill>
                <a:effectLst/>
                <a:uLnTx/>
                <a:uFillTx/>
                <a:latin typeface="KoPub돋움체 Medium" panose="00000600000000000000" pitchFamily="2" charset="-127"/>
                <a:ea typeface="KoPub돋움체 Medium" panose="00000600000000000000" pitchFamily="2" charset="-127"/>
              </a:rPr>
              <a:t>일본 등 비중국 지역 등 해외 선진 시장에서 한국 화장품이 두각을 보이는 등 국내 화장품산업의 구조적 변화가 본격화되고 있는 가운데</a:t>
            </a:r>
            <a:r>
              <a:rPr kumimoji="0" lang="en-US" altLang="ko-KR" sz="1500" b="0" i="0" u="none" strike="noStrike" kern="1200" cap="none" spc="0" normalizeH="0" baseline="0" noProof="0">
                <a:ln>
                  <a:solidFill>
                    <a:srgbClr val="FFFFFF">
                      <a:lumMod val="75000"/>
                      <a:alpha val="0"/>
                    </a:srgbClr>
                  </a:solidFill>
                </a:ln>
                <a:solidFill>
                  <a:srgbClr val="000000">
                    <a:lumMod val="65000"/>
                    <a:lumOff val="35000"/>
                  </a:srgbClr>
                </a:solidFill>
                <a:effectLst/>
                <a:uLnTx/>
                <a:uFillTx/>
                <a:latin typeface="KoPub돋움체 Medium" panose="00000600000000000000" pitchFamily="2" charset="-127"/>
                <a:ea typeface="KoPub돋움체 Medium" panose="00000600000000000000" pitchFamily="2" charset="-127"/>
              </a:rPr>
              <a:t>, </a:t>
            </a:r>
            <a:r>
              <a:rPr kumimoji="0" lang="ko-KR" altLang="en-US" sz="1500" b="0" i="0" u="none" strike="noStrike" kern="1200" cap="none" spc="0" normalizeH="0" baseline="0" noProof="0">
                <a:ln>
                  <a:solidFill>
                    <a:srgbClr val="FFFFFF">
                      <a:lumMod val="75000"/>
                      <a:alpha val="0"/>
                    </a:srgbClr>
                  </a:solidFill>
                </a:ln>
                <a:solidFill>
                  <a:srgbClr val="000000">
                    <a:lumMod val="65000"/>
                    <a:lumOff val="35000"/>
                  </a:srgbClr>
                </a:solidFill>
                <a:effectLst/>
                <a:uLnTx/>
                <a:uFillTx/>
                <a:latin typeface="KoPub돋움체 Medium" panose="00000600000000000000" pitchFamily="2" charset="-127"/>
                <a:ea typeface="KoPub돋움체 Medium" panose="00000600000000000000" pitchFamily="2" charset="-127"/>
              </a:rPr>
              <a:t>화장품 업황의 빠른 회복세 전망</a:t>
            </a:r>
          </a:p>
        </p:txBody>
      </p:sp>
      <p:sp>
        <p:nvSpPr>
          <p:cNvPr id="38" name="제목 2">
            <a:extLst>
              <a:ext uri="{FF2B5EF4-FFF2-40B4-BE49-F238E27FC236}">
                <a16:creationId xmlns:a16="http://schemas.microsoft.com/office/drawing/2014/main" id="{49D7AE1E-E57A-47DC-BEF0-A4666BC88D60}"/>
              </a:ext>
            </a:extLst>
          </p:cNvPr>
          <p:cNvSpPr txBox="1">
            <a:spLocks/>
          </p:cNvSpPr>
          <p:nvPr/>
        </p:nvSpPr>
        <p:spPr>
          <a:xfrm>
            <a:off x="713993" y="471262"/>
            <a:ext cx="8488800" cy="504825"/>
          </a:xfrm>
          <a:prstGeom prst="rect">
            <a:avLst/>
          </a:prstGeom>
        </p:spPr>
        <p:txBody>
          <a:bodyPr wrap="none" lIns="0" tIns="0" rIns="0" bIns="0" anchor="b" anchorCtr="0">
            <a:noAutofit/>
          </a:bodyPr>
          <a:lstStyle>
            <a:lvl1pPr eaLnBrk="1" latinLnBrk="0" hangingPunct="1">
              <a:lnSpc>
                <a:spcPct val="70000"/>
              </a:lnSpc>
              <a:defRPr sz="2400" b="0" i="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KPMG Extralight"/>
              </a:defRPr>
            </a:lvl1pPr>
          </a:lstStyle>
          <a:p>
            <a:pPr marL="0" marR="0" lvl="0" indent="542925" algn="l" defTabSz="914400" rtl="0" eaLnBrk="1" fontAlgn="auto" latinLnBrk="0" hangingPunct="1">
              <a:lnSpc>
                <a:spcPct val="70000"/>
              </a:lnSpc>
              <a:spcBef>
                <a:spcPts val="0"/>
              </a:spcBef>
              <a:spcAft>
                <a:spcPts val="0"/>
              </a:spcAft>
              <a:buClrTx/>
              <a:buSzTx/>
              <a:buFontTx/>
              <a:buNone/>
              <a:tabLst/>
              <a:defRPr/>
            </a:pPr>
            <a:r>
              <a:rPr kumimoji="0" lang="ko-KR" altLang="en-US" sz="2400" b="0" i="0" u="none" strike="noStrike" kern="1200" cap="none" spc="0" normalizeH="0" baseline="0" noProof="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rPr>
              <a:t>화장품 </a:t>
            </a:r>
            <a:r>
              <a:rPr kumimoji="0" lang="en-US" altLang="ko-KR" sz="2400" b="0" i="0" u="none" strike="noStrike" kern="1200" cap="none" spc="0" normalizeH="0" baseline="0" noProof="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rPr>
              <a:t>》 </a:t>
            </a:r>
            <a:r>
              <a:rPr kumimoji="0" lang="ko-KR" altLang="en-US" sz="2400" b="1" i="0" u="none" strike="noStrike" kern="1200" cap="none" spc="0" normalizeH="0" baseline="0" noProof="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화장품 시장의 구조적 변화가 본격화되며 업황 회복세</a:t>
            </a:r>
          </a:p>
        </p:txBody>
      </p:sp>
      <p:pic>
        <p:nvPicPr>
          <p:cNvPr id="29" name="그림 28">
            <a:extLst>
              <a:ext uri="{FF2B5EF4-FFF2-40B4-BE49-F238E27FC236}">
                <a16:creationId xmlns:a16="http://schemas.microsoft.com/office/drawing/2014/main" id="{DF2AB57A-4860-4D64-9ACC-5A5F439C60A9}"/>
              </a:ext>
            </a:extLst>
          </p:cNvPr>
          <p:cNvPicPr>
            <a:picLocks noChangeAspect="1"/>
          </p:cNvPicPr>
          <p:nvPr/>
        </p:nvPicPr>
        <p:blipFill>
          <a:blip r:embed="rId2"/>
          <a:stretch>
            <a:fillRect/>
          </a:stretch>
        </p:blipFill>
        <p:spPr>
          <a:xfrm>
            <a:off x="714375" y="574411"/>
            <a:ext cx="463778" cy="415492"/>
          </a:xfrm>
          <a:prstGeom prst="rect">
            <a:avLst/>
          </a:prstGeom>
          <a:ln>
            <a:noFill/>
          </a:ln>
        </p:spPr>
      </p:pic>
      <p:sp>
        <p:nvSpPr>
          <p:cNvPr id="6" name="텍스트 개체 틀 29">
            <a:extLst>
              <a:ext uri="{FF2B5EF4-FFF2-40B4-BE49-F238E27FC236}">
                <a16:creationId xmlns:a16="http://schemas.microsoft.com/office/drawing/2014/main" id="{F24D508A-8678-E44F-7422-CDB13F933893}"/>
              </a:ext>
            </a:extLst>
          </p:cNvPr>
          <p:cNvSpPr txBox="1">
            <a:spLocks/>
          </p:cNvSpPr>
          <p:nvPr/>
        </p:nvSpPr>
        <p:spPr>
          <a:xfrm>
            <a:off x="713993" y="333149"/>
            <a:ext cx="8488800" cy="184666"/>
          </a:xfrm>
          <a:prstGeom prst="rect">
            <a:avLst/>
          </a:prstGeom>
        </p:spPr>
        <p:txBody>
          <a:bodyPr lIns="0" tIns="0" rIns="0" bIns="0" anchor="b" anchorCtr="0"/>
          <a:lstStyle>
            <a:lvl1pPr eaLnBrk="1" latinLnBrk="0" hangingPunct="1">
              <a:spcAft>
                <a:spcPts val="600"/>
              </a:spcAft>
              <a:defRPr sz="1200" b="0" i="0">
                <a:ln>
                  <a:solidFill>
                    <a:schemeClr val="bg1">
                      <a:lumMod val="75000"/>
                      <a:alpha val="0"/>
                    </a:schemeClr>
                  </a:solidFill>
                </a:ln>
                <a:solidFill>
                  <a:schemeClr val="tx2"/>
                </a:solidFill>
                <a:latin typeface="KoPub돋움체 Medium" panose="00000600000000000000" pitchFamily="2" charset="-127"/>
                <a:ea typeface="KoPub돋움체 Medium" panose="00000600000000000000" pitchFamily="2" charset="-127"/>
                <a:cs typeface="Univers for KPMG" panose="020B0603020202020204" pitchFamily="34" charset="0"/>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1200" b="0" i="0" u="none" strike="noStrike" kern="0" cap="none" spc="0" normalizeH="0" baseline="0" noProof="0">
                <a:ln>
                  <a:solidFill>
                    <a:srgbClr val="FFFFFF">
                      <a:lumMod val="75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rPr>
              <a:t>III. 2024</a:t>
            </a:r>
            <a:r>
              <a:rPr kumimoji="0" lang="ko-KR" altLang="en-US" sz="1200" b="0" i="0" u="none" strike="noStrike" kern="0" cap="none" spc="0" normalizeH="0" baseline="0" noProof="0">
                <a:ln>
                  <a:solidFill>
                    <a:srgbClr val="FFFFFF">
                      <a:lumMod val="75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rPr>
              <a:t>년 산업별 전망 </a:t>
            </a:r>
            <a:endParaRPr kumimoji="0" lang="en-US" altLang="ko-KR" sz="1200" b="0" i="0" u="none" strike="noStrike" kern="0" cap="none" spc="0" normalizeH="0" baseline="0" noProof="0">
              <a:ln>
                <a:solidFill>
                  <a:srgbClr val="FFFFFF">
                    <a:lumMod val="75000"/>
                    <a:alpha val="0"/>
                  </a:srgbClr>
                </a:solidFill>
              </a:ln>
              <a:solidFill>
                <a:srgbClr val="00338D"/>
              </a:solidFill>
              <a:effectLst/>
              <a:uLnTx/>
              <a:uFillTx/>
              <a:latin typeface="KoPub돋움체 Medium" panose="00000600000000000000" pitchFamily="2" charset="-127"/>
              <a:ea typeface="KoPub돋움체 Medium" panose="00000600000000000000" pitchFamily="2" charset="-127"/>
            </a:endParaRPr>
          </a:p>
        </p:txBody>
      </p:sp>
      <p:sp>
        <p:nvSpPr>
          <p:cNvPr id="2" name="직사각형 1">
            <a:extLst>
              <a:ext uri="{FF2B5EF4-FFF2-40B4-BE49-F238E27FC236}">
                <a16:creationId xmlns:a16="http://schemas.microsoft.com/office/drawing/2014/main" id="{5B81794A-A3A8-4C24-A85C-572E11E48D78}"/>
              </a:ext>
            </a:extLst>
          </p:cNvPr>
          <p:cNvSpPr/>
          <p:nvPr/>
        </p:nvSpPr>
        <p:spPr>
          <a:xfrm>
            <a:off x="4752561" y="3960530"/>
            <a:ext cx="1349789" cy="274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 name="직사각형 4">
            <a:extLst>
              <a:ext uri="{FF2B5EF4-FFF2-40B4-BE49-F238E27FC236}">
                <a16:creationId xmlns:a16="http://schemas.microsoft.com/office/drawing/2014/main" id="{70B09DC1-8984-AB19-8555-265661646DB7}"/>
              </a:ext>
            </a:extLst>
          </p:cNvPr>
          <p:cNvSpPr/>
          <p:nvPr/>
        </p:nvSpPr>
        <p:spPr>
          <a:xfrm>
            <a:off x="2872961" y="3920468"/>
            <a:ext cx="1273589" cy="3086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grpSp>
        <p:nvGrpSpPr>
          <p:cNvPr id="20" name="그룹 19">
            <a:extLst>
              <a:ext uri="{FF2B5EF4-FFF2-40B4-BE49-F238E27FC236}">
                <a16:creationId xmlns:a16="http://schemas.microsoft.com/office/drawing/2014/main" id="{0B39E2DD-CA29-9D11-DF03-F63321EFC7FE}"/>
              </a:ext>
            </a:extLst>
          </p:cNvPr>
          <p:cNvGrpSpPr/>
          <p:nvPr/>
        </p:nvGrpSpPr>
        <p:grpSpPr>
          <a:xfrm>
            <a:off x="713992" y="2171179"/>
            <a:ext cx="8488800" cy="276837"/>
            <a:chOff x="704850" y="2013298"/>
            <a:chExt cx="4140200" cy="276837"/>
          </a:xfrm>
        </p:grpSpPr>
        <p:sp>
          <p:nvSpPr>
            <p:cNvPr id="21" name="TextBox 20">
              <a:extLst>
                <a:ext uri="{FF2B5EF4-FFF2-40B4-BE49-F238E27FC236}">
                  <a16:creationId xmlns:a16="http://schemas.microsoft.com/office/drawing/2014/main" id="{C27E83B0-5322-75F3-A316-CAC35D2F30BB}"/>
                </a:ext>
              </a:extLst>
            </p:cNvPr>
            <p:cNvSpPr txBox="1"/>
            <p:nvPr/>
          </p:nvSpPr>
          <p:spPr>
            <a:xfrm>
              <a:off x="704850" y="2046854"/>
              <a:ext cx="1340047" cy="200055"/>
            </a:xfrm>
            <a:prstGeom prst="rect">
              <a:avLst/>
            </a:prstGeom>
            <a:noFill/>
            <a:ln>
              <a:noFill/>
            </a:ln>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300" b="0" i="0" u="none" strike="noStrike" cap="none" spc="0" normalizeH="0" baseline="0">
                  <a:ln>
                    <a:solidFill>
                      <a:prstClr val="white">
                        <a:lumMod val="75000"/>
                        <a:alpha val="0"/>
                      </a:prstClr>
                    </a:solidFill>
                  </a:ln>
                  <a:solidFill>
                    <a:schemeClr val="tx2"/>
                  </a:solidFill>
                  <a:effectLst/>
                  <a:uLnTx/>
                  <a:uFillTx/>
                  <a:latin typeface="KoPub돋움체 Bold" panose="00000800000000000000" pitchFamily="2" charset="-127"/>
                  <a:ea typeface="KoPub돋움체 Bold" panose="00000800000000000000" pitchFamily="2" charset="-127"/>
                  <a:cs typeface="Univers for KPMG"/>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2023</a:t>
              </a: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년 화장품산업 현황 및 </a:t>
              </a:r>
              <a:r>
                <a:rPr kumimoji="0" lang="en-US" altLang="ko-KR"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2024</a:t>
              </a:r>
              <a:r>
                <a:rPr kumimoji="0" lang="ko-KR" altLang="en-US" sz="1300" b="0" i="0" u="none" strike="noStrike" kern="1200" cap="none" spc="0" normalizeH="0" baseline="0" noProof="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rPr>
                <a:t>년 전망</a:t>
              </a:r>
            </a:p>
          </p:txBody>
        </p:sp>
        <p:cxnSp>
          <p:nvCxnSpPr>
            <p:cNvPr id="22" name="직선 연결선 21">
              <a:extLst>
                <a:ext uri="{FF2B5EF4-FFF2-40B4-BE49-F238E27FC236}">
                  <a16:creationId xmlns:a16="http://schemas.microsoft.com/office/drawing/2014/main" id="{933C23E6-8695-A234-5763-112CBDF16E8F}"/>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646777BB-405D-C8D0-C571-67627A2ECE00}"/>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4" name="직사각형 23">
            <a:extLst>
              <a:ext uri="{FF2B5EF4-FFF2-40B4-BE49-F238E27FC236}">
                <a16:creationId xmlns:a16="http://schemas.microsoft.com/office/drawing/2014/main" id="{A733DEE7-56AE-C4AA-7801-D51782A44C00}"/>
              </a:ext>
            </a:extLst>
          </p:cNvPr>
          <p:cNvSpPr/>
          <p:nvPr/>
        </p:nvSpPr>
        <p:spPr>
          <a:xfrm>
            <a:off x="713994" y="4838253"/>
            <a:ext cx="5629864" cy="1338117"/>
          </a:xfrm>
          <a:prstGeom prst="rect">
            <a:avLst/>
          </a:prstGeom>
          <a:solidFill>
            <a:schemeClr val="bg1">
              <a:lumMod val="95000"/>
            </a:schemeClr>
          </a:solidFill>
          <a:ln w="3175">
            <a:solidFill>
              <a:srgbClr val="F2F2F2"/>
            </a:solidFill>
          </a:ln>
        </p:spPr>
        <p:txBody>
          <a:bodyPr wrap="square" lIns="108000" tIns="0" rIns="72000" bIns="0" anchor="ctr">
            <a:noAutofit/>
          </a:bodyPr>
          <a:lstStyle/>
          <a:p>
            <a:pPr marL="0" marR="0" lvl="0" indent="0" algn="l" defTabSz="914400" rtl="0" eaLnBrk="1" fontAlgn="ctr" latinLnBrk="0" hangingPunct="1">
              <a:lnSpc>
                <a:spcPct val="105000"/>
              </a:lnSpc>
              <a:spcBef>
                <a:spcPts val="100"/>
              </a:spcBef>
              <a:spcAft>
                <a:spcPts val="100"/>
              </a:spcAft>
              <a:buClrTx/>
              <a:buSzTx/>
              <a:buFontTx/>
              <a:buNone/>
              <a:tabLst/>
              <a:defRPr/>
            </a:pPr>
            <a:r>
              <a:rPr kumimoji="0" lang="ko-KR" altLang="en-US" sz="900" b="1"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en-US" altLang="ko-KR" sz="900" b="1"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24</a:t>
            </a:r>
            <a:r>
              <a:rPr kumimoji="0" lang="ko-KR" altLang="en-US" sz="900" b="1"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국내 화장품 시장은 소폭 반등 예상</a:t>
            </a:r>
            <a:endParaRPr kumimoji="0" lang="en-US" altLang="ko-KR" sz="900" b="1"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08000" marR="0" lvl="0" indent="-108000" algn="l" defTabSz="914400" rtl="0" eaLnBrk="1" fontAlgn="ctr" latinLnBrk="0" hangingPunct="1">
              <a:lnSpc>
                <a:spcPct val="105000"/>
              </a:lnSpc>
              <a:spcBef>
                <a:spcPts val="100"/>
              </a:spcBef>
              <a:spcAft>
                <a:spcPts val="100"/>
              </a:spcAft>
              <a:buClrTx/>
              <a:buSzTx/>
              <a:buFont typeface="KoPub돋움체 Bold" panose="02020603020101020101" pitchFamily="18" charset="-127"/>
              <a:buChar char="-"/>
              <a:tabLst/>
              <a:defRPr/>
            </a:pP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화장품 소매판매액은 </a:t>
            </a:r>
            <a:r>
              <a:rPr kumimoji="0" lang="en-US" altLang="ko-KR"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분기 누계 기준 </a:t>
            </a:r>
            <a:r>
              <a:rPr kumimoji="0" lang="en-US" altLang="ko-KR"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26</a:t>
            </a: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조 원으로 전년동기대비 </a:t>
            </a:r>
            <a:r>
              <a:rPr kumimoji="0" lang="en-US" altLang="ko-KR"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7.1% </a:t>
            </a: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감소</a:t>
            </a:r>
            <a:r>
              <a:rPr kumimoji="0" lang="en-US" altLang="ko-KR"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중국 관광객 급감 및 면세점 판매 급락 등이 주요 요인으로 꼽히는 가운데</a:t>
            </a:r>
            <a:r>
              <a:rPr kumimoji="0" lang="en-US" altLang="ko-KR"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’24</a:t>
            </a: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화장품 시장은 기저효과</a:t>
            </a:r>
            <a:r>
              <a:rPr kumimoji="0" lang="en-US" altLang="ko-KR"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및 관광객 수요 확대</a:t>
            </a:r>
            <a:r>
              <a:rPr kumimoji="0" lang="en-US" altLang="ko-KR"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등에 따라 점진적 회복 전망</a:t>
            </a:r>
            <a:r>
              <a:rPr kumimoji="0" lang="en-US" altLang="ko-KR"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한편 화장품 구매 채널이 온라인 등으로 재편되면서 온라인 화장품 침투율이 상승하는 모습</a:t>
            </a:r>
            <a:r>
              <a:rPr kumimoji="0" lang="en-US" altLang="ko-KR"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’23</a:t>
            </a: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분기 온라인 화장품 침투율은 </a:t>
            </a:r>
            <a:r>
              <a:rPr kumimoji="0" lang="en-US" altLang="ko-KR"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35.3%</a:t>
            </a: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로 조사</a:t>
            </a:r>
            <a:endParaRPr kumimoji="0" lang="en-US" altLang="ko-KR" sz="85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ctr" latinLnBrk="0" hangingPunct="1">
              <a:lnSpc>
                <a:spcPct val="105000"/>
              </a:lnSpc>
              <a:spcBef>
                <a:spcPts val="100"/>
              </a:spcBef>
              <a:spcAft>
                <a:spcPts val="100"/>
              </a:spcAft>
              <a:buClrTx/>
              <a:buSzTx/>
              <a:buFontTx/>
              <a:buNone/>
              <a:tabLst/>
              <a:defRPr/>
            </a:pPr>
            <a:r>
              <a:rPr kumimoji="0" lang="ko-KR" altLang="en-US" sz="900" b="1"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국내 화장품 수출은 중국 이외 국가로의 수출국 다변화 추진 영향에 따라 점진적 회복세</a:t>
            </a:r>
            <a:endParaRPr kumimoji="0" lang="en-US" altLang="ko-KR" sz="900" b="1"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08000" marR="0" lvl="0" indent="-108000" algn="l" defTabSz="914400" rtl="0" eaLnBrk="1" fontAlgn="ctr" latinLnBrk="0" hangingPunct="1">
              <a:lnSpc>
                <a:spcPct val="105000"/>
              </a:lnSpc>
              <a:spcBef>
                <a:spcPts val="100"/>
              </a:spcBef>
              <a:spcAft>
                <a:spcPts val="100"/>
              </a:spcAft>
              <a:buClrTx/>
              <a:buSzTx/>
              <a:buFont typeface="KoPub돋움체 Bold" panose="02020603020101020101" pitchFamily="18" charset="-127"/>
              <a:buChar char="-"/>
              <a:tabLst/>
              <a:defRPr/>
            </a:pPr>
            <a:r>
              <a:rPr kumimoji="0" lang="en-US" altLang="ko-KR"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’22</a:t>
            </a: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국내 화장품 수출액은 중국의 코로나</a:t>
            </a:r>
            <a:r>
              <a:rPr kumimoji="0" lang="en-US" altLang="ko-KR"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19 </a:t>
            </a: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봉쇄조치 지속과 자국 제품의 소비를 선호하는 </a:t>
            </a:r>
            <a:r>
              <a:rPr kumimoji="0" lang="en-US" altLang="ko-KR"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궈차오</a:t>
            </a:r>
            <a:r>
              <a:rPr kumimoji="0" lang="en-US" altLang="ko-KR"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문화 확산으로 급감하며 중국 수입화장품 시장 내 한국 화장품 점유율은 </a:t>
            </a:r>
            <a:r>
              <a:rPr kumimoji="0" lang="en-US" altLang="ko-KR"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’22</a:t>
            </a: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13.5%</a:t>
            </a:r>
            <a:r>
              <a:rPr lang="ko-KR" altLang="en-US" sz="800" kern="0" spc="-5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수준으로</a:t>
            </a: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크게 하락</a:t>
            </a:r>
            <a:r>
              <a:rPr kumimoji="0" lang="en-US" altLang="ko-KR"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중국 브랜드가 </a:t>
            </a:r>
            <a:r>
              <a:rPr lang="ko-KR" altLang="en-US" sz="800" kern="0" spc="-5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가격경쟁력</a:t>
            </a: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및 향상된 품질로 시장 공세를 강화함에 따라 국산 브랜드의 중국 시장 내 입지 축소는 지속될 전망</a:t>
            </a:r>
            <a:r>
              <a:rPr kumimoji="0" lang="en-US" altLang="ko-KR"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한편 국내 화장품 수출은 </a:t>
            </a:r>
            <a:r>
              <a:rPr kumimoji="0" lang="en-US" altLang="ko-KR"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’22</a:t>
            </a: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lang="ko-KR" altLang="en-US" sz="800" kern="0" spc="-5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한 해 동안 감소세를 기록했으나 </a:t>
            </a:r>
            <a:r>
              <a:rPr kumimoji="0" lang="en-US" altLang="ko-KR"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’22</a:t>
            </a: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4</a:t>
            </a: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분기를 기점으로 회복세를 보이며  </a:t>
            </a:r>
            <a:r>
              <a:rPr kumimoji="0" lang="en-US" altLang="ko-KR"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분기는 </a:t>
            </a:r>
            <a:r>
              <a:rPr lang="ko-KR" altLang="en-US" sz="800" kern="0" spc="-5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전년동기대비 </a:t>
            </a:r>
            <a:r>
              <a:rPr kumimoji="0" lang="en-US" altLang="ko-KR"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9.6% </a:t>
            </a:r>
            <a:r>
              <a:rPr kumimoji="0" lang="ko-KR" altLang="en-US"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확대</a:t>
            </a:r>
            <a:endParaRPr kumimoji="0" lang="en-US" altLang="ko-KR" sz="80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graphicFrame>
        <p:nvGraphicFramePr>
          <p:cNvPr id="25" name="차트 24">
            <a:extLst>
              <a:ext uri="{FF2B5EF4-FFF2-40B4-BE49-F238E27FC236}">
                <a16:creationId xmlns:a16="http://schemas.microsoft.com/office/drawing/2014/main" id="{F1277B7E-2545-67D6-8F14-1F8CA52D9A42}"/>
              </a:ext>
            </a:extLst>
          </p:cNvPr>
          <p:cNvGraphicFramePr/>
          <p:nvPr/>
        </p:nvGraphicFramePr>
        <p:xfrm>
          <a:off x="707746" y="2796285"/>
          <a:ext cx="1779402" cy="1803615"/>
        </p:xfrm>
        <a:graphic>
          <a:graphicData uri="http://schemas.openxmlformats.org/drawingml/2006/chart">
            <c:chart xmlns:c="http://schemas.openxmlformats.org/drawingml/2006/chart" xmlns:r="http://schemas.openxmlformats.org/officeDocument/2006/relationships" r:id="rId3"/>
          </a:graphicData>
        </a:graphic>
      </p:graphicFrame>
      <p:sp>
        <p:nvSpPr>
          <p:cNvPr id="26" name="TextBox 25">
            <a:extLst>
              <a:ext uri="{FF2B5EF4-FFF2-40B4-BE49-F238E27FC236}">
                <a16:creationId xmlns:a16="http://schemas.microsoft.com/office/drawing/2014/main" id="{BE77D626-E431-5982-CC94-0DE00929DA05}"/>
              </a:ext>
            </a:extLst>
          </p:cNvPr>
          <p:cNvSpPr txBox="1"/>
          <p:nvPr/>
        </p:nvSpPr>
        <p:spPr>
          <a:xfrm>
            <a:off x="714361" y="2857240"/>
            <a:ext cx="1333526" cy="92333"/>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6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조 원</a:t>
            </a:r>
            <a:r>
              <a:rPr kumimoji="0" lang="en-US" altLang="ko-KR" sz="6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27" name="TextBox 26">
            <a:extLst>
              <a:ext uri="{FF2B5EF4-FFF2-40B4-BE49-F238E27FC236}">
                <a16:creationId xmlns:a16="http://schemas.microsoft.com/office/drawing/2014/main" id="{586DAA17-B435-40AC-B477-348D2850E0CF}"/>
              </a:ext>
            </a:extLst>
          </p:cNvPr>
          <p:cNvSpPr txBox="1"/>
          <p:nvPr/>
        </p:nvSpPr>
        <p:spPr>
          <a:xfrm>
            <a:off x="1110119" y="2857240"/>
            <a:ext cx="1333526" cy="92333"/>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28" name="TextBox 27">
            <a:extLst>
              <a:ext uri="{FF2B5EF4-FFF2-40B4-BE49-F238E27FC236}">
                <a16:creationId xmlns:a16="http://schemas.microsoft.com/office/drawing/2014/main" id="{3B17887F-43C8-2F29-2BC3-0E0CB4433A53}"/>
              </a:ext>
            </a:extLst>
          </p:cNvPr>
          <p:cNvSpPr txBox="1"/>
          <p:nvPr/>
        </p:nvSpPr>
        <p:spPr>
          <a:xfrm>
            <a:off x="713871" y="4550185"/>
            <a:ext cx="1713279" cy="215444"/>
          </a:xfrm>
          <a:prstGeom prst="rect">
            <a:avLst/>
          </a:prstGeom>
          <a:noFill/>
        </p:spPr>
        <p:txBody>
          <a:bodyPr wrap="square" lIns="0" tIns="0" rIns="0" bIns="0" rtlCol="0" anchor="b">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7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통계청</a:t>
            </a:r>
            <a:endParaRPr kumimoji="0" lang="en-US" altLang="ko-KR" sz="7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 2023</a:t>
            </a:r>
            <a:r>
              <a:rPr kumimoji="0" lang="ko-KR" altLang="en-US" sz="7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7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7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분기는 잠정치</a:t>
            </a:r>
          </a:p>
        </p:txBody>
      </p:sp>
      <p:graphicFrame>
        <p:nvGraphicFramePr>
          <p:cNvPr id="30" name="표 3">
            <a:extLst>
              <a:ext uri="{FF2B5EF4-FFF2-40B4-BE49-F238E27FC236}">
                <a16:creationId xmlns:a16="http://schemas.microsoft.com/office/drawing/2014/main" id="{B6F42C96-6F9B-4A8D-354A-45F0B158F83E}"/>
              </a:ext>
            </a:extLst>
          </p:cNvPr>
          <p:cNvGraphicFramePr>
            <a:graphicFrameLocks noGrp="1"/>
          </p:cNvGraphicFramePr>
          <p:nvPr>
            <p:extLst>
              <p:ext uri="{D42A27DB-BD31-4B8C-83A1-F6EECF244321}">
                <p14:modId xmlns:p14="http://schemas.microsoft.com/office/powerpoint/2010/main" val="3564499585"/>
              </p:ext>
            </p:extLst>
          </p:nvPr>
        </p:nvGraphicFramePr>
        <p:xfrm>
          <a:off x="4522349" y="2953531"/>
          <a:ext cx="1821510" cy="290984"/>
        </p:xfrm>
        <a:graphic>
          <a:graphicData uri="http://schemas.openxmlformats.org/drawingml/2006/table">
            <a:tbl>
              <a:tblPr>
                <a:tableStyleId>{073A0DAA-6AF3-43AB-8588-CEC1D06C72B9}</a:tableStyleId>
              </a:tblPr>
              <a:tblGrid>
                <a:gridCol w="303585">
                  <a:extLst>
                    <a:ext uri="{9D8B030D-6E8A-4147-A177-3AD203B41FA5}">
                      <a16:colId xmlns:a16="http://schemas.microsoft.com/office/drawing/2014/main" val="3601708222"/>
                    </a:ext>
                  </a:extLst>
                </a:gridCol>
                <a:gridCol w="303585">
                  <a:extLst>
                    <a:ext uri="{9D8B030D-6E8A-4147-A177-3AD203B41FA5}">
                      <a16:colId xmlns:a16="http://schemas.microsoft.com/office/drawing/2014/main" val="519161412"/>
                    </a:ext>
                  </a:extLst>
                </a:gridCol>
                <a:gridCol w="303585">
                  <a:extLst>
                    <a:ext uri="{9D8B030D-6E8A-4147-A177-3AD203B41FA5}">
                      <a16:colId xmlns:a16="http://schemas.microsoft.com/office/drawing/2014/main" val="2515299852"/>
                    </a:ext>
                  </a:extLst>
                </a:gridCol>
                <a:gridCol w="303585">
                  <a:extLst>
                    <a:ext uri="{9D8B030D-6E8A-4147-A177-3AD203B41FA5}">
                      <a16:colId xmlns:a16="http://schemas.microsoft.com/office/drawing/2014/main" val="4150783713"/>
                    </a:ext>
                  </a:extLst>
                </a:gridCol>
                <a:gridCol w="303585">
                  <a:extLst>
                    <a:ext uri="{9D8B030D-6E8A-4147-A177-3AD203B41FA5}">
                      <a16:colId xmlns:a16="http://schemas.microsoft.com/office/drawing/2014/main" val="192888740"/>
                    </a:ext>
                  </a:extLst>
                </a:gridCol>
                <a:gridCol w="303585">
                  <a:extLst>
                    <a:ext uri="{9D8B030D-6E8A-4147-A177-3AD203B41FA5}">
                      <a16:colId xmlns:a16="http://schemas.microsoft.com/office/drawing/2014/main" val="449700583"/>
                    </a:ext>
                  </a:extLst>
                </a:gridCol>
              </a:tblGrid>
              <a:tr h="145492">
                <a:tc>
                  <a:txBody>
                    <a:bodyPr/>
                    <a:lstStyle/>
                    <a:p>
                      <a:pPr algn="ctr" latinLnBrk="1"/>
                      <a:r>
                        <a:rPr lang="en-US" altLang="ko-KR" sz="700" b="1">
                          <a:ln>
                            <a:solidFill>
                              <a:srgbClr val="D9D9D9">
                                <a:alpha val="0"/>
                              </a:srgbClr>
                            </a:solidFill>
                          </a:ln>
                          <a:solidFill>
                            <a:schemeClr val="bg1"/>
                          </a:solidFill>
                          <a:latin typeface="KoPub돋움체 Medium" panose="02020603020101020101" pitchFamily="18" charset="-127"/>
                          <a:ea typeface="KoPub돋움체 Medium" panose="02020603020101020101" pitchFamily="18" charset="-127"/>
                        </a:rPr>
                        <a:t>’18</a:t>
                      </a:r>
                      <a:endParaRPr lang="ko-KR" altLang="en-US" sz="700" b="1">
                        <a:ln>
                          <a:solidFill>
                            <a:srgbClr val="D9D9D9">
                              <a:alpha val="0"/>
                            </a:srgbClr>
                          </a:solidFill>
                        </a:ln>
                        <a:solidFill>
                          <a:schemeClr val="bg1"/>
                        </a:solidFill>
                        <a:latin typeface="KoPub돋움체 Medium" panose="02020603020101020101" pitchFamily="18" charset="-127"/>
                        <a:ea typeface="KoPub돋움체 Medium" panose="02020603020101020101" pitchFamily="18" charset="-127"/>
                      </a:endParaRPr>
                    </a:p>
                  </a:txBody>
                  <a:tcPr marL="45720" marR="45720" marT="10800" marB="10800" anchor="ctr">
                    <a:lnL w="6350" cap="flat" cmpd="sng" algn="ctr">
                      <a:solidFill>
                        <a:schemeClr val="tx2">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75000"/>
                      </a:schemeClr>
                    </a:solidFill>
                  </a:tcPr>
                </a:tc>
                <a:tc>
                  <a:txBody>
                    <a:bodyPr/>
                    <a:lstStyle/>
                    <a:p>
                      <a:pPr algn="ctr" latinLnBrk="1"/>
                      <a:r>
                        <a:rPr lang="en-US" altLang="ko-KR" sz="700" b="1">
                          <a:ln>
                            <a:solidFill>
                              <a:srgbClr val="D9D9D9">
                                <a:alpha val="0"/>
                              </a:srgbClr>
                            </a:solidFill>
                          </a:ln>
                          <a:solidFill>
                            <a:schemeClr val="bg1"/>
                          </a:solidFill>
                          <a:latin typeface="KoPub돋움체 Medium" panose="02020603020101020101" pitchFamily="18" charset="-127"/>
                          <a:ea typeface="KoPub돋움체 Medium" panose="02020603020101020101" pitchFamily="18" charset="-127"/>
                        </a:rPr>
                        <a:t>’19</a:t>
                      </a:r>
                      <a:endParaRPr lang="ko-KR" altLang="en-US" sz="700" b="1">
                        <a:ln>
                          <a:solidFill>
                            <a:srgbClr val="D9D9D9">
                              <a:alpha val="0"/>
                            </a:srgbClr>
                          </a:solidFill>
                        </a:ln>
                        <a:solidFill>
                          <a:schemeClr val="bg1"/>
                        </a:solidFill>
                        <a:latin typeface="KoPub돋움체 Medium" panose="02020603020101020101" pitchFamily="18" charset="-127"/>
                        <a:ea typeface="KoPub돋움체 Medium" panose="02020603020101020101" pitchFamily="18" charset="-127"/>
                      </a:endParaRPr>
                    </a:p>
                  </a:txBody>
                  <a:tcPr marL="45720" marR="45720" marT="10800" marB="108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75000"/>
                      </a:schemeClr>
                    </a:solidFill>
                  </a:tcPr>
                </a:tc>
                <a:tc>
                  <a:txBody>
                    <a:bodyPr/>
                    <a:lstStyle/>
                    <a:p>
                      <a:pPr algn="ctr" latinLnBrk="1"/>
                      <a:r>
                        <a:rPr lang="en-US" altLang="ko-KR" sz="700" b="1">
                          <a:ln>
                            <a:solidFill>
                              <a:srgbClr val="D9D9D9">
                                <a:alpha val="0"/>
                              </a:srgbClr>
                            </a:solidFill>
                          </a:ln>
                          <a:solidFill>
                            <a:schemeClr val="bg1"/>
                          </a:solidFill>
                          <a:latin typeface="KoPub돋움체 Medium" panose="02020603020101020101" pitchFamily="18" charset="-127"/>
                          <a:ea typeface="KoPub돋움체 Medium" panose="02020603020101020101" pitchFamily="18" charset="-127"/>
                        </a:rPr>
                        <a:t>’20</a:t>
                      </a:r>
                      <a:endParaRPr lang="ko-KR" altLang="en-US" sz="700" b="1">
                        <a:ln>
                          <a:solidFill>
                            <a:srgbClr val="D9D9D9">
                              <a:alpha val="0"/>
                            </a:srgbClr>
                          </a:solidFill>
                        </a:ln>
                        <a:solidFill>
                          <a:schemeClr val="bg1"/>
                        </a:solidFill>
                        <a:latin typeface="KoPub돋움체 Medium" panose="02020603020101020101" pitchFamily="18" charset="-127"/>
                        <a:ea typeface="KoPub돋움체 Medium" panose="02020603020101020101" pitchFamily="18" charset="-127"/>
                      </a:endParaRPr>
                    </a:p>
                  </a:txBody>
                  <a:tcPr marL="45720" marR="45720" marT="10800" marB="108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75000"/>
                      </a:schemeClr>
                    </a:solidFill>
                  </a:tcPr>
                </a:tc>
                <a:tc>
                  <a:txBody>
                    <a:bodyPr/>
                    <a:lstStyle/>
                    <a:p>
                      <a:pPr algn="ctr" latinLnBrk="1"/>
                      <a:r>
                        <a:rPr lang="en-US" altLang="ko-KR" sz="700" b="1">
                          <a:ln>
                            <a:solidFill>
                              <a:srgbClr val="D9D9D9">
                                <a:alpha val="0"/>
                              </a:srgbClr>
                            </a:solidFill>
                          </a:ln>
                          <a:solidFill>
                            <a:schemeClr val="bg1"/>
                          </a:solidFill>
                          <a:latin typeface="KoPub돋움체 Medium" panose="02020603020101020101" pitchFamily="18" charset="-127"/>
                          <a:ea typeface="KoPub돋움체 Medium" panose="02020603020101020101" pitchFamily="18" charset="-127"/>
                        </a:rPr>
                        <a:t>’21</a:t>
                      </a:r>
                      <a:endParaRPr lang="ko-KR" altLang="en-US" sz="700" b="1">
                        <a:ln>
                          <a:solidFill>
                            <a:srgbClr val="D9D9D9">
                              <a:alpha val="0"/>
                            </a:srgbClr>
                          </a:solidFill>
                        </a:ln>
                        <a:solidFill>
                          <a:schemeClr val="bg1"/>
                        </a:solidFill>
                        <a:latin typeface="KoPub돋움체 Medium" panose="02020603020101020101" pitchFamily="18" charset="-127"/>
                        <a:ea typeface="KoPub돋움체 Medium" panose="02020603020101020101" pitchFamily="18" charset="-127"/>
                      </a:endParaRPr>
                    </a:p>
                  </a:txBody>
                  <a:tcPr marL="45720" marR="45720" marT="10800" marB="108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75000"/>
                      </a:schemeClr>
                    </a:solidFill>
                  </a:tcPr>
                </a:tc>
                <a:tc>
                  <a:txBody>
                    <a:bodyPr/>
                    <a:lstStyle/>
                    <a:p>
                      <a:pPr algn="ctr" latinLnBrk="1"/>
                      <a:r>
                        <a:rPr lang="en-US" altLang="ko-KR" sz="700" b="1">
                          <a:ln>
                            <a:solidFill>
                              <a:srgbClr val="D9D9D9">
                                <a:alpha val="0"/>
                              </a:srgbClr>
                            </a:solidFill>
                          </a:ln>
                          <a:solidFill>
                            <a:schemeClr val="bg1"/>
                          </a:solidFill>
                          <a:latin typeface="KoPub돋움체 Medium" panose="02020603020101020101" pitchFamily="18" charset="-127"/>
                          <a:ea typeface="KoPub돋움체 Medium" panose="02020603020101020101" pitchFamily="18" charset="-127"/>
                        </a:rPr>
                        <a:t>’22</a:t>
                      </a:r>
                      <a:endParaRPr lang="ko-KR" altLang="en-US" sz="700" b="1">
                        <a:ln>
                          <a:solidFill>
                            <a:srgbClr val="D9D9D9">
                              <a:alpha val="0"/>
                            </a:srgbClr>
                          </a:solidFill>
                        </a:ln>
                        <a:solidFill>
                          <a:schemeClr val="bg1"/>
                        </a:solidFill>
                        <a:latin typeface="KoPub돋움체 Medium" panose="02020603020101020101" pitchFamily="18" charset="-127"/>
                        <a:ea typeface="KoPub돋움체 Medium" panose="02020603020101020101" pitchFamily="18" charset="-127"/>
                      </a:endParaRPr>
                    </a:p>
                  </a:txBody>
                  <a:tcPr marL="45720" marR="45720" marT="10800" marB="108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75000"/>
                      </a:schemeClr>
                    </a:solidFill>
                  </a:tcPr>
                </a:tc>
                <a:tc>
                  <a:txBody>
                    <a:bodyPr/>
                    <a:lstStyle/>
                    <a:p>
                      <a:pPr algn="ctr" latinLnBrk="1"/>
                      <a:r>
                        <a:rPr lang="en-US" altLang="ko-KR" sz="700" b="1">
                          <a:ln>
                            <a:solidFill>
                              <a:srgbClr val="D9D9D9">
                                <a:alpha val="0"/>
                              </a:srgbClr>
                            </a:solidFill>
                          </a:ln>
                          <a:solidFill>
                            <a:schemeClr val="bg1"/>
                          </a:solidFill>
                          <a:latin typeface="KoPub돋움체 Medium" panose="02020603020101020101" pitchFamily="18" charset="-127"/>
                          <a:ea typeface="KoPub돋움체 Medium" panose="02020603020101020101" pitchFamily="18" charset="-127"/>
                        </a:rPr>
                        <a:t>’23</a:t>
                      </a:r>
                      <a:endParaRPr lang="ko-KR" altLang="en-US" sz="700" b="1">
                        <a:ln>
                          <a:solidFill>
                            <a:srgbClr val="D9D9D9">
                              <a:alpha val="0"/>
                            </a:srgbClr>
                          </a:solidFill>
                        </a:ln>
                        <a:solidFill>
                          <a:schemeClr val="bg1"/>
                        </a:solidFill>
                        <a:latin typeface="KoPub돋움체 Medium" panose="02020603020101020101" pitchFamily="18" charset="-127"/>
                        <a:ea typeface="KoPub돋움체 Medium" panose="02020603020101020101" pitchFamily="18" charset="-127"/>
                      </a:endParaRPr>
                    </a:p>
                  </a:txBody>
                  <a:tcPr marL="45720" marR="45720" marT="10800" marB="10800" anchor="ctr">
                    <a:lnL w="6350" cap="flat" cmpd="sng" algn="ctr">
                      <a:solidFill>
                        <a:schemeClr val="bg1">
                          <a:lumMod val="75000"/>
                        </a:schemeClr>
                      </a:solidFill>
                      <a:prstDash val="solid"/>
                      <a:round/>
                      <a:headEnd type="none" w="med" len="med"/>
                      <a:tailEnd type="none" w="med" len="med"/>
                    </a:lnL>
                    <a:lnR w="6350" cap="flat" cmpd="sng" algn="ctr">
                      <a:solidFill>
                        <a:schemeClr val="tx2">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145056959"/>
                  </a:ext>
                </a:extLst>
              </a:tr>
              <a:tr h="145492">
                <a:tc>
                  <a:txBody>
                    <a:bodyPr/>
                    <a:lstStyle/>
                    <a:p>
                      <a:pPr algn="r" latinLnBrk="1"/>
                      <a:r>
                        <a:rPr lang="en-US" altLang="ko-KR" sz="700">
                          <a:ln>
                            <a:solidFill>
                              <a:srgbClr val="D9D9D9">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23.9</a:t>
                      </a:r>
                      <a:endParaRPr lang="ko-KR" altLang="en-US" sz="700">
                        <a:ln>
                          <a:solidFill>
                            <a:srgbClr val="D9D9D9">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txBody>
                  <a:tcPr marL="18000" marR="28800" marT="10800" marB="108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700">
                          <a:ln>
                            <a:solidFill>
                              <a:srgbClr val="D9D9D9">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21.3</a:t>
                      </a:r>
                      <a:endParaRPr lang="ko-KR" altLang="en-US" sz="700">
                        <a:ln>
                          <a:solidFill>
                            <a:srgbClr val="D9D9D9">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txBody>
                  <a:tcPr marL="18000" marR="28800" marT="10800" marB="108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700">
                          <a:ln>
                            <a:solidFill>
                              <a:srgbClr val="D9D9D9">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17.9</a:t>
                      </a:r>
                      <a:endParaRPr lang="ko-KR" altLang="en-US" sz="700">
                        <a:ln>
                          <a:solidFill>
                            <a:srgbClr val="D9D9D9">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txBody>
                  <a:tcPr marL="18000" marR="28800" marT="10800" marB="108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700">
                          <a:ln>
                            <a:solidFill>
                              <a:srgbClr val="D9D9D9">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18.1</a:t>
                      </a:r>
                      <a:endParaRPr lang="ko-KR" altLang="en-US" sz="700">
                        <a:ln>
                          <a:solidFill>
                            <a:srgbClr val="D9D9D9">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txBody>
                  <a:tcPr marL="18000" marR="28800" marT="10800" marB="108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700">
                          <a:ln>
                            <a:solidFill>
                              <a:srgbClr val="D9D9D9">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13.5</a:t>
                      </a:r>
                      <a:endParaRPr lang="ko-KR" altLang="en-US" sz="700">
                        <a:ln>
                          <a:solidFill>
                            <a:srgbClr val="D9D9D9">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txBody>
                  <a:tcPr marL="18000" marR="28800" marT="10800" marB="108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700">
                          <a:ln>
                            <a:solidFill>
                              <a:srgbClr val="D9D9D9">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12.4</a:t>
                      </a:r>
                      <a:endParaRPr lang="ko-KR" altLang="en-US" sz="700">
                        <a:ln>
                          <a:solidFill>
                            <a:srgbClr val="D9D9D9">
                              <a:alpha val="0"/>
                            </a:srgb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txBody>
                  <a:tcPr marL="18000" marR="28800" marT="10800" marB="108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06671595"/>
                  </a:ext>
                </a:extLst>
              </a:tr>
            </a:tbl>
          </a:graphicData>
        </a:graphic>
      </p:graphicFrame>
      <p:graphicFrame>
        <p:nvGraphicFramePr>
          <p:cNvPr id="31" name="차트 30">
            <a:extLst>
              <a:ext uri="{FF2B5EF4-FFF2-40B4-BE49-F238E27FC236}">
                <a16:creationId xmlns:a16="http://schemas.microsoft.com/office/drawing/2014/main" id="{0E0CBE7E-110D-4470-A078-DE2A0632C7B6}"/>
              </a:ext>
            </a:extLst>
          </p:cNvPr>
          <p:cNvGraphicFramePr/>
          <p:nvPr>
            <p:extLst>
              <p:ext uri="{D42A27DB-BD31-4B8C-83A1-F6EECF244321}">
                <p14:modId xmlns:p14="http://schemas.microsoft.com/office/powerpoint/2010/main" val="3928559439"/>
              </p:ext>
            </p:extLst>
          </p:nvPr>
        </p:nvGraphicFramePr>
        <p:xfrm>
          <a:off x="2630381" y="2796285"/>
          <a:ext cx="1752556" cy="1803615"/>
        </p:xfrm>
        <a:graphic>
          <a:graphicData uri="http://schemas.openxmlformats.org/drawingml/2006/chart">
            <c:chart xmlns:c="http://schemas.openxmlformats.org/drawingml/2006/chart" xmlns:r="http://schemas.openxmlformats.org/officeDocument/2006/relationships" r:id="rId4"/>
          </a:graphicData>
        </a:graphic>
      </p:graphicFrame>
      <p:sp>
        <p:nvSpPr>
          <p:cNvPr id="33" name="TextBox 32">
            <a:extLst>
              <a:ext uri="{FF2B5EF4-FFF2-40B4-BE49-F238E27FC236}">
                <a16:creationId xmlns:a16="http://schemas.microsoft.com/office/drawing/2014/main" id="{C3040315-E7E1-C725-C729-93FFF79B1E8B}"/>
              </a:ext>
            </a:extLst>
          </p:cNvPr>
          <p:cNvSpPr txBox="1"/>
          <p:nvPr/>
        </p:nvSpPr>
        <p:spPr>
          <a:xfrm>
            <a:off x="4529623" y="3352747"/>
            <a:ext cx="1781810" cy="123111"/>
          </a:xfrm>
          <a:prstGeom prst="rect">
            <a:avLst/>
          </a:prstGeom>
          <a:noFill/>
        </p:spPr>
        <p:txBody>
          <a:bodyPr wrap="square" lIns="0" tIns="0" rIns="0" bIns="0"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a:ln>
                  <a:solidFill>
                    <a:srgbClr val="D9D9D9">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1" i="0" u="none" strike="noStrike" kern="1200" cap="none" spc="0" normalizeH="0" baseline="0" noProof="0">
                <a:ln>
                  <a:solidFill>
                    <a:srgbClr val="D9D9D9">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중국의 對한국 화장품 수입액 추이 </a:t>
            </a:r>
            <a:r>
              <a:rPr kumimoji="0" lang="en-US" altLang="ko-KR" sz="800" b="1" i="0" u="none" strike="noStrike" kern="1200" cap="none" spc="0" normalizeH="0" baseline="0" noProof="0">
                <a:ln>
                  <a:solidFill>
                    <a:srgbClr val="D9D9D9">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800" b="1" i="0" u="none" strike="noStrike" kern="1200" cap="none" spc="0" normalizeH="0" baseline="0" noProof="0">
              <a:ln>
                <a:solidFill>
                  <a:srgbClr val="D9D9D9">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5" name="직사각형 34">
            <a:extLst>
              <a:ext uri="{FF2B5EF4-FFF2-40B4-BE49-F238E27FC236}">
                <a16:creationId xmlns:a16="http://schemas.microsoft.com/office/drawing/2014/main" id="{521E5822-5483-CC9B-E58D-FE90567CC00D}"/>
              </a:ext>
            </a:extLst>
          </p:cNvPr>
          <p:cNvSpPr/>
          <p:nvPr/>
        </p:nvSpPr>
        <p:spPr>
          <a:xfrm>
            <a:off x="6569194" y="2565401"/>
            <a:ext cx="2633598" cy="3610970"/>
          </a:xfrm>
          <a:prstGeom prst="rect">
            <a:avLst/>
          </a:prstGeom>
          <a:noFill/>
          <a:ln w="3175">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marL="0" marR="0" lvl="0" indent="0" algn="l" defTabSz="914400" rtl="0" eaLnBrk="1" fontAlgn="ctr" latinLnBrk="0" hangingPunct="1">
              <a:lnSpc>
                <a:spcPct val="105000"/>
              </a:lnSpc>
              <a:spcBef>
                <a:spcPts val="200"/>
              </a:spcBef>
              <a:spcAft>
                <a:spcPts val="100"/>
              </a:spcAft>
              <a:buClrTx/>
              <a:buSzTx/>
              <a:buFontTx/>
              <a:buNone/>
              <a:tabLst/>
              <a:defRPr/>
            </a:pPr>
            <a:r>
              <a:rPr kumimoji="0" lang="ko-KR" altLang="en-US" sz="900" b="1" i="0" u="none" strike="noStrike" kern="0" cap="none" spc="-5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중소형 브랜드의 성장 모멘텀이 부각되는 등 화장품 시장의 구조적 변화가 관찰</a:t>
            </a:r>
            <a:endParaRPr kumimoji="0" lang="en-US" altLang="ko-KR" sz="900" b="1" i="0" u="none" strike="noStrike" kern="0" cap="none" spc="-5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endParaRPr>
          </a:p>
          <a:p>
            <a:pPr marL="108000" marR="0" lvl="0" indent="-108000" algn="l" defTabSz="914400" rtl="0" eaLnBrk="1" fontAlgn="auto" latinLnBrk="0" hangingPunct="1">
              <a:lnSpc>
                <a:spcPct val="105000"/>
              </a:lnSpc>
              <a:spcBef>
                <a:spcPts val="200"/>
              </a:spcBef>
              <a:spcAft>
                <a:spcPts val="100"/>
              </a:spcAft>
              <a:buClrTx/>
              <a:buSzTx/>
              <a:buFont typeface="Arial" panose="020B0604020202020204" pitchFamily="34" charset="0"/>
              <a:buChar char="•"/>
              <a:tabLst/>
              <a:defRPr/>
            </a:pPr>
            <a:r>
              <a:rPr kumimoji="0" lang="ko-KR" altLang="en-US" sz="85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수입 화장품 브랜드 및 럭셔리 화장품의 선호는 상대적으로 저조한 반면 중간 가격대 국산 화장품의 성장성이 부각되고 있는 상황에서 화장품 업체 포지셔닝별 실적 편차가 두드러질 것으로 예상</a:t>
            </a:r>
            <a:endParaRPr kumimoji="0" lang="en-US" altLang="ko-KR" sz="85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71450" marR="0" lvl="0" indent="-79375" algn="l" defTabSz="914400" rtl="0" eaLnBrk="1" fontAlgn="auto" latinLnBrk="0" hangingPunct="1">
              <a:lnSpc>
                <a:spcPct val="105000"/>
              </a:lnSpc>
              <a:spcBef>
                <a:spcPts val="200"/>
              </a:spcBef>
              <a:spcAft>
                <a:spcPts val="100"/>
              </a:spcAft>
              <a:buClrTx/>
              <a:buSzTx/>
              <a:buFont typeface="KoPub돋움체 Medium" panose="00000600000000000000" pitchFamily="2" charset="-127"/>
              <a:buChar char="­"/>
              <a:tabLst/>
              <a:defRPr/>
            </a:pPr>
            <a:r>
              <a:rPr kumimoji="0" lang="ko-KR" altLang="en-US" sz="80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온라인과 </a:t>
            </a:r>
            <a:r>
              <a:rPr kumimoji="0" lang="en-US" altLang="ko-KR" sz="80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H&amp;B </a:t>
            </a:r>
            <a:r>
              <a:rPr kumimoji="0" lang="ko-KR" altLang="en-US" sz="80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스토어 등 화장품 구매 채널이 재편되면서 특정 브랜드</a:t>
            </a:r>
            <a:r>
              <a:rPr kumimoji="0" lang="en-US" altLang="ko-KR" sz="80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제품에 대한 충성도가 낮아지는 등 화장품산업의 구조적 변화가 이어지고 있음</a:t>
            </a:r>
            <a:r>
              <a:rPr kumimoji="0" lang="en-US" altLang="ko-KR" sz="80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중소형 화장품 브랜드의 시장 진입이 용이한 시장 환경은 인디 브랜드의 성장 모멘텀을 강화할 전망</a:t>
            </a:r>
            <a:endParaRPr kumimoji="0" lang="en-US" altLang="ko-KR" sz="80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ctr" latinLnBrk="0" hangingPunct="1">
              <a:lnSpc>
                <a:spcPct val="105000"/>
              </a:lnSpc>
              <a:spcBef>
                <a:spcPts val="600"/>
              </a:spcBef>
              <a:spcAft>
                <a:spcPts val="100"/>
              </a:spcAft>
              <a:buClrTx/>
              <a:buSzTx/>
              <a:buFontTx/>
              <a:buNone/>
              <a:tabLst/>
              <a:defRPr/>
            </a:pPr>
            <a:r>
              <a:rPr kumimoji="0" lang="ko-KR" altLang="en-US" sz="900" b="1" i="0" u="none" strike="noStrike" kern="0" cap="none" spc="-5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화장품 </a:t>
            </a:r>
            <a:r>
              <a:rPr kumimoji="0" lang="en-US" altLang="ko-KR" sz="900" b="1" i="0" u="none" strike="noStrike" kern="0" cap="none" spc="-5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ODM</a:t>
            </a:r>
            <a:r>
              <a:rPr kumimoji="0" lang="ko-KR" altLang="en-US" sz="900" b="1" i="0" u="none" strike="noStrike" kern="0" cap="none" spc="-5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업체</a:t>
            </a:r>
            <a:r>
              <a:rPr kumimoji="0" lang="en-US" altLang="ko-KR" sz="900" b="1" i="0" u="none" strike="noStrike" kern="0" cap="none" spc="-5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1" i="0" u="none" strike="noStrike" kern="0" cap="none" spc="-5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 인디 브랜드 성장에 의한 긍정 영향 </a:t>
            </a:r>
            <a:endParaRPr kumimoji="0" lang="en-US" altLang="ko-KR" sz="900" b="1" i="0" u="none" strike="noStrike" kern="0" cap="none" spc="-5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endParaRPr>
          </a:p>
          <a:p>
            <a:pPr marL="108000" marR="0" lvl="0" indent="-108000" algn="l" defTabSz="914400" rtl="0" eaLnBrk="1" fontAlgn="auto" latinLnBrk="0" hangingPunct="1">
              <a:lnSpc>
                <a:spcPct val="105000"/>
              </a:lnSpc>
              <a:spcBef>
                <a:spcPts val="200"/>
              </a:spcBef>
              <a:spcAft>
                <a:spcPts val="100"/>
              </a:spcAft>
              <a:buClrTx/>
              <a:buSzTx/>
              <a:buFont typeface="Arial" panose="020B0604020202020204" pitchFamily="34" charset="0"/>
              <a:buChar char="•"/>
              <a:tabLst/>
              <a:defRPr/>
            </a:pPr>
            <a:r>
              <a:rPr kumimoji="0" lang="ko-KR" altLang="en-US" sz="85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국내외 고객사로부터 인디 브랜드 중심의 수주 증대 가능성이 높아지며 화장품 </a:t>
            </a:r>
            <a:r>
              <a:rPr kumimoji="0" lang="en-US" altLang="ko-KR" sz="85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OEM·ODM</a:t>
            </a:r>
            <a:r>
              <a:rPr kumimoji="0" lang="ko-KR" altLang="en-US" sz="85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업체의 수혜 기대감 상승 </a:t>
            </a:r>
            <a:endParaRPr kumimoji="0" lang="en-US" altLang="ko-KR" sz="850" b="0" i="0" u="none" strike="noStrike" kern="0" cap="none" spc="-50" normalizeH="0" baseline="0" noProof="0">
              <a:ln>
                <a:solidFill>
                  <a:srgbClr val="1871C6">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ctr" latinLnBrk="0" hangingPunct="1">
              <a:lnSpc>
                <a:spcPct val="105000"/>
              </a:lnSpc>
              <a:spcBef>
                <a:spcPts val="600"/>
              </a:spcBef>
              <a:spcAft>
                <a:spcPts val="100"/>
              </a:spcAft>
              <a:buClrTx/>
              <a:buSzTx/>
              <a:buFontTx/>
              <a:buNone/>
              <a:tabLst/>
              <a:defRPr/>
            </a:pPr>
            <a:r>
              <a:rPr kumimoji="0" lang="en-US" altLang="ko-KR" sz="900" b="1" i="0" u="none" strike="noStrike" kern="0" cap="none" spc="-5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K-</a:t>
            </a:r>
            <a:r>
              <a:rPr kumimoji="0" lang="ko-KR" altLang="en-US" sz="900" b="1" i="0" u="none" strike="noStrike" kern="0" cap="none" spc="-5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뷰티 주력 수출국 다변화 가속화 전망</a:t>
            </a:r>
            <a:endParaRPr kumimoji="0" lang="en-US" altLang="ko-KR" sz="900" b="1" i="0" u="none" strike="noStrike" kern="0" cap="none" spc="-5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endParaRPr>
          </a:p>
          <a:p>
            <a:pPr marL="108000" marR="0" lvl="0" indent="-108000" algn="l" defTabSz="914400" rtl="0" eaLnBrk="1" fontAlgn="auto" latinLnBrk="0" hangingPunct="1">
              <a:lnSpc>
                <a:spcPct val="105000"/>
              </a:lnSpc>
              <a:spcBef>
                <a:spcPts val="200"/>
              </a:spcBef>
              <a:spcAft>
                <a:spcPts val="100"/>
              </a:spcAft>
              <a:buClrTx/>
              <a:buSzTx/>
              <a:buFont typeface="Arial" panose="020B0604020202020204" pitchFamily="34" charset="0"/>
              <a:buChar char="•"/>
              <a:tabLst/>
              <a:defRPr/>
            </a:pPr>
            <a:r>
              <a:rPr kumimoji="0" lang="ko-KR" altLang="en-US" sz="85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북미</a:t>
            </a:r>
            <a:r>
              <a:rPr kumimoji="0" lang="en-US" altLang="ko-KR" sz="85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일본</a:t>
            </a:r>
            <a:r>
              <a:rPr kumimoji="0" lang="en-US" altLang="ko-KR" sz="85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유럽 등 중국 이외 국가에서 </a:t>
            </a:r>
            <a:r>
              <a:rPr kumimoji="0" lang="en-US" altLang="ko-KR" sz="85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K-</a:t>
            </a:r>
            <a:r>
              <a:rPr kumimoji="0" lang="ko-KR" altLang="en-US" sz="85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뷰티가 두각을 보임에 따라 수출 시장 다변화에 나서는</a:t>
            </a:r>
            <a:r>
              <a:rPr kumimoji="0" lang="en-US" altLang="ko-KR" sz="85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5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기업 확대 전망</a:t>
            </a:r>
            <a:endParaRPr kumimoji="0" lang="en-US" altLang="ko-KR" sz="85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71450" marR="0" lvl="0" indent="-79375" algn="l" defTabSz="914400" rtl="0" eaLnBrk="1" fontAlgn="auto" latinLnBrk="0" hangingPunct="1">
              <a:lnSpc>
                <a:spcPct val="105000"/>
              </a:lnSpc>
              <a:spcBef>
                <a:spcPts val="200"/>
              </a:spcBef>
              <a:spcAft>
                <a:spcPts val="100"/>
              </a:spcAft>
              <a:buClrTx/>
              <a:buSzTx/>
              <a:buFont typeface="KoPub돋움체 Medium" panose="00000600000000000000" pitchFamily="2" charset="-127"/>
              <a:buChar char="­"/>
              <a:tabLst/>
              <a:defRPr/>
            </a:pPr>
            <a:r>
              <a:rPr kumimoji="0" lang="ko-KR" altLang="en-US" sz="80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국내 화장품 주요 수출국 </a:t>
            </a:r>
            <a:r>
              <a:rPr lang="ko-KR" altLang="en-US" sz="800" spc="-5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중 중국 비중은 </a:t>
            </a:r>
            <a:r>
              <a:rPr kumimoji="0" lang="en-US" altLang="ko-KR" sz="80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’23</a:t>
            </a:r>
            <a:r>
              <a:rPr kumimoji="0" lang="ko-KR" altLang="en-US" sz="80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a:t>
            </a:r>
            <a:r>
              <a:rPr kumimoji="0" lang="en-US" altLang="ko-KR" sz="80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80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분기 누계 기준 전년동기대비 </a:t>
            </a:r>
            <a:r>
              <a:rPr kumimoji="0" lang="en-US" altLang="ko-KR" sz="80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12%p </a:t>
            </a:r>
            <a:r>
              <a:rPr kumimoji="0" lang="ko-KR" altLang="en-US" sz="80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줄어든 </a:t>
            </a:r>
            <a:r>
              <a:rPr kumimoji="0" lang="en-US" altLang="ko-KR" sz="80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34%</a:t>
            </a:r>
            <a:r>
              <a:rPr lang="ko-KR" altLang="en-US" sz="800" spc="-5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로 조사되며 중국에 대한 수출 의존도 완화 노력 성과가 가시화</a:t>
            </a:r>
            <a:r>
              <a:rPr lang="en-US" altLang="ko-KR" sz="800" spc="-5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spc="-5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반면 </a:t>
            </a:r>
            <a:r>
              <a:rPr kumimoji="0" lang="ko-KR" altLang="en-US" sz="80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對미국 화장품 수출이 확대되며 동기간 미국 비중은 전년동기대비 </a:t>
            </a:r>
            <a:r>
              <a:rPr kumimoji="0" lang="en-US" altLang="ko-KR" sz="80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3%p </a:t>
            </a:r>
            <a:r>
              <a:rPr kumimoji="0" lang="ko-KR" altLang="en-US" sz="80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증대된 </a:t>
            </a:r>
            <a:r>
              <a:rPr kumimoji="0" lang="en-US" altLang="ko-KR" sz="80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14%</a:t>
            </a:r>
            <a:r>
              <a:rPr kumimoji="0" lang="ko-KR" altLang="en-US" sz="80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로 조사</a:t>
            </a:r>
            <a:endParaRPr kumimoji="0" lang="en-US" altLang="ko-KR" sz="800" b="0" i="0" u="none" strike="noStrike" kern="1200" cap="none" spc="-5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36" name="TextBox 35">
            <a:extLst>
              <a:ext uri="{FF2B5EF4-FFF2-40B4-BE49-F238E27FC236}">
                <a16:creationId xmlns:a16="http://schemas.microsoft.com/office/drawing/2014/main" id="{F5ACAC9D-2071-4C20-1DC9-F89975AA66F3}"/>
              </a:ext>
            </a:extLst>
          </p:cNvPr>
          <p:cNvSpPr txBox="1"/>
          <p:nvPr/>
        </p:nvSpPr>
        <p:spPr>
          <a:xfrm>
            <a:off x="4543403" y="2793421"/>
            <a:ext cx="1779402" cy="123111"/>
          </a:xfrm>
          <a:prstGeom prst="rect">
            <a:avLst/>
          </a:prstGeom>
          <a:noFill/>
        </p:spPr>
        <p:txBody>
          <a:bodyPr wrap="square" lIns="0" tIns="0" rIns="0" bIns="0"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a:ln>
                  <a:solidFill>
                    <a:srgbClr val="D9D9D9">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1" i="0" u="none" strike="noStrike" kern="1200" cap="none" spc="0" normalizeH="0" baseline="0" noProof="0">
                <a:ln>
                  <a:solidFill>
                    <a:srgbClr val="D9D9D9">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중국 수입화장품 시장 내 한국 점유율 </a:t>
            </a:r>
            <a:r>
              <a:rPr kumimoji="0" lang="en-US" altLang="ko-KR" sz="800" b="1" i="0" u="none" strike="noStrike" kern="1200" cap="none" spc="0" normalizeH="0" baseline="0" noProof="0">
                <a:ln>
                  <a:solidFill>
                    <a:srgbClr val="D9D9D9">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800" b="1" i="0" u="none" strike="noStrike" kern="1200" cap="none" spc="0" normalizeH="0" baseline="0" noProof="0">
                <a:ln>
                  <a:solidFill>
                    <a:srgbClr val="D9D9D9">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 </a:t>
            </a:r>
            <a:r>
              <a:rPr kumimoji="0" lang="en-US" altLang="ko-KR" sz="800" b="1" i="0" u="none" strike="noStrike" kern="1200" cap="none" spc="0" normalizeH="0" baseline="0" noProof="0">
                <a:ln>
                  <a:solidFill>
                    <a:srgbClr val="D9D9D9">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rPr>
              <a:t>]</a:t>
            </a:r>
            <a:endParaRPr kumimoji="0" lang="ko-KR" altLang="en-US" sz="800" b="1" i="0" u="none" strike="noStrike" kern="1200" cap="none" spc="0" normalizeH="0" baseline="0" noProof="0">
              <a:ln>
                <a:solidFill>
                  <a:srgbClr val="D9D9D9">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graphicFrame>
        <p:nvGraphicFramePr>
          <p:cNvPr id="39" name="차트 38">
            <a:extLst>
              <a:ext uri="{FF2B5EF4-FFF2-40B4-BE49-F238E27FC236}">
                <a16:creationId xmlns:a16="http://schemas.microsoft.com/office/drawing/2014/main" id="{E6316C33-C68A-C288-FF14-52684D7CE3E5}"/>
              </a:ext>
            </a:extLst>
          </p:cNvPr>
          <p:cNvGraphicFramePr/>
          <p:nvPr>
            <p:extLst>
              <p:ext uri="{D42A27DB-BD31-4B8C-83A1-F6EECF244321}">
                <p14:modId xmlns:p14="http://schemas.microsoft.com/office/powerpoint/2010/main" val="2816419717"/>
              </p:ext>
            </p:extLst>
          </p:nvPr>
        </p:nvGraphicFramePr>
        <p:xfrm>
          <a:off x="4513006" y="3508280"/>
          <a:ext cx="1830852" cy="1013639"/>
        </p:xfrm>
        <a:graphic>
          <a:graphicData uri="http://schemas.openxmlformats.org/drawingml/2006/chart">
            <c:chart xmlns:c="http://schemas.openxmlformats.org/drawingml/2006/chart" xmlns:r="http://schemas.openxmlformats.org/officeDocument/2006/relationships" r:id="rId5"/>
          </a:graphicData>
        </a:graphic>
      </p:graphicFrame>
      <p:sp>
        <p:nvSpPr>
          <p:cNvPr id="40" name="TextBox 39">
            <a:extLst>
              <a:ext uri="{FF2B5EF4-FFF2-40B4-BE49-F238E27FC236}">
                <a16:creationId xmlns:a16="http://schemas.microsoft.com/office/drawing/2014/main" id="{DC5E5DC4-B361-0E3A-207E-C749A27DFFC5}"/>
              </a:ext>
            </a:extLst>
          </p:cNvPr>
          <p:cNvSpPr txBox="1"/>
          <p:nvPr/>
        </p:nvSpPr>
        <p:spPr>
          <a:xfrm>
            <a:off x="4510430" y="3527787"/>
            <a:ext cx="1309917" cy="87591"/>
          </a:xfrm>
          <a:prstGeom prst="rect">
            <a:avLst/>
          </a:prstGeom>
          <a:noFill/>
        </p:spPr>
        <p:txBody>
          <a:bodyPr wrap="square" lIns="0" tIns="0" rIns="0" bIns="0" rtlCol="0" anchor="ctr">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600" b="0" i="0" u="none" strike="noStrike" kern="1200" cap="none" spc="0" normalizeH="0" baseline="0" noProof="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억 달러</a:t>
            </a:r>
            <a:r>
              <a:rPr kumimoji="0" lang="en-US" altLang="ko-KR" sz="600" b="0" i="0" u="none" strike="noStrike" kern="1200" cap="none" spc="0" normalizeH="0" baseline="0" noProof="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41" name="TextBox 40">
            <a:extLst>
              <a:ext uri="{FF2B5EF4-FFF2-40B4-BE49-F238E27FC236}">
                <a16:creationId xmlns:a16="http://schemas.microsoft.com/office/drawing/2014/main" id="{5C04FF4A-A9AE-0FE7-1F8C-9D27A25C595A}"/>
              </a:ext>
            </a:extLst>
          </p:cNvPr>
          <p:cNvSpPr txBox="1"/>
          <p:nvPr/>
        </p:nvSpPr>
        <p:spPr>
          <a:xfrm>
            <a:off x="4533473" y="4550185"/>
            <a:ext cx="1682947" cy="215444"/>
          </a:xfrm>
          <a:prstGeom prst="rect">
            <a:avLst/>
          </a:prstGeom>
          <a:noFill/>
        </p:spPr>
        <p:txBody>
          <a:bodyPr wrap="square" lIns="0" tIns="0" rIns="0" bIns="0" rtlCol="0" anchor="b">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7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한국무역협회</a:t>
            </a:r>
            <a:endParaRPr kumimoji="0" lang="en-US" altLang="ko-KR" sz="7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 2023</a:t>
            </a:r>
            <a:r>
              <a:rPr kumimoji="0" lang="ko-KR" altLang="en-US" sz="7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년 점유율은 </a:t>
            </a:r>
            <a:r>
              <a:rPr lang="en-US" altLang="ko-KR" sz="700">
                <a:ln>
                  <a:solidFill>
                    <a:prstClr val="white">
                      <a:lumMod val="75000"/>
                      <a:alpha val="0"/>
                    </a:prstClr>
                  </a:solidFill>
                </a:ln>
                <a:solidFill>
                  <a:prstClr val="white">
                    <a:lumMod val="50000"/>
                  </a:prstClr>
                </a:solidFill>
              </a:rPr>
              <a:t>3</a:t>
            </a:r>
            <a:r>
              <a:rPr lang="ko-KR" altLang="en-US" sz="700">
                <a:ln>
                  <a:solidFill>
                    <a:prstClr val="white">
                      <a:lumMod val="75000"/>
                      <a:alpha val="0"/>
                    </a:prstClr>
                  </a:solidFill>
                </a:ln>
                <a:solidFill>
                  <a:prstClr val="white">
                    <a:lumMod val="50000"/>
                  </a:prstClr>
                </a:solidFill>
              </a:rPr>
              <a:t>분기</a:t>
            </a:r>
            <a:r>
              <a:rPr kumimoji="0" lang="ko-KR" altLang="en-US" sz="7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까지 누계 기준 </a:t>
            </a:r>
          </a:p>
        </p:txBody>
      </p:sp>
      <p:sp>
        <p:nvSpPr>
          <p:cNvPr id="42" name="TextBox 41">
            <a:extLst>
              <a:ext uri="{FF2B5EF4-FFF2-40B4-BE49-F238E27FC236}">
                <a16:creationId xmlns:a16="http://schemas.microsoft.com/office/drawing/2014/main" id="{760F2C79-C0EB-F335-56FD-D6E7E6437FFE}"/>
              </a:ext>
            </a:extLst>
          </p:cNvPr>
          <p:cNvSpPr txBox="1"/>
          <p:nvPr/>
        </p:nvSpPr>
        <p:spPr>
          <a:xfrm>
            <a:off x="4959927" y="3538086"/>
            <a:ext cx="1309917" cy="87591"/>
          </a:xfrm>
          <a:prstGeom prst="rect">
            <a:avLst/>
          </a:prstGeom>
          <a:noFill/>
        </p:spPr>
        <p:txBody>
          <a:bodyPr wrap="square" lIns="0" tIns="0" rIns="0" bIns="0" rtlCol="0" anchor="ctr">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43" name="TextBox 42">
            <a:extLst>
              <a:ext uri="{FF2B5EF4-FFF2-40B4-BE49-F238E27FC236}">
                <a16:creationId xmlns:a16="http://schemas.microsoft.com/office/drawing/2014/main" id="{EC144FF2-B75A-1AC8-4982-EC2DA17E9EE3}"/>
              </a:ext>
            </a:extLst>
          </p:cNvPr>
          <p:cNvSpPr txBox="1"/>
          <p:nvPr/>
        </p:nvSpPr>
        <p:spPr>
          <a:xfrm>
            <a:off x="2616874" y="4657907"/>
            <a:ext cx="1713279" cy="107722"/>
          </a:xfrm>
          <a:prstGeom prst="rect">
            <a:avLst/>
          </a:prstGeom>
          <a:noFill/>
        </p:spPr>
        <p:txBody>
          <a:bodyPr wrap="square" lIns="0" tIns="0" rIns="0" bIns="0" rtlCol="0" anchor="b">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7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한국무역협회</a:t>
            </a:r>
          </a:p>
        </p:txBody>
      </p:sp>
      <p:sp>
        <p:nvSpPr>
          <p:cNvPr id="44" name="TextBox 43">
            <a:extLst>
              <a:ext uri="{FF2B5EF4-FFF2-40B4-BE49-F238E27FC236}">
                <a16:creationId xmlns:a16="http://schemas.microsoft.com/office/drawing/2014/main" id="{BF2E0A61-AB8C-31BE-7166-0AA142AF9E2C}"/>
              </a:ext>
            </a:extLst>
          </p:cNvPr>
          <p:cNvSpPr txBox="1"/>
          <p:nvPr/>
        </p:nvSpPr>
        <p:spPr>
          <a:xfrm>
            <a:off x="2648514" y="2857240"/>
            <a:ext cx="1333526" cy="92333"/>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6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억 달러</a:t>
            </a:r>
            <a:r>
              <a:rPr kumimoji="0" lang="en-US" altLang="ko-KR" sz="6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45" name="TextBox 44">
            <a:extLst>
              <a:ext uri="{FF2B5EF4-FFF2-40B4-BE49-F238E27FC236}">
                <a16:creationId xmlns:a16="http://schemas.microsoft.com/office/drawing/2014/main" id="{0CD5F298-B02A-1FAF-CA4B-6732D5B4CC2E}"/>
              </a:ext>
            </a:extLst>
          </p:cNvPr>
          <p:cNvSpPr txBox="1"/>
          <p:nvPr/>
        </p:nvSpPr>
        <p:spPr>
          <a:xfrm>
            <a:off x="2996627" y="2857240"/>
            <a:ext cx="1333526" cy="92333"/>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a:t>
            </a:r>
          </a:p>
        </p:txBody>
      </p:sp>
      <p:sp>
        <p:nvSpPr>
          <p:cNvPr id="46" name="직사각형 45">
            <a:extLst>
              <a:ext uri="{FF2B5EF4-FFF2-40B4-BE49-F238E27FC236}">
                <a16:creationId xmlns:a16="http://schemas.microsoft.com/office/drawing/2014/main" id="{9DCE7E68-A6AB-8B5D-077B-515EC001D075}"/>
              </a:ext>
            </a:extLst>
          </p:cNvPr>
          <p:cNvSpPr/>
          <p:nvPr/>
        </p:nvSpPr>
        <p:spPr>
          <a:xfrm>
            <a:off x="712349" y="2562676"/>
            <a:ext cx="1781811" cy="173510"/>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국내 화장품 판매액 및 온라인 침투율</a:t>
            </a:r>
          </a:p>
        </p:txBody>
      </p:sp>
      <p:sp>
        <p:nvSpPr>
          <p:cNvPr id="47" name="직사각형 46">
            <a:extLst>
              <a:ext uri="{FF2B5EF4-FFF2-40B4-BE49-F238E27FC236}">
                <a16:creationId xmlns:a16="http://schemas.microsoft.com/office/drawing/2014/main" id="{8421B1E0-1E20-ABE8-2C26-E8A90D50050B}"/>
              </a:ext>
            </a:extLst>
          </p:cNvPr>
          <p:cNvSpPr/>
          <p:nvPr/>
        </p:nvSpPr>
        <p:spPr>
          <a:xfrm>
            <a:off x="2617349" y="2562676"/>
            <a:ext cx="1781811" cy="173510"/>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국내 화장품 수출액 추이 </a:t>
            </a:r>
          </a:p>
        </p:txBody>
      </p:sp>
      <p:sp>
        <p:nvSpPr>
          <p:cNvPr id="48" name="직사각형 47">
            <a:extLst>
              <a:ext uri="{FF2B5EF4-FFF2-40B4-BE49-F238E27FC236}">
                <a16:creationId xmlns:a16="http://schemas.microsoft.com/office/drawing/2014/main" id="{F9233AF8-A8C2-BC3D-6927-14766254BD8E}"/>
              </a:ext>
            </a:extLst>
          </p:cNvPr>
          <p:cNvSpPr/>
          <p:nvPr/>
        </p:nvSpPr>
        <p:spPr>
          <a:xfrm>
            <a:off x="4522349" y="2562676"/>
            <a:ext cx="1821509" cy="169296"/>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900" b="1" i="0" u="none" strike="noStrike" kern="0" cap="none" spc="0" normalizeH="0" baseline="0" noProof="0">
                <a:ln>
                  <a:solidFill>
                    <a:srgbClr val="D9D9D9">
                      <a:alpha val="0"/>
                    </a:srgbClr>
                  </a:solidFill>
                </a:ln>
                <a:gradFill>
                  <a:gsLst>
                    <a:gs pos="0">
                      <a:srgbClr val="000000">
                        <a:lumMod val="85000"/>
                        <a:lumOff val="15000"/>
                      </a:srgbClr>
                    </a:gs>
                    <a:gs pos="100000">
                      <a:srgbClr val="000000">
                        <a:lumMod val="85000"/>
                        <a:lumOff val="15000"/>
                      </a:srgb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중국의 對한국 수입액 및 점유율 추이</a:t>
            </a:r>
          </a:p>
        </p:txBody>
      </p:sp>
    </p:spTree>
    <p:extLst>
      <p:ext uri="{BB962C8B-B14F-4D97-AF65-F5344CB8AC3E}">
        <p14:creationId xmlns:p14="http://schemas.microsoft.com/office/powerpoint/2010/main" val="1788806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id="{21232FC4-4AA8-94F5-163A-E18A10018C06}"/>
              </a:ext>
            </a:extLst>
          </p:cNvPr>
          <p:cNvGrpSpPr/>
          <p:nvPr/>
        </p:nvGrpSpPr>
        <p:grpSpPr>
          <a:xfrm>
            <a:off x="5043303" y="2168525"/>
            <a:ext cx="1985692" cy="3270248"/>
            <a:chOff x="5043303" y="2168525"/>
            <a:chExt cx="1985692" cy="3270248"/>
          </a:xfrm>
        </p:grpSpPr>
        <p:sp>
          <p:nvSpPr>
            <p:cNvPr id="12" name="Rectangle 5">
              <a:extLst>
                <a:ext uri="{FF2B5EF4-FFF2-40B4-BE49-F238E27FC236}">
                  <a16:creationId xmlns:a16="http://schemas.microsoft.com/office/drawing/2014/main" id="{F83BE055-B9E9-39B7-95E0-48F9C7DE9F7A}"/>
                </a:ext>
              </a:extLst>
            </p:cNvPr>
            <p:cNvSpPr>
              <a:spLocks/>
            </p:cNvSpPr>
            <p:nvPr/>
          </p:nvSpPr>
          <p:spPr>
            <a:xfrm>
              <a:off x="5043303" y="2168525"/>
              <a:ext cx="1985692" cy="1778452"/>
            </a:xfrm>
            <a:prstGeom prst="rect">
              <a:avLst/>
            </a:prstGeom>
            <a:solidFill>
              <a:srgbClr val="C8EFF7"/>
            </a:solidFill>
          </p:spPr>
          <p:txBody>
            <a:bodyPr vert="horz" lIns="180000" tIns="72000" rIns="180000" bIns="108000" rtlCol="0" anchor="t" anchorCtr="0">
              <a:noAutofit/>
            </a:bodyPr>
            <a:lstStyle/>
            <a:p>
              <a:pPr marL="0" marR="0" lvl="0" indent="0" algn="l" defTabSz="914400" rtl="0" eaLnBrk="1" fontAlgn="auto" latinLnBrk="0" hangingPunct="1">
                <a:spcBef>
                  <a:spcPct val="0"/>
                </a:spcBef>
                <a:spcAft>
                  <a:spcPts val="300"/>
                </a:spcAft>
                <a:buClrTx/>
                <a:buSzTx/>
                <a:buFontTx/>
                <a:buNone/>
                <a:tabLst/>
                <a:defRPr/>
              </a:pPr>
              <a:endParaRPr kumimoji="0" lang="ko-KR" altLang="en-US" sz="2000" b="1" i="0" u="none" strike="noStrike" kern="1200" cap="none" spc="0" normalizeH="0" baseline="0" noProof="0">
                <a:ln>
                  <a:solidFill>
                    <a:schemeClr val="accent1">
                      <a:shade val="95000"/>
                      <a:satMod val="105000"/>
                      <a:alpha val="0"/>
                    </a:schemeClr>
                  </a:solidFill>
                </a:ln>
                <a:solidFill>
                  <a:srgbClr val="FFFFFF"/>
                </a:solidFill>
                <a:effectLst/>
                <a:uLnTx/>
                <a:uFillTx/>
                <a:latin typeface="KoPub돋움체 Medium" panose="02020603020101020101" pitchFamily="18" charset="-127"/>
                <a:ea typeface="KoPub돋움체 Medium" panose="02020603020101020101" pitchFamily="18" charset="-127"/>
              </a:endParaRPr>
            </a:p>
          </p:txBody>
        </p:sp>
        <p:pic>
          <p:nvPicPr>
            <p:cNvPr id="11" name="그림 10" descr="기계, 플라스틱, 장난감, 실내이(가) 표시된 사진&#10;&#10;자동 생성된 설명">
              <a:extLst>
                <a:ext uri="{FF2B5EF4-FFF2-40B4-BE49-F238E27FC236}">
                  <a16:creationId xmlns:a16="http://schemas.microsoft.com/office/drawing/2014/main" id="{E25AEA82-CAE2-7449-AA41-B80EA727380E}"/>
                </a:ext>
              </a:extLst>
            </p:cNvPr>
            <p:cNvPicPr>
              <a:picLocks noChangeAspect="1"/>
            </p:cNvPicPr>
            <p:nvPr/>
          </p:nvPicPr>
          <p:blipFill rotWithShape="1">
            <a:blip r:embed="rId2"/>
            <a:srcRect l="19175" b="3063"/>
            <a:stretch/>
          </p:blipFill>
          <p:spPr>
            <a:xfrm>
              <a:off x="5048993" y="3864077"/>
              <a:ext cx="1980002" cy="1574696"/>
            </a:xfrm>
            <a:prstGeom prst="rect">
              <a:avLst/>
            </a:prstGeom>
          </p:spPr>
        </p:pic>
      </p:grpSp>
      <p:pic>
        <p:nvPicPr>
          <p:cNvPr id="2" name="그림 1" descr="야외, 하늘, 다리, 물이(가) 표시된 사진&#10;&#10;자동 생성된 설명">
            <a:extLst>
              <a:ext uri="{FF2B5EF4-FFF2-40B4-BE49-F238E27FC236}">
                <a16:creationId xmlns:a16="http://schemas.microsoft.com/office/drawing/2014/main" id="{4C9A6837-FBF5-D415-9007-07E347C23357}"/>
              </a:ext>
            </a:extLst>
          </p:cNvPr>
          <p:cNvPicPr>
            <a:picLocks noChangeAspect="1"/>
          </p:cNvPicPr>
          <p:nvPr/>
        </p:nvPicPr>
        <p:blipFill rotWithShape="1">
          <a:blip r:embed="rId3"/>
          <a:srcRect l="17832" t="23899" r="12817"/>
          <a:stretch/>
        </p:blipFill>
        <p:spPr>
          <a:xfrm>
            <a:off x="2880655" y="3942833"/>
            <a:ext cx="1976388" cy="1495937"/>
          </a:xfrm>
          <a:prstGeom prst="rect">
            <a:avLst/>
          </a:prstGeom>
        </p:spPr>
      </p:pic>
      <p:sp>
        <p:nvSpPr>
          <p:cNvPr id="7" name="직사각형 6">
            <a:extLst>
              <a:ext uri="{FF2B5EF4-FFF2-40B4-BE49-F238E27FC236}">
                <a16:creationId xmlns:a16="http://schemas.microsoft.com/office/drawing/2014/main" id="{A54CA079-0D65-55AE-D17B-E79083A36BB7}"/>
              </a:ext>
            </a:extLst>
          </p:cNvPr>
          <p:cNvSpPr/>
          <p:nvPr/>
        </p:nvSpPr>
        <p:spPr>
          <a:xfrm>
            <a:off x="2881303" y="2168526"/>
            <a:ext cx="1977944" cy="1778452"/>
          </a:xfrm>
          <a:prstGeom prst="rect">
            <a:avLst/>
          </a:prstGeom>
          <a:solidFill>
            <a:srgbClr val="768D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6" name="Text Placeholder 3">
            <a:extLst>
              <a:ext uri="{FF2B5EF4-FFF2-40B4-BE49-F238E27FC236}">
                <a16:creationId xmlns:a16="http://schemas.microsoft.com/office/drawing/2014/main" id="{87B9CCAF-5CD7-4612-8B99-EA80BB19BBC9}"/>
              </a:ext>
            </a:extLst>
          </p:cNvPr>
          <p:cNvSpPr txBox="1">
            <a:spLocks/>
          </p:cNvSpPr>
          <p:nvPr/>
        </p:nvSpPr>
        <p:spPr>
          <a:xfrm>
            <a:off x="704850" y="1182098"/>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a:ln>
                  <a:solidFill>
                    <a:schemeClr val="accent1">
                      <a:alpha val="0"/>
                    </a:schemeClr>
                  </a:solidFill>
                </a:ln>
                <a:solidFill>
                  <a:srgbClr val="00338D"/>
                </a:solidFill>
                <a:effectLst/>
                <a:uLnTx/>
                <a:uFillTx/>
                <a:latin typeface="KPMG Bold"/>
                <a:ea typeface="+mn-ea"/>
                <a:cs typeface="+mn-cs"/>
              </a:rPr>
              <a:t>Contents</a:t>
            </a:r>
          </a:p>
        </p:txBody>
      </p:sp>
      <p:sp>
        <p:nvSpPr>
          <p:cNvPr id="20" name="Rectangle 5">
            <a:extLst>
              <a:ext uri="{FF2B5EF4-FFF2-40B4-BE49-F238E27FC236}">
                <a16:creationId xmlns:a16="http://schemas.microsoft.com/office/drawing/2014/main" id="{6BC1FF28-EC99-4399-99C2-14110A8D4FCF}"/>
              </a:ext>
            </a:extLst>
          </p:cNvPr>
          <p:cNvSpPr>
            <a:spLocks/>
          </p:cNvSpPr>
          <p:nvPr/>
        </p:nvSpPr>
        <p:spPr>
          <a:xfrm>
            <a:off x="2879891" y="2168524"/>
            <a:ext cx="1980004" cy="3270246"/>
          </a:xfrm>
          <a:prstGeom prst="rect">
            <a:avLst/>
          </a:prstGeom>
          <a:gradFill>
            <a:gsLst>
              <a:gs pos="52000">
                <a:srgbClr val="00B0F0"/>
              </a:gs>
              <a:gs pos="100000">
                <a:srgbClr val="00B0F0">
                  <a:alpha val="50000"/>
                </a:srgbClr>
              </a:gs>
            </a:gsLst>
            <a:lin ang="5400000" scaled="1"/>
          </a:gradFill>
        </p:spPr>
        <p:txBody>
          <a:bodyPr vert="horz" lIns="180000" tIns="72000" rIns="180000" bIns="108000" rtlCol="0" anchor="t" anchorCtr="0">
            <a:noAutofit/>
          </a:bodyPr>
          <a:lstStyle/>
          <a:p>
            <a:pPr marL="0" marR="0" lvl="0" indent="0" algn="l" defTabSz="914400" rtl="0" eaLnBrk="1" fontAlgn="auto" latinLnBrk="0" hangingPunct="1">
              <a:spcBef>
                <a:spcPct val="0"/>
              </a:spcBef>
              <a:spcAft>
                <a:spcPts val="300"/>
              </a:spcAft>
              <a:buClrTx/>
              <a:buSzTx/>
              <a:buFontTx/>
              <a:buNone/>
              <a:tabLst/>
              <a:defRPr/>
            </a:pPr>
            <a:r>
              <a:rPr kumimoji="0" lang="en-US" altLang="ko-KR" sz="3600" i="0" u="none" strike="noStrike" kern="1200" cap="none" spc="0" normalizeH="0" baseline="0" noProof="0">
                <a:ln>
                  <a:solidFill>
                    <a:schemeClr val="accent1">
                      <a:shade val="95000"/>
                      <a:satMod val="105000"/>
                      <a:alpha val="0"/>
                    </a:schemeClr>
                  </a:solidFill>
                </a:ln>
                <a:solidFill>
                  <a:srgbClr val="FFFFFF"/>
                </a:solidFill>
                <a:effectLst/>
                <a:uLnTx/>
                <a:uFillTx/>
                <a:latin typeface="KoPub돋움체 Bold" panose="02020603020101020101" pitchFamily="18" charset="-127"/>
                <a:ea typeface="KoPub돋움체 Bold" panose="02020603020101020101" pitchFamily="18" charset="-127"/>
              </a:rPr>
              <a:t>II</a:t>
            </a:r>
          </a:p>
          <a:p>
            <a:pPr marL="0" marR="0" lvl="0" indent="0" algn="l" defTabSz="914400" rtl="0" eaLnBrk="1" fontAlgn="auto" latinLnBrk="0" hangingPunct="1">
              <a:spcBef>
                <a:spcPct val="0"/>
              </a:spcBef>
              <a:spcAft>
                <a:spcPts val="300"/>
              </a:spcAft>
              <a:buClrTx/>
              <a:buSzTx/>
              <a:buFontTx/>
              <a:buNone/>
              <a:tabLst/>
              <a:defRPr/>
            </a:pPr>
            <a:r>
              <a:rPr lang="en-US" altLang="ko-KR" sz="2000" b="1">
                <a:ln>
                  <a:solidFill>
                    <a:schemeClr val="accent1">
                      <a:shade val="95000"/>
                      <a:satMod val="105000"/>
                      <a:alpha val="0"/>
                    </a:schemeClr>
                  </a:solidFill>
                </a:ln>
                <a:solidFill>
                  <a:srgbClr val="FFFFFF"/>
                </a:solidFill>
                <a:latin typeface="KoPub돋움체 Medium" panose="02020603020101020101" pitchFamily="18" charset="-127"/>
                <a:ea typeface="KoPub돋움체 Medium" panose="02020603020101020101" pitchFamily="18" charset="-127"/>
              </a:rPr>
              <a:t>20</a:t>
            </a:r>
            <a:r>
              <a:rPr kumimoji="0" lang="en-US" altLang="ko-KR" sz="2000" b="1" i="0" u="none" strike="noStrike" kern="1200" cap="none" spc="0" normalizeH="0" baseline="0" noProof="0">
                <a:ln>
                  <a:solidFill>
                    <a:schemeClr val="accent1">
                      <a:shade val="95000"/>
                      <a:satMod val="105000"/>
                      <a:alpha val="0"/>
                    </a:schemeClr>
                  </a:solidFill>
                </a:ln>
                <a:solidFill>
                  <a:srgbClr val="FFFFFF"/>
                </a:solidFill>
                <a:effectLst/>
                <a:uLnTx/>
                <a:uFillTx/>
                <a:latin typeface="KoPub돋움체 Medium" panose="02020603020101020101" pitchFamily="18" charset="-127"/>
                <a:ea typeface="KoPub돋움체 Medium" panose="02020603020101020101" pitchFamily="18" charset="-127"/>
              </a:rPr>
              <a:t>24</a:t>
            </a:r>
            <a:r>
              <a:rPr kumimoji="0" lang="ko-KR" altLang="en-US" sz="2000" b="1" i="0" u="none" strike="noStrike" kern="1200" cap="none" spc="0" normalizeH="0" baseline="0" noProof="0">
                <a:ln>
                  <a:solidFill>
                    <a:schemeClr val="accent1">
                      <a:shade val="95000"/>
                      <a:satMod val="105000"/>
                      <a:alpha val="0"/>
                    </a:schemeClr>
                  </a:solidFill>
                </a:ln>
                <a:solidFill>
                  <a:srgbClr val="FFFFFF"/>
                </a:solidFill>
                <a:effectLst/>
                <a:uLnTx/>
                <a:uFillTx/>
                <a:latin typeface="KoPub돋움체 Medium" panose="02020603020101020101" pitchFamily="18" charset="-127"/>
                <a:ea typeface="KoPub돋움체 Medium" panose="02020603020101020101" pitchFamily="18" charset="-127"/>
              </a:rPr>
              <a:t>년</a:t>
            </a:r>
            <a:br>
              <a:rPr kumimoji="0" lang="en-US" altLang="ko-KR" sz="2000" b="1" i="0" u="none" strike="noStrike" kern="1200" cap="none" spc="0" normalizeH="0" baseline="0" noProof="0">
                <a:ln>
                  <a:solidFill>
                    <a:schemeClr val="accent1">
                      <a:shade val="95000"/>
                      <a:satMod val="105000"/>
                      <a:alpha val="0"/>
                    </a:schemeClr>
                  </a:solidFill>
                </a:ln>
                <a:solidFill>
                  <a:srgbClr val="FFFFFF"/>
                </a:solidFill>
                <a:effectLst/>
                <a:uLnTx/>
                <a:uFillTx/>
                <a:latin typeface="KoPub돋움체 Medium" panose="02020603020101020101" pitchFamily="18" charset="-127"/>
                <a:ea typeface="KoPub돋움체 Medium" panose="02020603020101020101" pitchFamily="18" charset="-127"/>
              </a:rPr>
            </a:br>
            <a:r>
              <a:rPr kumimoji="0" lang="ko-KR" altLang="en-US" sz="2000" b="1" i="0" u="none" strike="noStrike" kern="1200" cap="none" spc="0" normalizeH="0" baseline="0" noProof="0">
                <a:ln>
                  <a:solidFill>
                    <a:schemeClr val="accent1">
                      <a:shade val="95000"/>
                      <a:satMod val="105000"/>
                      <a:alpha val="0"/>
                    </a:schemeClr>
                  </a:solidFill>
                </a:ln>
                <a:solidFill>
                  <a:srgbClr val="FFFFFF"/>
                </a:solidFill>
                <a:effectLst/>
                <a:uLnTx/>
                <a:uFillTx/>
                <a:latin typeface="KoPub돋움체 Medium" panose="02020603020101020101" pitchFamily="18" charset="-127"/>
                <a:ea typeface="KoPub돋움체 Medium" panose="02020603020101020101" pitchFamily="18" charset="-127"/>
              </a:rPr>
              <a:t>경제 전망</a:t>
            </a:r>
          </a:p>
        </p:txBody>
      </p:sp>
      <p:sp>
        <p:nvSpPr>
          <p:cNvPr id="23" name="Rectangle 5">
            <a:extLst>
              <a:ext uri="{FF2B5EF4-FFF2-40B4-BE49-F238E27FC236}">
                <a16:creationId xmlns:a16="http://schemas.microsoft.com/office/drawing/2014/main" id="{B25C7925-B25F-470A-8F49-6BA42B38709D}"/>
              </a:ext>
            </a:extLst>
          </p:cNvPr>
          <p:cNvSpPr>
            <a:spLocks/>
          </p:cNvSpPr>
          <p:nvPr/>
        </p:nvSpPr>
        <p:spPr>
          <a:xfrm>
            <a:off x="5043303" y="2168525"/>
            <a:ext cx="1985692" cy="3270248"/>
          </a:xfrm>
          <a:prstGeom prst="rect">
            <a:avLst/>
          </a:prstGeom>
          <a:gradFill>
            <a:gsLst>
              <a:gs pos="50000">
                <a:srgbClr val="7213EA"/>
              </a:gs>
              <a:gs pos="100000">
                <a:srgbClr val="7213EA">
                  <a:alpha val="50000"/>
                </a:srgbClr>
              </a:gs>
            </a:gsLst>
            <a:lin ang="5400000" scaled="1"/>
          </a:gradFill>
        </p:spPr>
        <p:txBody>
          <a:bodyPr vert="horz" lIns="180000" tIns="72000" rIns="180000" bIns="108000" rtlCol="0" anchor="t" anchorCtr="0">
            <a:noAutofit/>
          </a:bodyPr>
          <a:lstStyle/>
          <a:p>
            <a:pPr marL="0" marR="0" lvl="0" indent="0" algn="l" defTabSz="914400" rtl="0" eaLnBrk="1" fontAlgn="auto" latinLnBrk="0" hangingPunct="1">
              <a:spcBef>
                <a:spcPct val="0"/>
              </a:spcBef>
              <a:spcAft>
                <a:spcPts val="300"/>
              </a:spcAft>
              <a:buClrTx/>
              <a:buSzTx/>
              <a:buFontTx/>
              <a:buNone/>
              <a:tabLst/>
              <a:defRPr/>
            </a:pPr>
            <a:r>
              <a:rPr kumimoji="0" lang="en-US" altLang="ko-KR" sz="3600" i="0" u="none" strike="noStrike" kern="1200" cap="none" spc="0" normalizeH="0" baseline="0" noProof="0">
                <a:ln>
                  <a:solidFill>
                    <a:schemeClr val="accent1">
                      <a:shade val="95000"/>
                      <a:satMod val="105000"/>
                      <a:alpha val="0"/>
                    </a:schemeClr>
                  </a:solidFill>
                </a:ln>
                <a:solidFill>
                  <a:srgbClr val="FFFFFF"/>
                </a:solidFill>
                <a:effectLst/>
                <a:uLnTx/>
                <a:uFillTx/>
                <a:latin typeface="KoPub돋움체 Bold" panose="02020603020101020101" pitchFamily="18" charset="-127"/>
                <a:ea typeface="KoPub돋움체 Bold" panose="02020603020101020101" pitchFamily="18" charset="-127"/>
              </a:rPr>
              <a:t>III</a:t>
            </a:r>
          </a:p>
          <a:p>
            <a:pPr marL="0" marR="0" lvl="0" indent="0" algn="l" defTabSz="914400" rtl="0" eaLnBrk="1" fontAlgn="auto" latinLnBrk="0" hangingPunct="1">
              <a:spcBef>
                <a:spcPct val="0"/>
              </a:spcBef>
              <a:spcAft>
                <a:spcPts val="300"/>
              </a:spcAft>
              <a:buClrTx/>
              <a:buSzTx/>
              <a:buFontTx/>
              <a:buNone/>
              <a:tabLst/>
              <a:defRPr/>
            </a:pPr>
            <a:r>
              <a:rPr lang="en-US" altLang="ko-KR" sz="2000" b="1">
                <a:ln>
                  <a:solidFill>
                    <a:schemeClr val="accent1">
                      <a:shade val="95000"/>
                      <a:satMod val="105000"/>
                      <a:alpha val="0"/>
                    </a:schemeClr>
                  </a:solidFill>
                </a:ln>
                <a:solidFill>
                  <a:srgbClr val="FFFFFF"/>
                </a:solidFill>
                <a:latin typeface="KoPub돋움체 Medium" panose="02020603020101020101" pitchFamily="18" charset="-127"/>
                <a:ea typeface="KoPub돋움체 Medium" panose="02020603020101020101" pitchFamily="18" charset="-127"/>
              </a:rPr>
              <a:t>20</a:t>
            </a:r>
            <a:r>
              <a:rPr kumimoji="0" lang="en-US" altLang="ko-KR" sz="2000" b="1" i="0" u="none" strike="noStrike" kern="1200" cap="none" spc="0" normalizeH="0" baseline="0" noProof="0">
                <a:ln>
                  <a:solidFill>
                    <a:schemeClr val="accent1">
                      <a:shade val="95000"/>
                      <a:satMod val="105000"/>
                      <a:alpha val="0"/>
                    </a:schemeClr>
                  </a:solidFill>
                </a:ln>
                <a:solidFill>
                  <a:srgbClr val="FFFFFF"/>
                </a:solidFill>
                <a:effectLst/>
                <a:uLnTx/>
                <a:uFillTx/>
                <a:latin typeface="KoPub돋움체 Medium" panose="02020603020101020101" pitchFamily="18" charset="-127"/>
                <a:ea typeface="KoPub돋움체 Medium" panose="02020603020101020101" pitchFamily="18" charset="-127"/>
              </a:rPr>
              <a:t>24</a:t>
            </a:r>
            <a:r>
              <a:rPr kumimoji="0" lang="ko-KR" altLang="en-US" sz="2000" b="1" i="0" u="none" strike="noStrike" kern="1200" cap="none" spc="0" normalizeH="0" baseline="0" noProof="0">
                <a:ln>
                  <a:solidFill>
                    <a:schemeClr val="accent1">
                      <a:shade val="95000"/>
                      <a:satMod val="105000"/>
                      <a:alpha val="0"/>
                    </a:schemeClr>
                  </a:solidFill>
                </a:ln>
                <a:solidFill>
                  <a:srgbClr val="FFFFFF"/>
                </a:solidFill>
                <a:effectLst/>
                <a:uLnTx/>
                <a:uFillTx/>
                <a:latin typeface="KoPub돋움체 Medium" panose="02020603020101020101" pitchFamily="18" charset="-127"/>
                <a:ea typeface="KoPub돋움체 Medium" panose="02020603020101020101" pitchFamily="18" charset="-127"/>
              </a:rPr>
              <a:t>년</a:t>
            </a:r>
            <a:br>
              <a:rPr kumimoji="0" lang="en-US" altLang="ko-KR" sz="2000" b="1" i="0" u="none" strike="noStrike" kern="1200" cap="none" spc="0" normalizeH="0" baseline="0" noProof="0">
                <a:ln>
                  <a:solidFill>
                    <a:schemeClr val="accent1">
                      <a:shade val="95000"/>
                      <a:satMod val="105000"/>
                      <a:alpha val="0"/>
                    </a:schemeClr>
                  </a:solidFill>
                </a:ln>
                <a:solidFill>
                  <a:srgbClr val="FFFFFF"/>
                </a:solidFill>
                <a:effectLst/>
                <a:uLnTx/>
                <a:uFillTx/>
                <a:latin typeface="KoPub돋움체 Medium" panose="02020603020101020101" pitchFamily="18" charset="-127"/>
                <a:ea typeface="KoPub돋움체 Medium" panose="02020603020101020101" pitchFamily="18" charset="-127"/>
              </a:rPr>
            </a:br>
            <a:r>
              <a:rPr kumimoji="0" lang="ko-KR" altLang="en-US" sz="2000" b="1" i="0" u="none" strike="noStrike" kern="1200" cap="none" spc="0" normalizeH="0" baseline="0" noProof="0">
                <a:ln>
                  <a:solidFill>
                    <a:schemeClr val="accent1">
                      <a:shade val="95000"/>
                      <a:satMod val="105000"/>
                      <a:alpha val="0"/>
                    </a:schemeClr>
                  </a:solidFill>
                </a:ln>
                <a:solidFill>
                  <a:srgbClr val="FFFFFF"/>
                </a:solidFill>
                <a:effectLst/>
                <a:uLnTx/>
                <a:uFillTx/>
                <a:latin typeface="KoPub돋움체 Medium" panose="02020603020101020101" pitchFamily="18" charset="-127"/>
                <a:ea typeface="KoPub돋움체 Medium" panose="02020603020101020101" pitchFamily="18" charset="-127"/>
              </a:rPr>
              <a:t>산업별 전망</a:t>
            </a:r>
          </a:p>
        </p:txBody>
      </p:sp>
      <p:grpSp>
        <p:nvGrpSpPr>
          <p:cNvPr id="5" name="그룹 4">
            <a:extLst>
              <a:ext uri="{FF2B5EF4-FFF2-40B4-BE49-F238E27FC236}">
                <a16:creationId xmlns:a16="http://schemas.microsoft.com/office/drawing/2014/main" id="{D2B386F9-1CC6-EAAD-E15B-9C157B2F3C92}"/>
              </a:ext>
            </a:extLst>
          </p:cNvPr>
          <p:cNvGrpSpPr/>
          <p:nvPr/>
        </p:nvGrpSpPr>
        <p:grpSpPr>
          <a:xfrm>
            <a:off x="712949" y="2168525"/>
            <a:ext cx="1984946" cy="3270248"/>
            <a:chOff x="712957" y="2168525"/>
            <a:chExt cx="1975939" cy="3270248"/>
          </a:xfrm>
        </p:grpSpPr>
        <p:pic>
          <p:nvPicPr>
            <p:cNvPr id="3" name="그림 2" descr="하늘, 야외, 등대, 타워이(가) 표시된 사진&#10;&#10;자동 생성된 설명">
              <a:extLst>
                <a:ext uri="{FF2B5EF4-FFF2-40B4-BE49-F238E27FC236}">
                  <a16:creationId xmlns:a16="http://schemas.microsoft.com/office/drawing/2014/main" id="{443B9499-300D-C1F7-89A6-A04AC310317A}"/>
                </a:ext>
              </a:extLst>
            </p:cNvPr>
            <p:cNvPicPr>
              <a:picLocks noChangeAspect="1"/>
            </p:cNvPicPr>
            <p:nvPr/>
          </p:nvPicPr>
          <p:blipFill rotWithShape="1">
            <a:blip r:embed="rId4"/>
            <a:srcRect l="33957" t="14616" b="6790"/>
            <a:stretch/>
          </p:blipFill>
          <p:spPr>
            <a:xfrm>
              <a:off x="712957" y="3864077"/>
              <a:ext cx="1975939" cy="1574696"/>
            </a:xfrm>
            <a:prstGeom prst="rect">
              <a:avLst/>
            </a:prstGeom>
          </p:spPr>
        </p:pic>
        <p:sp>
          <p:nvSpPr>
            <p:cNvPr id="4" name="직사각형 3">
              <a:extLst>
                <a:ext uri="{FF2B5EF4-FFF2-40B4-BE49-F238E27FC236}">
                  <a16:creationId xmlns:a16="http://schemas.microsoft.com/office/drawing/2014/main" id="{ADFCEA1F-20CB-B608-50C2-6685661D01D2}"/>
                </a:ext>
              </a:extLst>
            </p:cNvPr>
            <p:cNvSpPr/>
            <p:nvPr/>
          </p:nvSpPr>
          <p:spPr>
            <a:xfrm>
              <a:off x="714767" y="2168525"/>
              <a:ext cx="1974129" cy="1708150"/>
            </a:xfrm>
            <a:prstGeom prst="rect">
              <a:avLst/>
            </a:prstGeom>
            <a:solidFill>
              <a:srgbClr val="016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sp>
        <p:nvSpPr>
          <p:cNvPr id="10" name="Rectangle 5">
            <a:extLst>
              <a:ext uri="{FF2B5EF4-FFF2-40B4-BE49-F238E27FC236}">
                <a16:creationId xmlns:a16="http://schemas.microsoft.com/office/drawing/2014/main" id="{2B962FB5-5647-48CB-A9A7-D6406702D6F7}"/>
              </a:ext>
            </a:extLst>
          </p:cNvPr>
          <p:cNvSpPr>
            <a:spLocks/>
          </p:cNvSpPr>
          <p:nvPr/>
        </p:nvSpPr>
        <p:spPr>
          <a:xfrm>
            <a:off x="712948" y="2168522"/>
            <a:ext cx="1984947" cy="3270248"/>
          </a:xfrm>
          <a:prstGeom prst="rect">
            <a:avLst/>
          </a:prstGeom>
          <a:gradFill>
            <a:gsLst>
              <a:gs pos="33000">
                <a:srgbClr val="1E49E2"/>
              </a:gs>
              <a:gs pos="71000">
                <a:srgbClr val="1E49E2">
                  <a:alpha val="50000"/>
                </a:srgbClr>
              </a:gs>
            </a:gsLst>
            <a:lin ang="5400000" scaled="1"/>
          </a:gradFill>
        </p:spPr>
        <p:txBody>
          <a:bodyPr vert="horz" lIns="180000" tIns="72000" rIns="180000" bIns="108000" rtlCol="0" anchor="t" anchorCtr="0">
            <a:noAutofit/>
          </a:bodyPr>
          <a:lstStyle/>
          <a:p>
            <a:pPr marL="0" marR="0" lvl="0" indent="0" algn="l" defTabSz="914400" rtl="0" eaLnBrk="1" fontAlgn="auto" latinLnBrk="0" hangingPunct="1">
              <a:spcBef>
                <a:spcPct val="0"/>
              </a:spcBef>
              <a:spcAft>
                <a:spcPts val="300"/>
              </a:spcAft>
              <a:buClrTx/>
              <a:buSzTx/>
              <a:buFontTx/>
              <a:buNone/>
              <a:tabLst/>
              <a:defRPr/>
            </a:pPr>
            <a:r>
              <a:rPr kumimoji="0" lang="en-US" altLang="ko-KR" sz="3600" i="0" u="none" strike="noStrike" kern="1200" cap="none" spc="0" normalizeH="0" baseline="0" noProof="0">
                <a:ln>
                  <a:solidFill>
                    <a:schemeClr val="accent1">
                      <a:shade val="95000"/>
                      <a:satMod val="105000"/>
                      <a:alpha val="0"/>
                    </a:schemeClr>
                  </a:solidFill>
                </a:ln>
                <a:solidFill>
                  <a:srgbClr val="FFFFFF"/>
                </a:solidFill>
                <a:effectLst/>
                <a:uLnTx/>
                <a:uFillTx/>
                <a:latin typeface="KoPub돋움체 Bold" panose="02020603020101020101" pitchFamily="18" charset="-127"/>
                <a:ea typeface="KoPub돋움체 Bold" panose="02020603020101020101" pitchFamily="18" charset="-127"/>
              </a:rPr>
              <a:t>I</a:t>
            </a:r>
          </a:p>
          <a:p>
            <a:pPr marL="0" marR="0" lvl="0" indent="0" algn="l" defTabSz="914400" rtl="0" eaLnBrk="1" fontAlgn="auto" latinLnBrk="0" hangingPunct="1">
              <a:spcBef>
                <a:spcPct val="0"/>
              </a:spcBef>
              <a:spcAft>
                <a:spcPts val="300"/>
              </a:spcAft>
              <a:buClrTx/>
              <a:buSzTx/>
              <a:buFontTx/>
              <a:buNone/>
              <a:tabLst/>
              <a:defRPr/>
            </a:pPr>
            <a:r>
              <a:rPr lang="en-US" altLang="ko-KR" sz="2000" b="1">
                <a:ln>
                  <a:solidFill>
                    <a:schemeClr val="accent1">
                      <a:shade val="95000"/>
                      <a:satMod val="105000"/>
                      <a:alpha val="0"/>
                    </a:schemeClr>
                  </a:solidFill>
                </a:ln>
                <a:solidFill>
                  <a:srgbClr val="FFFFFF"/>
                </a:solidFill>
                <a:latin typeface="KoPub돋움체 Medium" panose="02020603020101020101" pitchFamily="18" charset="-127"/>
                <a:ea typeface="KoPub돋움체 Medium" panose="02020603020101020101" pitchFamily="18" charset="-127"/>
              </a:rPr>
              <a:t>20</a:t>
            </a:r>
            <a:r>
              <a:rPr kumimoji="0" lang="en-US" altLang="ko-KR" sz="2000" b="1" i="0" u="none" strike="noStrike" kern="1200" cap="none" spc="0" normalizeH="0" baseline="0" noProof="0">
                <a:ln>
                  <a:solidFill>
                    <a:schemeClr val="accent1">
                      <a:shade val="95000"/>
                      <a:satMod val="105000"/>
                      <a:alpha val="0"/>
                    </a:schemeClr>
                  </a:solidFill>
                </a:ln>
                <a:solidFill>
                  <a:srgbClr val="FFFFFF"/>
                </a:solidFill>
                <a:effectLst/>
                <a:uLnTx/>
                <a:uFillTx/>
                <a:latin typeface="KoPub돋움체 Medium" panose="02020603020101020101" pitchFamily="18" charset="-127"/>
                <a:ea typeface="KoPub돋움체 Medium" panose="02020603020101020101" pitchFamily="18" charset="-127"/>
              </a:rPr>
              <a:t>24</a:t>
            </a:r>
            <a:r>
              <a:rPr kumimoji="0" lang="ko-KR" altLang="en-US" sz="2000" b="1" i="0" u="none" strike="noStrike" kern="1200" cap="none" spc="0" normalizeH="0" baseline="0" noProof="0">
                <a:ln>
                  <a:solidFill>
                    <a:schemeClr val="accent1">
                      <a:shade val="95000"/>
                      <a:satMod val="105000"/>
                      <a:alpha val="0"/>
                    </a:schemeClr>
                  </a:solidFill>
                </a:ln>
                <a:solidFill>
                  <a:srgbClr val="FFFFFF"/>
                </a:solidFill>
                <a:effectLst/>
                <a:uLnTx/>
                <a:uFillTx/>
                <a:latin typeface="KoPub돋움체 Medium" panose="02020603020101020101" pitchFamily="18" charset="-127"/>
                <a:ea typeface="KoPub돋움체 Medium" panose="02020603020101020101" pitchFamily="18" charset="-127"/>
              </a:rPr>
              <a:t>년</a:t>
            </a:r>
            <a:br>
              <a:rPr kumimoji="0" lang="en-US" altLang="ko-KR" sz="2000" b="1" i="0" u="none" strike="noStrike" kern="1200" cap="none" spc="0" normalizeH="0" baseline="0" noProof="0">
                <a:ln>
                  <a:solidFill>
                    <a:schemeClr val="accent1">
                      <a:shade val="95000"/>
                      <a:satMod val="105000"/>
                      <a:alpha val="0"/>
                    </a:schemeClr>
                  </a:solidFill>
                </a:ln>
                <a:solidFill>
                  <a:srgbClr val="FFFFFF"/>
                </a:solidFill>
                <a:effectLst/>
                <a:uLnTx/>
                <a:uFillTx/>
                <a:latin typeface="KoPub돋움체 Medium" panose="02020603020101020101" pitchFamily="18" charset="-127"/>
                <a:ea typeface="KoPub돋움체 Medium" panose="02020603020101020101" pitchFamily="18" charset="-127"/>
              </a:rPr>
            </a:br>
            <a:r>
              <a:rPr kumimoji="0" lang="ko-KR" altLang="en-US" sz="2000" b="1" i="0" u="none" strike="noStrike" kern="1200" cap="none" spc="0" normalizeH="0" baseline="0" noProof="0">
                <a:ln>
                  <a:solidFill>
                    <a:schemeClr val="accent1">
                      <a:shade val="95000"/>
                      <a:satMod val="105000"/>
                      <a:alpha val="0"/>
                    </a:schemeClr>
                  </a:solidFill>
                </a:ln>
                <a:solidFill>
                  <a:srgbClr val="FFFFFF"/>
                </a:solidFill>
                <a:effectLst/>
                <a:uLnTx/>
                <a:uFillTx/>
                <a:latin typeface="KoPub돋움체 Medium" panose="02020603020101020101" pitchFamily="18" charset="-127"/>
                <a:ea typeface="KoPub돋움체 Medium" panose="02020603020101020101" pitchFamily="18" charset="-127"/>
              </a:rPr>
              <a:t>산업 기상도 </a:t>
            </a:r>
            <a:r>
              <a:rPr kumimoji="0" lang="en-US" altLang="ko-KR" sz="2000" b="1" i="0" u="none" strike="noStrike" kern="1200" cap="none" spc="0" normalizeH="0" baseline="0" noProof="0">
                <a:ln>
                  <a:solidFill>
                    <a:schemeClr val="accent1">
                      <a:shade val="95000"/>
                      <a:satMod val="105000"/>
                      <a:alpha val="0"/>
                    </a:schemeClr>
                  </a:solidFill>
                </a:ln>
                <a:solidFill>
                  <a:srgbClr val="FFFFFF"/>
                </a:solidFill>
                <a:effectLst/>
                <a:uLnTx/>
                <a:uFillTx/>
                <a:latin typeface="KoPub돋움체 Medium" panose="02020603020101020101" pitchFamily="18" charset="-127"/>
                <a:ea typeface="KoPub돋움체 Medium" panose="02020603020101020101" pitchFamily="18" charset="-127"/>
              </a:rPr>
              <a:t>Snapshot</a:t>
            </a:r>
          </a:p>
        </p:txBody>
      </p:sp>
      <p:grpSp>
        <p:nvGrpSpPr>
          <p:cNvPr id="17" name="그룹 16">
            <a:extLst>
              <a:ext uri="{FF2B5EF4-FFF2-40B4-BE49-F238E27FC236}">
                <a16:creationId xmlns:a16="http://schemas.microsoft.com/office/drawing/2014/main" id="{7CD751A4-B503-02AA-7036-0232CC78C5B6}"/>
              </a:ext>
            </a:extLst>
          </p:cNvPr>
          <p:cNvGrpSpPr/>
          <p:nvPr/>
        </p:nvGrpSpPr>
        <p:grpSpPr>
          <a:xfrm>
            <a:off x="7213050" y="2168525"/>
            <a:ext cx="1988100" cy="3270248"/>
            <a:chOff x="7213050" y="2168525"/>
            <a:chExt cx="1988100" cy="3270248"/>
          </a:xfrm>
        </p:grpSpPr>
        <p:sp>
          <p:nvSpPr>
            <p:cNvPr id="19" name="Rectangle 5">
              <a:extLst>
                <a:ext uri="{FF2B5EF4-FFF2-40B4-BE49-F238E27FC236}">
                  <a16:creationId xmlns:a16="http://schemas.microsoft.com/office/drawing/2014/main" id="{A808E7B3-0098-464A-92C8-A0D992F95593}"/>
                </a:ext>
              </a:extLst>
            </p:cNvPr>
            <p:cNvSpPr>
              <a:spLocks/>
            </p:cNvSpPr>
            <p:nvPr/>
          </p:nvSpPr>
          <p:spPr>
            <a:xfrm>
              <a:off x="7213050" y="2168525"/>
              <a:ext cx="1988100" cy="1895634"/>
            </a:xfrm>
            <a:prstGeom prst="rect">
              <a:avLst/>
            </a:prstGeom>
            <a:solidFill>
              <a:srgbClr val="727165"/>
            </a:solidFill>
          </p:spPr>
          <p:txBody>
            <a:bodyPr vert="horz" lIns="180000" tIns="72000" rIns="180000" bIns="108000" rtlCol="0" anchor="t" anchorCtr="0">
              <a:noAutofit/>
            </a:bodyPr>
            <a:lstStyle/>
            <a:p>
              <a:pPr marL="0" marR="0" lvl="0" indent="0" algn="l" defTabSz="914400" rtl="0" eaLnBrk="1" fontAlgn="auto" latinLnBrk="0" hangingPunct="1">
                <a:spcBef>
                  <a:spcPct val="0"/>
                </a:spcBef>
                <a:spcAft>
                  <a:spcPts val="300"/>
                </a:spcAft>
                <a:buClrTx/>
                <a:buSzTx/>
                <a:buFontTx/>
                <a:buNone/>
                <a:tabLst/>
                <a:defRPr/>
              </a:pPr>
              <a:endParaRPr kumimoji="0" lang="ko-KR" altLang="en-US" sz="2000" b="1" i="0" u="none" strike="noStrike" kern="1200" cap="none" spc="0" normalizeH="0" baseline="0" noProof="0">
                <a:ln>
                  <a:solidFill>
                    <a:schemeClr val="accent1">
                      <a:shade val="95000"/>
                      <a:satMod val="105000"/>
                      <a:alpha val="0"/>
                    </a:schemeClr>
                  </a:solidFill>
                </a:ln>
                <a:solidFill>
                  <a:srgbClr val="FFFFFF"/>
                </a:solidFill>
                <a:effectLst/>
                <a:uLnTx/>
                <a:uFillTx/>
                <a:latin typeface="KoPub돋움체 Medium" panose="02020603020101020101" pitchFamily="18" charset="-127"/>
                <a:ea typeface="KoPub돋움체 Medium" panose="02020603020101020101" pitchFamily="18" charset="-127"/>
              </a:endParaRPr>
            </a:p>
          </p:txBody>
        </p:sp>
        <p:pic>
          <p:nvPicPr>
            <p:cNvPr id="15" name="그림 14" descr="의류, 사람, 친필, 텍스트이(가) 표시된 사진&#10;&#10;자동 생성된 설명">
              <a:extLst>
                <a:ext uri="{FF2B5EF4-FFF2-40B4-BE49-F238E27FC236}">
                  <a16:creationId xmlns:a16="http://schemas.microsoft.com/office/drawing/2014/main" id="{CD03AC3F-04F2-9EC3-500B-DD9292E491A8}"/>
                </a:ext>
              </a:extLst>
            </p:cNvPr>
            <p:cNvPicPr>
              <a:picLocks noChangeAspect="1"/>
            </p:cNvPicPr>
            <p:nvPr/>
          </p:nvPicPr>
          <p:blipFill>
            <a:blip r:embed="rId5"/>
            <a:stretch>
              <a:fillRect/>
            </a:stretch>
          </p:blipFill>
          <p:spPr>
            <a:xfrm>
              <a:off x="7215255" y="4064159"/>
              <a:ext cx="1980003" cy="1374614"/>
            </a:xfrm>
            <a:prstGeom prst="rect">
              <a:avLst/>
            </a:prstGeom>
          </p:spPr>
        </p:pic>
      </p:grpSp>
      <p:sp>
        <p:nvSpPr>
          <p:cNvPr id="16" name="Rectangle 5">
            <a:extLst>
              <a:ext uri="{FF2B5EF4-FFF2-40B4-BE49-F238E27FC236}">
                <a16:creationId xmlns:a16="http://schemas.microsoft.com/office/drawing/2014/main" id="{7644FDAC-40B5-6A85-F447-ECFBDC6ED78F}"/>
              </a:ext>
            </a:extLst>
          </p:cNvPr>
          <p:cNvSpPr>
            <a:spLocks/>
          </p:cNvSpPr>
          <p:nvPr/>
        </p:nvSpPr>
        <p:spPr>
          <a:xfrm>
            <a:off x="7213050" y="2168522"/>
            <a:ext cx="1988100" cy="3270250"/>
          </a:xfrm>
          <a:prstGeom prst="rect">
            <a:avLst/>
          </a:prstGeom>
          <a:gradFill>
            <a:gsLst>
              <a:gs pos="55000">
                <a:srgbClr val="00338D"/>
              </a:gs>
              <a:gs pos="78000">
                <a:srgbClr val="00338D">
                  <a:alpha val="70000"/>
                </a:srgbClr>
              </a:gs>
              <a:gs pos="100000">
                <a:srgbClr val="00338D">
                  <a:alpha val="50000"/>
                </a:srgbClr>
              </a:gs>
            </a:gsLst>
            <a:lin ang="5400000" scaled="1"/>
          </a:gradFill>
        </p:spPr>
        <p:txBody>
          <a:bodyPr vert="horz" lIns="180000" tIns="72000" rIns="180000" bIns="108000" rtlCol="0" anchor="t" anchorCtr="0">
            <a:noAutofit/>
          </a:bodyPr>
          <a:lstStyle/>
          <a:p>
            <a:pPr marL="0" marR="0" lvl="0" indent="0" algn="l" defTabSz="914400" rtl="0" eaLnBrk="1" fontAlgn="auto" latinLnBrk="0" hangingPunct="1">
              <a:spcBef>
                <a:spcPct val="0"/>
              </a:spcBef>
              <a:spcAft>
                <a:spcPts val="300"/>
              </a:spcAft>
              <a:buClrTx/>
              <a:buSzTx/>
              <a:buFontTx/>
              <a:buNone/>
              <a:tabLst/>
              <a:defRPr/>
            </a:pPr>
            <a:r>
              <a:rPr kumimoji="0" lang="en-US" altLang="ko-KR" sz="3600" i="0" u="none" strike="noStrike" kern="1200" cap="none" spc="0" normalizeH="0" baseline="0" noProof="0">
                <a:ln>
                  <a:solidFill>
                    <a:schemeClr val="accent1">
                      <a:shade val="95000"/>
                      <a:satMod val="105000"/>
                      <a:alpha val="0"/>
                    </a:schemeClr>
                  </a:solidFill>
                </a:ln>
                <a:solidFill>
                  <a:srgbClr val="FFFFFF"/>
                </a:solidFill>
                <a:effectLst/>
                <a:uLnTx/>
                <a:uFillTx/>
                <a:latin typeface="KoPub돋움체 Bold" panose="02020603020101020101" pitchFamily="18" charset="-127"/>
                <a:ea typeface="KoPub돋움체 Bold" panose="02020603020101020101" pitchFamily="18" charset="-127"/>
              </a:rPr>
              <a:t>IV</a:t>
            </a:r>
          </a:p>
          <a:p>
            <a:pPr>
              <a:spcBef>
                <a:spcPct val="0"/>
              </a:spcBef>
              <a:spcAft>
                <a:spcPts val="300"/>
              </a:spcAft>
              <a:defRPr/>
            </a:pPr>
            <a:r>
              <a:rPr kumimoji="0" lang="ko-KR" altLang="en-US" sz="2000" b="1" i="0" u="none" strike="noStrike" kern="1200" cap="none" spc="0" normalizeH="0" baseline="0" noProof="0">
                <a:ln>
                  <a:solidFill>
                    <a:schemeClr val="accent1">
                      <a:shade val="95000"/>
                      <a:satMod val="105000"/>
                      <a:alpha val="0"/>
                    </a:schemeClr>
                  </a:solidFill>
                </a:ln>
                <a:solidFill>
                  <a:srgbClr val="FFFFFF"/>
                </a:solidFill>
                <a:effectLst/>
                <a:uLnTx/>
                <a:uFillTx/>
                <a:latin typeface="KoPub돋움체 Medium" panose="02020603020101020101" pitchFamily="18" charset="-127"/>
                <a:ea typeface="KoPub돋움체 Medium" panose="02020603020101020101" pitchFamily="18" charset="-127"/>
              </a:rPr>
              <a:t>시사점 및 </a:t>
            </a:r>
            <a:br>
              <a:rPr kumimoji="0" lang="en-US" altLang="ko-KR" sz="2000" b="1" i="0" u="none" strike="noStrike" kern="1200" cap="none" spc="0" normalizeH="0" baseline="0" noProof="0">
                <a:ln>
                  <a:solidFill>
                    <a:schemeClr val="accent1">
                      <a:shade val="95000"/>
                      <a:satMod val="105000"/>
                      <a:alpha val="0"/>
                    </a:schemeClr>
                  </a:solidFill>
                </a:ln>
                <a:solidFill>
                  <a:srgbClr val="FFFFFF"/>
                </a:solidFill>
                <a:effectLst/>
                <a:uLnTx/>
                <a:uFillTx/>
                <a:latin typeface="KoPub돋움체 Medium" panose="02020603020101020101" pitchFamily="18" charset="-127"/>
                <a:ea typeface="KoPub돋움체 Medium" panose="02020603020101020101" pitchFamily="18" charset="-127"/>
              </a:rPr>
            </a:br>
            <a:r>
              <a:rPr kumimoji="0" lang="ko-KR" altLang="en-US" sz="2000" b="1" i="0" u="none" strike="noStrike" kern="1200" cap="none" spc="0" normalizeH="0" baseline="0" noProof="0">
                <a:ln>
                  <a:solidFill>
                    <a:schemeClr val="accent1">
                      <a:shade val="95000"/>
                      <a:satMod val="105000"/>
                      <a:alpha val="0"/>
                    </a:schemeClr>
                  </a:solidFill>
                </a:ln>
                <a:solidFill>
                  <a:srgbClr val="FFFFFF"/>
                </a:solidFill>
                <a:effectLst/>
                <a:uLnTx/>
                <a:uFillTx/>
                <a:latin typeface="KoPub돋움체 Medium" panose="02020603020101020101" pitchFamily="18" charset="-127"/>
                <a:ea typeface="KoPub돋움체 Medium" panose="02020603020101020101" pitchFamily="18" charset="-127"/>
              </a:rPr>
              <a:t>기업 대응 전략 </a:t>
            </a:r>
          </a:p>
          <a:p>
            <a:pPr marL="0" marR="0" lvl="0" indent="0" algn="l" defTabSz="914400" rtl="0" eaLnBrk="1" fontAlgn="auto" latinLnBrk="0" hangingPunct="1">
              <a:spcBef>
                <a:spcPct val="0"/>
              </a:spcBef>
              <a:spcAft>
                <a:spcPts val="300"/>
              </a:spcAft>
              <a:buClrTx/>
              <a:buSzTx/>
              <a:buFontTx/>
              <a:buNone/>
              <a:tabLst/>
              <a:defRPr/>
            </a:pPr>
            <a:endParaRPr kumimoji="0" lang="ko-KR" altLang="en-US" sz="2000" b="1" i="0" u="none" strike="noStrike" kern="1200" cap="none" spc="0" normalizeH="0" baseline="0" noProof="0">
              <a:ln>
                <a:solidFill>
                  <a:schemeClr val="accent1">
                    <a:shade val="95000"/>
                    <a:satMod val="105000"/>
                    <a:alpha val="0"/>
                  </a:schemeClr>
                </a:solidFill>
              </a:ln>
              <a:solidFill>
                <a:srgbClr val="FFFFFF"/>
              </a:solidFill>
              <a:effectLst/>
              <a:uLnTx/>
              <a:uFillTx/>
              <a:latin typeface="KoPub돋움체 Medium" panose="02020603020101020101" pitchFamily="18" charset="-127"/>
              <a:ea typeface="KoPub돋움체 Medium" panose="02020603020101020101" pitchFamily="18" charset="-127"/>
            </a:endParaRPr>
          </a:p>
        </p:txBody>
      </p:sp>
    </p:spTree>
    <p:extLst>
      <p:ext uri="{BB962C8B-B14F-4D97-AF65-F5344CB8AC3E}">
        <p14:creationId xmlns:p14="http://schemas.microsoft.com/office/powerpoint/2010/main" val="3840891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2">
            <a:extLst>
              <a:ext uri="{FF2B5EF4-FFF2-40B4-BE49-F238E27FC236}">
                <a16:creationId xmlns:a16="http://schemas.microsoft.com/office/drawing/2014/main" id="{ADF24034-393B-4B79-A499-390AC09CD0B3}"/>
              </a:ext>
            </a:extLst>
          </p:cNvPr>
          <p:cNvSpPr>
            <a:spLocks noGrp="1"/>
          </p:cNvSpPr>
          <p:nvPr>
            <p:ph type="title"/>
          </p:nvPr>
        </p:nvSpPr>
        <p:spPr>
          <a:xfrm>
            <a:off x="713993" y="472786"/>
            <a:ext cx="8488800" cy="504825"/>
          </a:xfrm>
        </p:spPr>
        <p:txBody>
          <a:bodyPr/>
          <a:lstStyle/>
          <a:p>
            <a:pPr indent="540000"/>
            <a:r>
              <a:rPr lang="ko-KR" altLang="en-US">
                <a:ln>
                  <a:solidFill>
                    <a:srgbClr val="FFFFFF">
                      <a:lumMod val="75000"/>
                      <a:alpha val="0"/>
                    </a:srgbClr>
                  </a:solidFill>
                </a:ln>
                <a:solidFill>
                  <a:srgbClr val="00338D"/>
                </a:solidFill>
              </a:rPr>
              <a:t>은행 </a:t>
            </a:r>
            <a:r>
              <a:rPr lang="en-US" altLang="ko-KR">
                <a:ln>
                  <a:solidFill>
                    <a:srgbClr val="FFFFFF">
                      <a:lumMod val="75000"/>
                      <a:alpha val="0"/>
                    </a:srgbClr>
                  </a:solidFill>
                </a:ln>
                <a:solidFill>
                  <a:srgbClr val="00338D"/>
                </a:solidFill>
                <a:latin typeface="KoPub돋움체 Medium" panose="00000600000000000000" pitchFamily="2" charset="-127"/>
                <a:ea typeface="KoPub돋움체 Medium" panose="00000600000000000000" pitchFamily="2" charset="-127"/>
              </a:rPr>
              <a:t>》 </a:t>
            </a:r>
            <a:r>
              <a:rPr lang="en-US" altLang="ko-KR" b="1">
                <a:ln>
                  <a:solidFill>
                    <a:srgbClr val="FFFFFF">
                      <a:lumMod val="75000"/>
                      <a:alpha val="0"/>
                    </a:srgbClr>
                  </a:solidFill>
                </a:ln>
                <a:solidFill>
                  <a:srgbClr val="00338D"/>
                </a:solidFill>
                <a:latin typeface="KoPub돋움체 Medium" panose="00000600000000000000" pitchFamily="2" charset="-127"/>
                <a:ea typeface="KoPub돋움체 Medium" panose="00000600000000000000" pitchFamily="2" charset="-127"/>
              </a:rPr>
              <a:t>NIM </a:t>
            </a:r>
            <a:r>
              <a:rPr lang="ko-KR" altLang="en-US" b="1">
                <a:ln>
                  <a:solidFill>
                    <a:srgbClr val="FFFFFF">
                      <a:lumMod val="75000"/>
                      <a:alpha val="0"/>
                    </a:srgbClr>
                  </a:solidFill>
                </a:ln>
                <a:solidFill>
                  <a:srgbClr val="00338D"/>
                </a:solidFill>
                <a:latin typeface="KoPub돋움체 Medium" panose="00000600000000000000" pitchFamily="2" charset="-127"/>
                <a:ea typeface="KoPub돋움체 Medium" panose="00000600000000000000" pitchFamily="2" charset="-127"/>
              </a:rPr>
              <a:t>하락</a:t>
            </a:r>
            <a:r>
              <a:rPr lang="en-US" altLang="ko-KR" b="1">
                <a:ln>
                  <a:solidFill>
                    <a:srgbClr val="FFFFFF">
                      <a:lumMod val="75000"/>
                      <a:alpha val="0"/>
                    </a:srgbClr>
                  </a:solidFill>
                </a:ln>
                <a:solidFill>
                  <a:srgbClr val="00338D"/>
                </a:solidFill>
                <a:latin typeface="KoPub돋움체 Medium" panose="00000600000000000000" pitchFamily="2" charset="-127"/>
                <a:ea typeface="KoPub돋움체 Medium" panose="00000600000000000000" pitchFamily="2" charset="-127"/>
              </a:rPr>
              <a:t>, </a:t>
            </a:r>
            <a:r>
              <a:rPr lang="ko-KR" altLang="en-US" b="1">
                <a:ln>
                  <a:solidFill>
                    <a:srgbClr val="FFFFFF">
                      <a:lumMod val="75000"/>
                      <a:alpha val="0"/>
                    </a:srgbClr>
                  </a:solidFill>
                </a:ln>
                <a:solidFill>
                  <a:srgbClr val="00338D"/>
                </a:solidFill>
                <a:latin typeface="KoPub돋움체 Medium" panose="00000600000000000000" pitchFamily="2" charset="-127"/>
                <a:ea typeface="KoPub돋움체 Medium" panose="00000600000000000000" pitchFamily="2" charset="-127"/>
              </a:rPr>
              <a:t>대출 증가세 둔화 등으로 이익 성장 둔화 전망</a:t>
            </a:r>
          </a:p>
        </p:txBody>
      </p:sp>
      <p:sp>
        <p:nvSpPr>
          <p:cNvPr id="4" name="텍스트 개체 틀 3">
            <a:extLst>
              <a:ext uri="{FF2B5EF4-FFF2-40B4-BE49-F238E27FC236}">
                <a16:creationId xmlns:a16="http://schemas.microsoft.com/office/drawing/2014/main" id="{5ACA4A45-7EF8-4EB1-893D-E45B8276F4DE}"/>
              </a:ext>
            </a:extLst>
          </p:cNvPr>
          <p:cNvSpPr>
            <a:spLocks noGrp="1"/>
          </p:cNvSpPr>
          <p:nvPr>
            <p:ph type="body" sz="quarter" idx="11"/>
          </p:nvPr>
        </p:nvSpPr>
        <p:spPr>
          <a:xfrm>
            <a:off x="714375" y="1171575"/>
            <a:ext cx="8488363" cy="720725"/>
          </a:xfrm>
        </p:spPr>
        <p:txBody>
          <a:bodyPr lIns="0" tIns="0" rIns="0" bIns="0" anchor="t"/>
          <a:lstStyle/>
          <a:p>
            <a:r>
              <a:rPr lang="ko-KR" altLang="en-US">
                <a:ea typeface="KoPub돋움체 Medium"/>
              </a:rPr>
              <a:t>예대금리차 축소 등을 중심으로 국내 은행의 </a:t>
            </a:r>
            <a:r>
              <a:rPr lang="en-US" altLang="ko-KR">
                <a:ea typeface="KoPub돋움체 Medium"/>
              </a:rPr>
              <a:t>NIM(</a:t>
            </a:r>
            <a:r>
              <a:rPr lang="ko-KR" altLang="en-US">
                <a:ea typeface="KoPub돋움체 Medium"/>
              </a:rPr>
              <a:t>순이자마진</a:t>
            </a:r>
            <a:r>
              <a:rPr lang="en-US" altLang="ko-KR">
                <a:ea typeface="KoPub돋움체 Medium"/>
              </a:rPr>
              <a:t>) </a:t>
            </a:r>
            <a:r>
              <a:rPr lang="ko-KR" altLang="en-US">
                <a:ea typeface="KoPub돋움체 Medium"/>
              </a:rPr>
              <a:t>하락세 지속 전망</a:t>
            </a:r>
            <a:r>
              <a:rPr lang="en-US" altLang="ko-KR">
                <a:ea typeface="KoPub돋움체 Medium"/>
              </a:rPr>
              <a:t>. </a:t>
            </a:r>
            <a:r>
              <a:rPr lang="ko-KR" altLang="en-US">
                <a:ea typeface="KoPub돋움체 Medium"/>
              </a:rPr>
              <a:t>민간대출 증가세 둔화</a:t>
            </a:r>
            <a:r>
              <a:rPr lang="en-US" altLang="ko-KR">
                <a:ea typeface="KoPub돋움체 Medium"/>
              </a:rPr>
              <a:t>, </a:t>
            </a:r>
            <a:r>
              <a:rPr lang="ko-KR" altLang="en-US">
                <a:ea typeface="KoPub돋움체 Medium"/>
              </a:rPr>
              <a:t>대손비용 증가</a:t>
            </a:r>
            <a:r>
              <a:rPr lang="en-US" altLang="ko-KR">
                <a:ea typeface="KoPub돋움체 Medium"/>
              </a:rPr>
              <a:t>, </a:t>
            </a:r>
            <a:r>
              <a:rPr lang="ko-KR" altLang="en-US">
                <a:ea typeface="KoPub돋움체 Medium"/>
              </a:rPr>
              <a:t>상생금융 참여 등으로 수익성 하방 압력 증가가 예상</a:t>
            </a:r>
            <a:r>
              <a:rPr lang="en-US" altLang="ko-KR">
                <a:ea typeface="KoPub돋움체 Medium"/>
              </a:rPr>
              <a:t>. </a:t>
            </a:r>
            <a:r>
              <a:rPr lang="ko-KR" altLang="en-US">
                <a:ea typeface="KoPub돋움체 Medium"/>
              </a:rPr>
              <a:t>경기 둔화</a:t>
            </a:r>
            <a:r>
              <a:rPr lang="en-US" altLang="ko-KR">
                <a:ea typeface="KoPub돋움체 Medium"/>
              </a:rPr>
              <a:t>, </a:t>
            </a:r>
            <a:r>
              <a:rPr lang="ko-KR" altLang="en-US">
                <a:ea typeface="KoPub돋움체 Medium"/>
              </a:rPr>
              <a:t>스트레스 완충자본제도 도입 등에 따라 건전성</a:t>
            </a:r>
            <a:r>
              <a:rPr lang="en-US" altLang="ko-KR">
                <a:ea typeface="KoPub돋움체 Medium"/>
              </a:rPr>
              <a:t>·</a:t>
            </a:r>
            <a:r>
              <a:rPr lang="ko-KR" altLang="en-US">
                <a:ea typeface="KoPub돋움체 Medium"/>
              </a:rPr>
              <a:t>자본적정성 관리를 비롯하여</a:t>
            </a:r>
            <a:r>
              <a:rPr lang="en-US" altLang="ko-KR">
                <a:ea typeface="KoPub돋움체 Medium"/>
              </a:rPr>
              <a:t>, </a:t>
            </a:r>
            <a:r>
              <a:rPr lang="ko-KR" altLang="en-US">
                <a:ea typeface="KoPub돋움체 Medium"/>
              </a:rPr>
              <a:t>책무구조도 도입에 따른 내부통제 강화 필요성도 증대 </a:t>
            </a:r>
          </a:p>
        </p:txBody>
      </p:sp>
      <p:sp>
        <p:nvSpPr>
          <p:cNvPr id="19" name="텍스트 개체 틀 18">
            <a:extLst>
              <a:ext uri="{FF2B5EF4-FFF2-40B4-BE49-F238E27FC236}">
                <a16:creationId xmlns:a16="http://schemas.microsoft.com/office/drawing/2014/main" id="{14C70C14-1DE8-4105-90D6-78A4F2A2AC57}"/>
              </a:ext>
            </a:extLst>
          </p:cNvPr>
          <p:cNvSpPr>
            <a:spLocks noGrp="1"/>
          </p:cNvSpPr>
          <p:nvPr>
            <p:ph type="body" sz="quarter" idx="10"/>
          </p:nvPr>
        </p:nvSpPr>
        <p:spPr>
          <a:xfrm>
            <a:off x="713993" y="333149"/>
            <a:ext cx="8488800" cy="184666"/>
          </a:xfrm>
        </p:spPr>
        <p:txBody>
          <a:bodyPr/>
          <a:lstStyle/>
          <a:p>
            <a:r>
              <a:rPr lang="en-US" altLang="ko-KR"/>
              <a:t>III. 2024</a:t>
            </a:r>
            <a:r>
              <a:rPr lang="ko-KR" altLang="en-US"/>
              <a:t>년 산업별 전망</a:t>
            </a:r>
            <a:endParaRPr lang="en-US" altLang="ko-KR"/>
          </a:p>
        </p:txBody>
      </p:sp>
      <p:grpSp>
        <p:nvGrpSpPr>
          <p:cNvPr id="20" name="그룹 19">
            <a:extLst>
              <a:ext uri="{FF2B5EF4-FFF2-40B4-BE49-F238E27FC236}">
                <a16:creationId xmlns:a16="http://schemas.microsoft.com/office/drawing/2014/main" id="{FE5FCBD9-CC22-4705-AB68-72AD2D252D33}"/>
              </a:ext>
            </a:extLst>
          </p:cNvPr>
          <p:cNvGrpSpPr/>
          <p:nvPr/>
        </p:nvGrpSpPr>
        <p:grpSpPr>
          <a:xfrm>
            <a:off x="704849" y="2168525"/>
            <a:ext cx="8497889" cy="276837"/>
            <a:chOff x="704850" y="2013298"/>
            <a:chExt cx="4140200" cy="276837"/>
          </a:xfrm>
        </p:grpSpPr>
        <p:sp>
          <p:nvSpPr>
            <p:cNvPr id="24" name="TextBox 23">
              <a:extLst>
                <a:ext uri="{FF2B5EF4-FFF2-40B4-BE49-F238E27FC236}">
                  <a16:creationId xmlns:a16="http://schemas.microsoft.com/office/drawing/2014/main" id="{49720C06-CD07-464D-9CF6-A8CCEEDF65C6}"/>
                </a:ext>
              </a:extLst>
            </p:cNvPr>
            <p:cNvSpPr txBox="1"/>
            <p:nvPr/>
          </p:nvSpPr>
          <p:spPr>
            <a:xfrm>
              <a:off x="704850" y="2046854"/>
              <a:ext cx="1249687" cy="200055"/>
            </a:xfrm>
            <a:prstGeom prst="rect">
              <a:avLst/>
            </a:prstGeom>
            <a:noFill/>
          </p:spPr>
          <p:txBody>
            <a:bodyPr wrap="none" lIns="0" tIns="0" rIns="0" bIns="0" rtlCol="0">
              <a:spAutoFit/>
            </a:bodyPr>
            <a:lstStyle/>
            <a:p>
              <a:r>
                <a:rPr lang="en-US" altLang="ko-KR"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2023</a:t>
              </a:r>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년 은행산업 현황과 </a:t>
              </a:r>
              <a:r>
                <a:rPr lang="en-US" altLang="ko-KR"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2024</a:t>
              </a:r>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년 전망</a:t>
              </a:r>
            </a:p>
          </p:txBody>
        </p:sp>
        <p:cxnSp>
          <p:nvCxnSpPr>
            <p:cNvPr id="25" name="직선 연결선 24">
              <a:extLst>
                <a:ext uri="{FF2B5EF4-FFF2-40B4-BE49-F238E27FC236}">
                  <a16:creationId xmlns:a16="http://schemas.microsoft.com/office/drawing/2014/main" id="{9D636A9F-6C9E-450D-AE74-05CAB3754D8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CFE6F9F8-FD9B-4024-B77E-0CD94C1F028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3529A4A4-DF3A-40B9-9FF6-66E25B4ACBE8}"/>
              </a:ext>
            </a:extLst>
          </p:cNvPr>
          <p:cNvSpPr txBox="1"/>
          <p:nvPr/>
        </p:nvSpPr>
        <p:spPr>
          <a:xfrm>
            <a:off x="703262" y="5933974"/>
            <a:ext cx="8460000" cy="246221"/>
          </a:xfrm>
          <a:prstGeom prst="rect">
            <a:avLst/>
          </a:prstGeom>
          <a:noFill/>
        </p:spPr>
        <p:txBody>
          <a:bodyPr wrap="square" lIns="0" tIns="0" rIns="0" bIns="0" rtlCol="0" anchor="t">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dirty="0"/>
              <a:t>Source: </a:t>
            </a:r>
            <a:r>
              <a:rPr lang="ko-KR" altLang="en-US" dirty="0"/>
              <a:t>금융감독원</a:t>
            </a:r>
            <a:r>
              <a:rPr lang="en-US" altLang="ko-KR" dirty="0"/>
              <a:t>, </a:t>
            </a:r>
            <a:r>
              <a:rPr lang="ko-KR" altLang="en-US" dirty="0"/>
              <a:t>삼정</a:t>
            </a:r>
            <a:r>
              <a:rPr lang="en-US" altLang="ko-KR" dirty="0"/>
              <a:t>KPMG </a:t>
            </a:r>
            <a:r>
              <a:rPr lang="ko-KR" altLang="en-US" dirty="0"/>
              <a:t>경제연구원</a:t>
            </a:r>
          </a:p>
          <a:p>
            <a:r>
              <a:rPr lang="en-US" altLang="ko-KR" dirty="0"/>
              <a:t>Note: 1) NIM(Net Interest Margin)</a:t>
            </a:r>
          </a:p>
        </p:txBody>
      </p:sp>
      <p:pic>
        <p:nvPicPr>
          <p:cNvPr id="15" name="그림 14">
            <a:extLst>
              <a:ext uri="{FF2B5EF4-FFF2-40B4-BE49-F238E27FC236}">
                <a16:creationId xmlns:a16="http://schemas.microsoft.com/office/drawing/2014/main" id="{018A68A1-020B-3F31-D2CC-0068F8F46523}"/>
              </a:ext>
            </a:extLst>
          </p:cNvPr>
          <p:cNvPicPr>
            <a:picLocks noChangeAspect="1"/>
          </p:cNvPicPr>
          <p:nvPr/>
        </p:nvPicPr>
        <p:blipFill>
          <a:blip r:embed="rId3"/>
          <a:stretch>
            <a:fillRect/>
          </a:stretch>
        </p:blipFill>
        <p:spPr>
          <a:xfrm>
            <a:off x="733746" y="649929"/>
            <a:ext cx="425036" cy="264455"/>
          </a:xfrm>
          <a:prstGeom prst="rect">
            <a:avLst/>
          </a:prstGeom>
        </p:spPr>
      </p:pic>
      <p:sp>
        <p:nvSpPr>
          <p:cNvPr id="10" name="직사각형 158">
            <a:extLst>
              <a:ext uri="{FF2B5EF4-FFF2-40B4-BE49-F238E27FC236}">
                <a16:creationId xmlns:a16="http://schemas.microsoft.com/office/drawing/2014/main" id="{CBAFD860-6A1E-BEB8-4873-2D40155DCD29}"/>
              </a:ext>
            </a:extLst>
          </p:cNvPr>
          <p:cNvSpPr/>
          <p:nvPr/>
        </p:nvSpPr>
        <p:spPr>
          <a:xfrm>
            <a:off x="5000919" y="4176496"/>
            <a:ext cx="4204800" cy="1584000"/>
          </a:xfrm>
          <a:prstGeom prst="rect">
            <a:avLst/>
          </a:prstGeom>
          <a:noFill/>
          <a:ln w="3175">
            <a:solidFill>
              <a:srgbClr val="1E49E2"/>
            </a:solidFill>
          </a:ln>
        </p:spPr>
        <p:txBody>
          <a:bodyPr wrap="square" lIns="90000" tIns="72000" rIns="1908000" bIns="54000" anchor="t">
            <a:noAutofit/>
          </a:bodyPr>
          <a:lstStyle/>
          <a:p>
            <a:pPr lvl="0" fontAlgn="ctr">
              <a:lnSpc>
                <a:spcPct val="110000"/>
              </a:lnSpc>
              <a:spcAft>
                <a:spcPts val="500"/>
              </a:spcAft>
              <a:defRPr/>
            </a:pPr>
            <a:r>
              <a:rPr lang="ko-KR" altLang="en-US" sz="100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대손비용 증가와 건전성 관리 필요</a:t>
            </a:r>
          </a:p>
          <a:p>
            <a:pPr marL="108000" lvl="0" indent="-108000" defTabSz="457200">
              <a:lnSpc>
                <a:spcPct val="110000"/>
              </a:lnSpc>
              <a:spcAft>
                <a:spcPts val="300"/>
              </a:spcAft>
              <a:buFont typeface="Wingdings" panose="05000000000000000000" pitchFamily="2" charset="2"/>
              <a:buChar char="§"/>
              <a:defRPr/>
            </a:pP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a:t>
            </a:r>
            <a:r>
              <a:rPr lang="en-US" altLang="ko-KR"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9</a:t>
            </a: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월 말 기준 국내 은행의 원화대출 부실채권비율은 </a:t>
            </a:r>
            <a:r>
              <a:rPr lang="en-US" altLang="ko-KR"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0.39%</a:t>
            </a: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로 전년동기대비 </a:t>
            </a:r>
            <a:r>
              <a:rPr lang="en-US" altLang="ko-KR"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0.18%p </a:t>
            </a: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상승</a:t>
            </a:r>
            <a:r>
              <a:rPr lang="en-US" altLang="ko-KR"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부실채권 잔액은 </a:t>
            </a:r>
            <a:r>
              <a:rPr lang="en-US" altLang="ko-KR"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11.5</a:t>
            </a: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조 원으로</a:t>
            </a:r>
            <a:r>
              <a:rPr lang="en-US" altLang="ko-KR"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특히 기업여신 신규 부실채권이 증가 추세 </a:t>
            </a:r>
          </a:p>
          <a:p>
            <a:pPr marL="108000" lvl="0" indent="-108000" defTabSz="457200">
              <a:lnSpc>
                <a:spcPct val="110000"/>
              </a:lnSpc>
              <a:spcAft>
                <a:spcPts val="300"/>
              </a:spcAft>
              <a:buFont typeface="Wingdings" panose="05000000000000000000" pitchFamily="2" charset="2"/>
              <a:buChar char="§"/>
              <a:defRPr/>
            </a:pP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국내 은행 연체율이 상승세인 가운데</a:t>
            </a:r>
            <a:r>
              <a:rPr lang="en-US" altLang="ko-KR"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중국 부동산 침체 지속 우려</a:t>
            </a:r>
            <a:r>
              <a:rPr lang="en-US" altLang="ko-KR"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미국 채권금리 상승 등 대내외 불확실성으로 ’</a:t>
            </a:r>
            <a:r>
              <a:rPr lang="en-US" altLang="ko-KR"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대손비용 증가 등 은행의 손실흡수능력 관리 필요 </a:t>
            </a:r>
          </a:p>
        </p:txBody>
      </p:sp>
      <p:sp>
        <p:nvSpPr>
          <p:cNvPr id="11" name="직사각형 158">
            <a:extLst>
              <a:ext uri="{FF2B5EF4-FFF2-40B4-BE49-F238E27FC236}">
                <a16:creationId xmlns:a16="http://schemas.microsoft.com/office/drawing/2014/main" id="{4278B110-26A9-0C4B-B149-5ABEF550BD43}"/>
              </a:ext>
            </a:extLst>
          </p:cNvPr>
          <p:cNvSpPr/>
          <p:nvPr/>
        </p:nvSpPr>
        <p:spPr>
          <a:xfrm>
            <a:off x="5000919" y="2513143"/>
            <a:ext cx="4204800" cy="1584000"/>
          </a:xfrm>
          <a:prstGeom prst="rect">
            <a:avLst/>
          </a:prstGeom>
          <a:noFill/>
          <a:ln w="3175">
            <a:solidFill>
              <a:srgbClr val="1E49E2"/>
            </a:solidFill>
          </a:ln>
        </p:spPr>
        <p:txBody>
          <a:bodyPr wrap="square" lIns="90000" tIns="72000" rIns="1908000" bIns="54000" anchor="t">
            <a:noAutofit/>
          </a:bodyPr>
          <a:lstStyle/>
          <a:p>
            <a:pPr lvl="0" fontAlgn="ctr">
              <a:lnSpc>
                <a:spcPct val="110000"/>
              </a:lnSpc>
              <a:spcAft>
                <a:spcPts val="500"/>
              </a:spcAft>
              <a:defRPr/>
            </a:pPr>
            <a:r>
              <a:rPr lang="ko-KR" altLang="en-US" sz="100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수익성 약화 전망</a:t>
            </a:r>
          </a:p>
          <a:p>
            <a:pPr marL="108000" lvl="0" indent="-108000" defTabSz="457200">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1~3</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분기 국내 은행 당기순이익은 전년동기대비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38.2%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증가했으나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년부터 분기별 당기순이익</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등이 둔화하는 양상</a:t>
            </a:r>
            <a:endPar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108000" lvl="0" indent="-108000" defTabSz="457200">
              <a:spcAft>
                <a:spcPts val="300"/>
              </a:spcAft>
              <a:buFont typeface="Wingdings" panose="05000000000000000000" pitchFamily="2" charset="2"/>
              <a:buChar char="§"/>
              <a:defRPr/>
            </a:pP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대출 증가세</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둔화 및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NIM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하락 등으로 수익성 약화 전망</a:t>
            </a:r>
            <a:endPar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108000" lvl="0" indent="-108000" defTabSz="457200">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아울러 중도상환 수수료 면제</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이자부담 경감 등 상생금융 정책 기조</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ELS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불완전판매 이슈로 인한 판매 축소</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및 배상 등은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수익성에 부정적 요소로 작용 가능</a:t>
            </a:r>
          </a:p>
        </p:txBody>
      </p:sp>
      <p:sp>
        <p:nvSpPr>
          <p:cNvPr id="12" name="직사각형 158">
            <a:extLst>
              <a:ext uri="{FF2B5EF4-FFF2-40B4-BE49-F238E27FC236}">
                <a16:creationId xmlns:a16="http://schemas.microsoft.com/office/drawing/2014/main" id="{8B56B0DE-0D20-0C49-514C-8CEE8576DE55}"/>
              </a:ext>
            </a:extLst>
          </p:cNvPr>
          <p:cNvSpPr/>
          <p:nvPr/>
        </p:nvSpPr>
        <p:spPr>
          <a:xfrm>
            <a:off x="704850" y="2513143"/>
            <a:ext cx="4204892" cy="1584000"/>
          </a:xfrm>
          <a:prstGeom prst="rect">
            <a:avLst/>
          </a:prstGeom>
          <a:noFill/>
          <a:ln w="3175">
            <a:solidFill>
              <a:srgbClr val="1E49E2"/>
            </a:solidFill>
          </a:ln>
        </p:spPr>
        <p:txBody>
          <a:bodyPr wrap="square" lIns="90000" tIns="72000" rIns="1908000" bIns="54000" anchor="t">
            <a:noAutofit/>
          </a:bodyPr>
          <a:lstStyle/>
          <a:p>
            <a:pPr marL="0" marR="0" lvl="0" indent="0" algn="l" defTabSz="914400" rtl="0" eaLnBrk="1" fontAlgn="ctr" latinLnBrk="0" hangingPunct="1">
              <a:lnSpc>
                <a:spcPct val="110000"/>
              </a:lnSpc>
              <a:spcBef>
                <a:spcPts val="0"/>
              </a:spcBef>
              <a:spcAft>
                <a:spcPts val="500"/>
              </a:spcAft>
              <a:buClrTx/>
              <a:buSzTx/>
              <a:buFontTx/>
              <a:buNone/>
              <a:tabLst/>
              <a:defRPr/>
            </a:pPr>
            <a:r>
              <a:rPr kumimoji="0" lang="ko-KR" altLang="en-US" sz="1000" b="1" i="0" u="none" strike="noStrike" kern="0" cap="none" spc="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대출 증가세 둔화 전망 </a:t>
            </a:r>
          </a:p>
          <a:p>
            <a:pPr marL="108000" indent="-108000" defTabSz="457200">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상반기 말 국내 은행 원화대출은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2,191</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조 원으로 전년동기대비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3.9%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증가했으나 증가율은 이전 대비 둔화 </a:t>
            </a:r>
          </a:p>
          <a:p>
            <a:pPr marL="108000" indent="-108000" defTabSz="457200">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기업대출은 동기간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7.5%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증가했으며</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기업의 대출 수요는 높은 수준이나</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기업 채산성 악화 등으로 증가세는 소폭 둔화할 것으로 전망</a:t>
            </a:r>
          </a:p>
          <a:p>
            <a:pPr marL="108000" indent="-108000" defTabSz="457200">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가계대출은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894</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조 원으로 동기간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1.2%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감소</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이자 부담 증가</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부동산 경기 위축 등으로 가계대출 둔화세 지속 전망 </a:t>
            </a:r>
          </a:p>
        </p:txBody>
      </p:sp>
      <p:sp>
        <p:nvSpPr>
          <p:cNvPr id="22" name="직사각형 158">
            <a:extLst>
              <a:ext uri="{FF2B5EF4-FFF2-40B4-BE49-F238E27FC236}">
                <a16:creationId xmlns:a16="http://schemas.microsoft.com/office/drawing/2014/main" id="{859ECB19-4007-4845-E8D7-15D8E9191D0D}"/>
              </a:ext>
            </a:extLst>
          </p:cNvPr>
          <p:cNvSpPr/>
          <p:nvPr/>
        </p:nvSpPr>
        <p:spPr>
          <a:xfrm>
            <a:off x="704850" y="4176496"/>
            <a:ext cx="4204892" cy="1584000"/>
          </a:xfrm>
          <a:prstGeom prst="rect">
            <a:avLst/>
          </a:prstGeom>
          <a:noFill/>
          <a:ln w="3175">
            <a:solidFill>
              <a:srgbClr val="1E49E2"/>
            </a:solidFill>
          </a:ln>
        </p:spPr>
        <p:txBody>
          <a:bodyPr wrap="square" lIns="90000" tIns="72000" rIns="1908000" bIns="54000" anchor="t">
            <a:noAutofit/>
          </a:bodyPr>
          <a:lstStyle/>
          <a:p>
            <a:pPr marL="0" marR="0" lvl="0" indent="0" algn="l" defTabSz="914400" rtl="0" eaLnBrk="1" fontAlgn="ctr" latinLnBrk="0" hangingPunct="1">
              <a:lnSpc>
                <a:spcPct val="110000"/>
              </a:lnSpc>
              <a:spcBef>
                <a:spcPts val="0"/>
              </a:spcBef>
              <a:spcAft>
                <a:spcPts val="500"/>
              </a:spcAft>
              <a:buClrTx/>
              <a:buSzTx/>
              <a:buFontTx/>
              <a:buNone/>
              <a:tabLst/>
              <a:defRPr/>
            </a:pPr>
            <a:r>
              <a:rPr kumimoji="0" lang="en-US" altLang="ko-KR" sz="1000" b="1" i="0" u="none" strike="noStrike" kern="0" cap="none" spc="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NIM</a:t>
            </a:r>
            <a:r>
              <a:rPr kumimoji="0" lang="en-US" altLang="ko-KR" sz="1000" b="1" i="0" u="none" strike="noStrike" kern="0" cap="none" spc="0" normalizeH="0" baseline="3000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1)</a:t>
            </a:r>
            <a:r>
              <a:rPr kumimoji="0" lang="en-US" altLang="ko-KR" sz="1000" b="1" i="0" u="none" strike="noStrike" kern="0" cap="none" spc="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 </a:t>
            </a:r>
            <a:r>
              <a:rPr lang="ko-KR" altLang="en-US" sz="100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하락으로</a:t>
            </a:r>
            <a:r>
              <a:rPr kumimoji="0" lang="en-US" altLang="ko-KR" sz="1000" b="1" i="0" u="none" strike="noStrike" kern="0" cap="none" spc="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1" i="0" u="none" strike="noStrike" kern="0" cap="none" spc="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이익 성장 둔화 전망</a:t>
            </a:r>
            <a:endParaRPr kumimoji="0" lang="en-US" altLang="ko-KR" sz="1000" b="1" i="0" u="none" strike="noStrike" kern="0" cap="none" spc="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endParaRPr>
          </a:p>
          <a:p>
            <a:pPr marL="108000" marR="0" lvl="0" indent="-108000" defTabSz="457200" fontAlgn="auto">
              <a:lnSpc>
                <a:spcPct val="100000"/>
              </a:lnSpc>
              <a:spcBef>
                <a:spcPts val="0"/>
              </a:spcBef>
              <a:spcAft>
                <a:spcPts val="300"/>
              </a:spcAft>
              <a:buClrTx/>
              <a:buSzTx/>
              <a:buFont typeface="Wingdings" panose="05000000000000000000" pitchFamily="2" charset="2"/>
              <a:buChar char="§"/>
              <a:tabLst/>
              <a:defRPr/>
            </a:pP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NIM</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은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20</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4</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분기 역대 최저치</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(1.38%)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기록 후 금리 인상 기조를 반영하며 빠르게 상승했으나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분기 하락세로 전환</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예대금리차 축소 등으로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NIM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하락세 지속 전망</a:t>
            </a:r>
          </a:p>
          <a:p>
            <a:pPr marL="108000" marR="0" lvl="0" indent="-108000" defTabSz="457200" fontAlgn="auto">
              <a:lnSpc>
                <a:spcPct val="100000"/>
              </a:lnSpc>
              <a:spcBef>
                <a:spcPts val="0"/>
              </a:spcBef>
              <a:spcAft>
                <a:spcPts val="300"/>
              </a:spcAft>
              <a:buClrTx/>
              <a:buSzTx/>
              <a:buFont typeface="Wingdings" panose="05000000000000000000" pitchFamily="2" charset="2"/>
              <a:buChar char="§"/>
              <a:tabLst/>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기업대출 경쟁이 지속되는 가운데</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글로벌 불확실성 지속</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연체율 상승</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추가 대손충당금 적립 등으로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NIM</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의 하방 압력이 증가</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’24</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하반기 금리 인하 시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NIM</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의 하락세가 본격화 될 전망 </a:t>
            </a:r>
          </a:p>
        </p:txBody>
      </p:sp>
      <p:graphicFrame>
        <p:nvGraphicFramePr>
          <p:cNvPr id="31" name="차트 2">
            <a:extLst>
              <a:ext uri="{FF2B5EF4-FFF2-40B4-BE49-F238E27FC236}">
                <a16:creationId xmlns:a16="http://schemas.microsoft.com/office/drawing/2014/main" id="{A2047A06-44BF-9E7D-1DD5-A4D5F7230C4C}"/>
              </a:ext>
            </a:extLst>
          </p:cNvPr>
          <p:cNvGraphicFramePr/>
          <p:nvPr/>
        </p:nvGraphicFramePr>
        <p:xfrm>
          <a:off x="7454900" y="2721076"/>
          <a:ext cx="1657190" cy="1306005"/>
        </p:xfrm>
        <a:graphic>
          <a:graphicData uri="http://schemas.openxmlformats.org/drawingml/2006/chart">
            <c:chart xmlns:c="http://schemas.openxmlformats.org/drawingml/2006/chart" xmlns:r="http://schemas.openxmlformats.org/officeDocument/2006/relationships" r:id="rId4"/>
          </a:graphicData>
        </a:graphic>
      </p:graphicFrame>
      <p:sp>
        <p:nvSpPr>
          <p:cNvPr id="32" name="TextBox 31">
            <a:extLst>
              <a:ext uri="{FF2B5EF4-FFF2-40B4-BE49-F238E27FC236}">
                <a16:creationId xmlns:a16="http://schemas.microsoft.com/office/drawing/2014/main" id="{C499F6D8-E8A6-D48A-63FC-0BAC08EF5A4C}"/>
              </a:ext>
            </a:extLst>
          </p:cNvPr>
          <p:cNvSpPr txBox="1"/>
          <p:nvPr/>
        </p:nvSpPr>
        <p:spPr>
          <a:xfrm>
            <a:off x="7446177" y="2827176"/>
            <a:ext cx="205261" cy="9476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조 원</a:t>
            </a: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33" name="TextBox 32">
            <a:extLst>
              <a:ext uri="{FF2B5EF4-FFF2-40B4-BE49-F238E27FC236}">
                <a16:creationId xmlns:a16="http://schemas.microsoft.com/office/drawing/2014/main" id="{3E66E60A-131D-FBBE-F3FC-6292A6861198}"/>
              </a:ext>
            </a:extLst>
          </p:cNvPr>
          <p:cNvSpPr txBox="1"/>
          <p:nvPr/>
        </p:nvSpPr>
        <p:spPr>
          <a:xfrm>
            <a:off x="8974766" y="2823722"/>
            <a:ext cx="115459" cy="9476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graphicFrame>
        <p:nvGraphicFramePr>
          <p:cNvPr id="34" name="차트 2">
            <a:extLst>
              <a:ext uri="{FF2B5EF4-FFF2-40B4-BE49-F238E27FC236}">
                <a16:creationId xmlns:a16="http://schemas.microsoft.com/office/drawing/2014/main" id="{48824ADC-79D9-177C-741D-476D275D65E5}"/>
              </a:ext>
            </a:extLst>
          </p:cNvPr>
          <p:cNvGraphicFramePr/>
          <p:nvPr/>
        </p:nvGraphicFramePr>
        <p:xfrm>
          <a:off x="3127241" y="2701834"/>
          <a:ext cx="1705993" cy="1404089"/>
        </p:xfrm>
        <a:graphic>
          <a:graphicData uri="http://schemas.openxmlformats.org/drawingml/2006/chart">
            <c:chart xmlns:c="http://schemas.openxmlformats.org/drawingml/2006/chart" xmlns:r="http://schemas.openxmlformats.org/officeDocument/2006/relationships" r:id="rId5"/>
          </a:graphicData>
        </a:graphic>
      </p:graphicFrame>
      <p:sp>
        <p:nvSpPr>
          <p:cNvPr id="35" name="TextBox 34">
            <a:extLst>
              <a:ext uri="{FF2B5EF4-FFF2-40B4-BE49-F238E27FC236}">
                <a16:creationId xmlns:a16="http://schemas.microsoft.com/office/drawing/2014/main" id="{5A04EFBF-0435-F74A-3533-A4E2774F0571}"/>
              </a:ext>
            </a:extLst>
          </p:cNvPr>
          <p:cNvSpPr txBox="1"/>
          <p:nvPr/>
        </p:nvSpPr>
        <p:spPr>
          <a:xfrm>
            <a:off x="3136622" y="2838582"/>
            <a:ext cx="189570" cy="83570"/>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조 원</a:t>
            </a: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36" name="TextBox 35">
            <a:extLst>
              <a:ext uri="{FF2B5EF4-FFF2-40B4-BE49-F238E27FC236}">
                <a16:creationId xmlns:a16="http://schemas.microsoft.com/office/drawing/2014/main" id="{22593898-7632-3D55-FB1C-14EDF46FFAB4}"/>
              </a:ext>
            </a:extLst>
          </p:cNvPr>
          <p:cNvSpPr txBox="1"/>
          <p:nvPr/>
        </p:nvSpPr>
        <p:spPr>
          <a:xfrm>
            <a:off x="4717991" y="2838582"/>
            <a:ext cx="106633" cy="83570"/>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37" name="TextBox 36">
            <a:extLst>
              <a:ext uri="{FF2B5EF4-FFF2-40B4-BE49-F238E27FC236}">
                <a16:creationId xmlns:a16="http://schemas.microsoft.com/office/drawing/2014/main" id="{0433B5BF-72DD-E8F5-9C2E-316EDA0F61D3}"/>
              </a:ext>
            </a:extLst>
          </p:cNvPr>
          <p:cNvSpPr txBox="1"/>
          <p:nvPr/>
        </p:nvSpPr>
        <p:spPr>
          <a:xfrm>
            <a:off x="3381934" y="3970123"/>
            <a:ext cx="229316" cy="94769"/>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'18.1H</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39" name="TextBox 38">
            <a:extLst>
              <a:ext uri="{FF2B5EF4-FFF2-40B4-BE49-F238E27FC236}">
                <a16:creationId xmlns:a16="http://schemas.microsoft.com/office/drawing/2014/main" id="{E1929E47-74DB-AB18-33B8-97E1921DAAD7}"/>
              </a:ext>
            </a:extLst>
          </p:cNvPr>
          <p:cNvSpPr txBox="1"/>
          <p:nvPr/>
        </p:nvSpPr>
        <p:spPr>
          <a:xfrm>
            <a:off x="3806124" y="3970123"/>
            <a:ext cx="229316" cy="94769"/>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'20.1H</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41" name="TextBox 40">
            <a:extLst>
              <a:ext uri="{FF2B5EF4-FFF2-40B4-BE49-F238E27FC236}">
                <a16:creationId xmlns:a16="http://schemas.microsoft.com/office/drawing/2014/main" id="{7CD3E687-1788-B429-21D9-DE1402315D6D}"/>
              </a:ext>
            </a:extLst>
          </p:cNvPr>
          <p:cNvSpPr txBox="1"/>
          <p:nvPr/>
        </p:nvSpPr>
        <p:spPr>
          <a:xfrm>
            <a:off x="3165144" y="4489611"/>
            <a:ext cx="205261" cy="9476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조 원</a:t>
            </a: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graphicFrame>
        <p:nvGraphicFramePr>
          <p:cNvPr id="42" name="차트 2">
            <a:extLst>
              <a:ext uri="{FF2B5EF4-FFF2-40B4-BE49-F238E27FC236}">
                <a16:creationId xmlns:a16="http://schemas.microsoft.com/office/drawing/2014/main" id="{96EED204-A27B-E3E6-F3DE-5047772112A2}"/>
              </a:ext>
            </a:extLst>
          </p:cNvPr>
          <p:cNvGraphicFramePr/>
          <p:nvPr/>
        </p:nvGraphicFramePr>
        <p:xfrm>
          <a:off x="3168650" y="4326777"/>
          <a:ext cx="1751076" cy="1424550"/>
        </p:xfrm>
        <a:graphic>
          <a:graphicData uri="http://schemas.openxmlformats.org/drawingml/2006/chart">
            <c:chart xmlns:c="http://schemas.openxmlformats.org/drawingml/2006/chart" xmlns:r="http://schemas.openxmlformats.org/officeDocument/2006/relationships" r:id="rId6"/>
          </a:graphicData>
        </a:graphic>
      </p:graphicFrame>
      <p:sp>
        <p:nvSpPr>
          <p:cNvPr id="43" name="TextBox 42">
            <a:extLst>
              <a:ext uri="{FF2B5EF4-FFF2-40B4-BE49-F238E27FC236}">
                <a16:creationId xmlns:a16="http://schemas.microsoft.com/office/drawing/2014/main" id="{FE599A27-D6E2-DAE0-4A5B-121B2E6B39E9}"/>
              </a:ext>
            </a:extLst>
          </p:cNvPr>
          <p:cNvSpPr txBox="1"/>
          <p:nvPr/>
        </p:nvSpPr>
        <p:spPr>
          <a:xfrm>
            <a:off x="4728272" y="4489611"/>
            <a:ext cx="115459" cy="9476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44" name="TextBox 43">
            <a:extLst>
              <a:ext uri="{FF2B5EF4-FFF2-40B4-BE49-F238E27FC236}">
                <a16:creationId xmlns:a16="http://schemas.microsoft.com/office/drawing/2014/main" id="{435A6722-9C19-0C7C-25AB-0CAD8699027A}"/>
              </a:ext>
            </a:extLst>
          </p:cNvPr>
          <p:cNvSpPr txBox="1"/>
          <p:nvPr/>
        </p:nvSpPr>
        <p:spPr>
          <a:xfrm>
            <a:off x="4525213" y="5639404"/>
            <a:ext cx="224421" cy="92333"/>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'23.3Q</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45" name="TextBox 44">
            <a:extLst>
              <a:ext uri="{FF2B5EF4-FFF2-40B4-BE49-F238E27FC236}">
                <a16:creationId xmlns:a16="http://schemas.microsoft.com/office/drawing/2014/main" id="{14FCE349-0FDB-B3A6-62EF-83E2C955AC69}"/>
              </a:ext>
            </a:extLst>
          </p:cNvPr>
          <p:cNvSpPr txBox="1"/>
          <p:nvPr/>
        </p:nvSpPr>
        <p:spPr>
          <a:xfrm>
            <a:off x="3811019" y="5639404"/>
            <a:ext cx="224421" cy="92333"/>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'20.3Q</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46" name="TextBox 45">
            <a:extLst>
              <a:ext uri="{FF2B5EF4-FFF2-40B4-BE49-F238E27FC236}">
                <a16:creationId xmlns:a16="http://schemas.microsoft.com/office/drawing/2014/main" id="{61F7EAB3-F2A9-011E-2373-79191BA8E23F}"/>
              </a:ext>
            </a:extLst>
          </p:cNvPr>
          <p:cNvSpPr txBox="1"/>
          <p:nvPr/>
        </p:nvSpPr>
        <p:spPr>
          <a:xfrm>
            <a:off x="3379731" y="5639404"/>
            <a:ext cx="224421" cy="92333"/>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'18.3Q</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47" name="TextBox 46">
            <a:extLst>
              <a:ext uri="{FF2B5EF4-FFF2-40B4-BE49-F238E27FC236}">
                <a16:creationId xmlns:a16="http://schemas.microsoft.com/office/drawing/2014/main" id="{D3430FC3-6D36-1534-C2CE-76058AE0D872}"/>
              </a:ext>
            </a:extLst>
          </p:cNvPr>
          <p:cNvSpPr txBox="1"/>
          <p:nvPr/>
        </p:nvSpPr>
        <p:spPr>
          <a:xfrm>
            <a:off x="7446176" y="4489611"/>
            <a:ext cx="205261" cy="9476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조 원</a:t>
            </a: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48" name="TextBox 47">
            <a:extLst>
              <a:ext uri="{FF2B5EF4-FFF2-40B4-BE49-F238E27FC236}">
                <a16:creationId xmlns:a16="http://schemas.microsoft.com/office/drawing/2014/main" id="{83385211-EF99-01D9-8842-22F9A1127E21}"/>
              </a:ext>
            </a:extLst>
          </p:cNvPr>
          <p:cNvSpPr txBox="1"/>
          <p:nvPr/>
        </p:nvSpPr>
        <p:spPr>
          <a:xfrm>
            <a:off x="8996631" y="4489611"/>
            <a:ext cx="115459" cy="9476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53" name="TextBox 52">
            <a:extLst>
              <a:ext uri="{FF2B5EF4-FFF2-40B4-BE49-F238E27FC236}">
                <a16:creationId xmlns:a16="http://schemas.microsoft.com/office/drawing/2014/main" id="{1F173A67-C0E9-ECA8-303B-9AE320030373}"/>
              </a:ext>
            </a:extLst>
          </p:cNvPr>
          <p:cNvSpPr txBox="1"/>
          <p:nvPr/>
        </p:nvSpPr>
        <p:spPr>
          <a:xfrm>
            <a:off x="7637104" y="3880408"/>
            <a:ext cx="101028" cy="94769"/>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'18</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54" name="TextBox 53">
            <a:extLst>
              <a:ext uri="{FF2B5EF4-FFF2-40B4-BE49-F238E27FC236}">
                <a16:creationId xmlns:a16="http://schemas.microsoft.com/office/drawing/2014/main" id="{64292862-13BD-D3A8-5E30-2FEA4273691C}"/>
              </a:ext>
            </a:extLst>
          </p:cNvPr>
          <p:cNvSpPr txBox="1"/>
          <p:nvPr/>
        </p:nvSpPr>
        <p:spPr>
          <a:xfrm>
            <a:off x="7804983" y="3880408"/>
            <a:ext cx="101028" cy="94769"/>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'19</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55" name="TextBox 54">
            <a:extLst>
              <a:ext uri="{FF2B5EF4-FFF2-40B4-BE49-F238E27FC236}">
                <a16:creationId xmlns:a16="http://schemas.microsoft.com/office/drawing/2014/main" id="{009D8B9F-FBFA-49CA-FF6A-E54CE6D76AB6}"/>
              </a:ext>
            </a:extLst>
          </p:cNvPr>
          <p:cNvSpPr txBox="1"/>
          <p:nvPr/>
        </p:nvSpPr>
        <p:spPr>
          <a:xfrm>
            <a:off x="7965364" y="3880408"/>
            <a:ext cx="101028" cy="94769"/>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'20</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56" name="TextBox 55">
            <a:extLst>
              <a:ext uri="{FF2B5EF4-FFF2-40B4-BE49-F238E27FC236}">
                <a16:creationId xmlns:a16="http://schemas.microsoft.com/office/drawing/2014/main" id="{D983E430-9026-143A-D873-7452A506179F}"/>
              </a:ext>
            </a:extLst>
          </p:cNvPr>
          <p:cNvSpPr txBox="1"/>
          <p:nvPr/>
        </p:nvSpPr>
        <p:spPr>
          <a:xfrm>
            <a:off x="8774777" y="3880408"/>
            <a:ext cx="184414" cy="189538"/>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'23.</a:t>
            </a:r>
          </a:p>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1~3Q</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57" name="TextBox 56">
            <a:extLst>
              <a:ext uri="{FF2B5EF4-FFF2-40B4-BE49-F238E27FC236}">
                <a16:creationId xmlns:a16="http://schemas.microsoft.com/office/drawing/2014/main" id="{520F1BEF-73FB-7AB9-53D7-4A581F58B991}"/>
              </a:ext>
            </a:extLst>
          </p:cNvPr>
          <p:cNvSpPr txBox="1"/>
          <p:nvPr/>
        </p:nvSpPr>
        <p:spPr>
          <a:xfrm>
            <a:off x="8123186" y="3880408"/>
            <a:ext cx="101028" cy="94769"/>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'21</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58" name="TextBox 57">
            <a:extLst>
              <a:ext uri="{FF2B5EF4-FFF2-40B4-BE49-F238E27FC236}">
                <a16:creationId xmlns:a16="http://schemas.microsoft.com/office/drawing/2014/main" id="{7A1FFC5F-8967-6D31-85E0-D541462E5D8B}"/>
              </a:ext>
            </a:extLst>
          </p:cNvPr>
          <p:cNvSpPr txBox="1"/>
          <p:nvPr/>
        </p:nvSpPr>
        <p:spPr>
          <a:xfrm>
            <a:off x="8555035" y="3880408"/>
            <a:ext cx="184414" cy="189538"/>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'22.</a:t>
            </a:r>
          </a:p>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1~3Q</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59" name="TextBox 58">
            <a:extLst>
              <a:ext uri="{FF2B5EF4-FFF2-40B4-BE49-F238E27FC236}">
                <a16:creationId xmlns:a16="http://schemas.microsoft.com/office/drawing/2014/main" id="{51E08FE0-5F6E-6105-1E7D-BA9D18E38904}"/>
              </a:ext>
            </a:extLst>
          </p:cNvPr>
          <p:cNvSpPr txBox="1"/>
          <p:nvPr/>
        </p:nvSpPr>
        <p:spPr>
          <a:xfrm>
            <a:off x="4217794" y="3970123"/>
            <a:ext cx="221298" cy="94769"/>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'22.1H</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graphicFrame>
        <p:nvGraphicFramePr>
          <p:cNvPr id="61" name="차트 60">
            <a:extLst>
              <a:ext uri="{FF2B5EF4-FFF2-40B4-BE49-F238E27FC236}">
                <a16:creationId xmlns:a16="http://schemas.microsoft.com/office/drawing/2014/main" id="{E87E8E18-268A-7B66-034F-6EAA8E611194}"/>
              </a:ext>
            </a:extLst>
          </p:cNvPr>
          <p:cNvGraphicFramePr/>
          <p:nvPr/>
        </p:nvGraphicFramePr>
        <p:xfrm>
          <a:off x="7452507" y="4366044"/>
          <a:ext cx="1711656" cy="1365693"/>
        </p:xfrm>
        <a:graphic>
          <a:graphicData uri="http://schemas.openxmlformats.org/drawingml/2006/chart">
            <c:chart xmlns:c="http://schemas.openxmlformats.org/drawingml/2006/chart" xmlns:r="http://schemas.openxmlformats.org/officeDocument/2006/relationships" r:id="rId7"/>
          </a:graphicData>
        </a:graphic>
      </p:graphicFrame>
      <p:sp>
        <p:nvSpPr>
          <p:cNvPr id="62" name="TextBox 61">
            <a:extLst>
              <a:ext uri="{FF2B5EF4-FFF2-40B4-BE49-F238E27FC236}">
                <a16:creationId xmlns:a16="http://schemas.microsoft.com/office/drawing/2014/main" id="{4E04B4DA-6E7E-22D8-C556-F354A34238FB}"/>
              </a:ext>
            </a:extLst>
          </p:cNvPr>
          <p:cNvSpPr txBox="1"/>
          <p:nvPr/>
        </p:nvSpPr>
        <p:spPr>
          <a:xfrm>
            <a:off x="4439092" y="3970123"/>
            <a:ext cx="221298" cy="94769"/>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'23.1H</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63" name="TextBox 62">
            <a:extLst>
              <a:ext uri="{FF2B5EF4-FFF2-40B4-BE49-F238E27FC236}">
                <a16:creationId xmlns:a16="http://schemas.microsoft.com/office/drawing/2014/main" id="{E82FE261-8DA8-D990-B3E1-DB4C0F18F748}"/>
              </a:ext>
            </a:extLst>
          </p:cNvPr>
          <p:cNvSpPr txBox="1"/>
          <p:nvPr/>
        </p:nvSpPr>
        <p:spPr>
          <a:xfrm>
            <a:off x="8281027" y="3880408"/>
            <a:ext cx="100990" cy="92333"/>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'22</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64" name="TextBox 63">
            <a:extLst>
              <a:ext uri="{FF2B5EF4-FFF2-40B4-BE49-F238E27FC236}">
                <a16:creationId xmlns:a16="http://schemas.microsoft.com/office/drawing/2014/main" id="{D7BE5934-AF3C-3325-F125-9A62EF8B9772}"/>
              </a:ext>
            </a:extLst>
          </p:cNvPr>
          <p:cNvSpPr txBox="1"/>
          <p:nvPr/>
        </p:nvSpPr>
        <p:spPr>
          <a:xfrm>
            <a:off x="4269817" y="5639404"/>
            <a:ext cx="224421" cy="92333"/>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'22.3Q</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65" name="TextBox 64">
            <a:extLst>
              <a:ext uri="{FF2B5EF4-FFF2-40B4-BE49-F238E27FC236}">
                <a16:creationId xmlns:a16="http://schemas.microsoft.com/office/drawing/2014/main" id="{3008F4C2-B8FC-166E-056C-DD82464612B0}"/>
              </a:ext>
            </a:extLst>
          </p:cNvPr>
          <p:cNvSpPr txBox="1"/>
          <p:nvPr/>
        </p:nvSpPr>
        <p:spPr>
          <a:xfrm>
            <a:off x="7637104" y="5542474"/>
            <a:ext cx="101028" cy="94769"/>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'18</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66" name="TextBox 65">
            <a:extLst>
              <a:ext uri="{FF2B5EF4-FFF2-40B4-BE49-F238E27FC236}">
                <a16:creationId xmlns:a16="http://schemas.microsoft.com/office/drawing/2014/main" id="{68E90A0F-4948-E93A-9F38-61D436C93671}"/>
              </a:ext>
            </a:extLst>
          </p:cNvPr>
          <p:cNvSpPr txBox="1"/>
          <p:nvPr/>
        </p:nvSpPr>
        <p:spPr>
          <a:xfrm>
            <a:off x="7804983" y="5542474"/>
            <a:ext cx="101028" cy="94769"/>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'19</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67" name="TextBox 66">
            <a:extLst>
              <a:ext uri="{FF2B5EF4-FFF2-40B4-BE49-F238E27FC236}">
                <a16:creationId xmlns:a16="http://schemas.microsoft.com/office/drawing/2014/main" id="{C13D3160-85C8-D2B9-A9B7-A3C2952DD6F9}"/>
              </a:ext>
            </a:extLst>
          </p:cNvPr>
          <p:cNvSpPr txBox="1"/>
          <p:nvPr/>
        </p:nvSpPr>
        <p:spPr>
          <a:xfrm>
            <a:off x="7965364" y="5542474"/>
            <a:ext cx="101028" cy="94769"/>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'20</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68" name="TextBox 67">
            <a:extLst>
              <a:ext uri="{FF2B5EF4-FFF2-40B4-BE49-F238E27FC236}">
                <a16:creationId xmlns:a16="http://schemas.microsoft.com/office/drawing/2014/main" id="{4650970D-3708-FE9D-0953-A7A8ECB9AB82}"/>
              </a:ext>
            </a:extLst>
          </p:cNvPr>
          <p:cNvSpPr txBox="1"/>
          <p:nvPr/>
        </p:nvSpPr>
        <p:spPr>
          <a:xfrm>
            <a:off x="8774777" y="5542474"/>
            <a:ext cx="184414" cy="189538"/>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'23.</a:t>
            </a:r>
          </a:p>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1~3Q</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69" name="TextBox 68">
            <a:extLst>
              <a:ext uri="{FF2B5EF4-FFF2-40B4-BE49-F238E27FC236}">
                <a16:creationId xmlns:a16="http://schemas.microsoft.com/office/drawing/2014/main" id="{5CCD3A6A-93D7-C34A-DBB5-02A245B49A82}"/>
              </a:ext>
            </a:extLst>
          </p:cNvPr>
          <p:cNvSpPr txBox="1"/>
          <p:nvPr/>
        </p:nvSpPr>
        <p:spPr>
          <a:xfrm>
            <a:off x="8123186" y="5542474"/>
            <a:ext cx="101028" cy="94769"/>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'21</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70" name="TextBox 69">
            <a:extLst>
              <a:ext uri="{FF2B5EF4-FFF2-40B4-BE49-F238E27FC236}">
                <a16:creationId xmlns:a16="http://schemas.microsoft.com/office/drawing/2014/main" id="{CAE54846-FC15-B72B-14C3-4D4467372015}"/>
              </a:ext>
            </a:extLst>
          </p:cNvPr>
          <p:cNvSpPr txBox="1"/>
          <p:nvPr/>
        </p:nvSpPr>
        <p:spPr>
          <a:xfrm>
            <a:off x="8555035" y="5542474"/>
            <a:ext cx="184414" cy="189538"/>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'22.</a:t>
            </a:r>
          </a:p>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1~3Q</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71" name="TextBox 70">
            <a:extLst>
              <a:ext uri="{FF2B5EF4-FFF2-40B4-BE49-F238E27FC236}">
                <a16:creationId xmlns:a16="http://schemas.microsoft.com/office/drawing/2014/main" id="{0E2F60A3-C231-F432-A922-2B96699C6A3F}"/>
              </a:ext>
            </a:extLst>
          </p:cNvPr>
          <p:cNvSpPr txBox="1"/>
          <p:nvPr/>
        </p:nvSpPr>
        <p:spPr>
          <a:xfrm>
            <a:off x="8281027" y="5542474"/>
            <a:ext cx="100990" cy="92333"/>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'22</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2" name="직사각형 1">
            <a:extLst>
              <a:ext uri="{FF2B5EF4-FFF2-40B4-BE49-F238E27FC236}">
                <a16:creationId xmlns:a16="http://schemas.microsoft.com/office/drawing/2014/main" id="{8C35C5A2-C1C7-F69A-BCBD-F070DF02CA83}"/>
              </a:ext>
            </a:extLst>
          </p:cNvPr>
          <p:cNvSpPr/>
          <p:nvPr/>
        </p:nvSpPr>
        <p:spPr>
          <a:xfrm>
            <a:off x="3165144" y="2564973"/>
            <a:ext cx="1691250" cy="156104"/>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800" b="1"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국내 은행 대출 규모 및 증감률 추이</a:t>
            </a:r>
            <a:endParaRPr kumimoji="0" lang="ko-KR" altLang="en-US" sz="800" b="1" i="0" u="none" strike="noStrike" kern="0" cap="none" spc="0" normalizeH="0" baseline="0" noProof="0">
              <a:ln>
                <a:solidFill>
                  <a:srgbClr val="D9D9D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3" name="직사각형 2">
            <a:extLst>
              <a:ext uri="{FF2B5EF4-FFF2-40B4-BE49-F238E27FC236}">
                <a16:creationId xmlns:a16="http://schemas.microsoft.com/office/drawing/2014/main" id="{C7CB5937-CFCF-CB87-C8C6-8FADC2D92D0A}"/>
              </a:ext>
            </a:extLst>
          </p:cNvPr>
          <p:cNvSpPr/>
          <p:nvPr/>
        </p:nvSpPr>
        <p:spPr>
          <a:xfrm>
            <a:off x="7450897" y="2564973"/>
            <a:ext cx="1691250" cy="156104"/>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800" b="1"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국내 은행 당기순이익 및 수익성 추이</a:t>
            </a:r>
            <a:endParaRPr kumimoji="0" lang="ko-KR" altLang="en-US" sz="800" b="1" i="0" u="none" strike="noStrike" kern="0" cap="none" spc="0" normalizeH="0" baseline="0" noProof="0">
              <a:ln>
                <a:solidFill>
                  <a:srgbClr val="D9D9D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5" name="직사각형 4">
            <a:extLst>
              <a:ext uri="{FF2B5EF4-FFF2-40B4-BE49-F238E27FC236}">
                <a16:creationId xmlns:a16="http://schemas.microsoft.com/office/drawing/2014/main" id="{D1908FF7-5F27-7DFC-A5E4-11ED5D636DE1}"/>
              </a:ext>
            </a:extLst>
          </p:cNvPr>
          <p:cNvSpPr/>
          <p:nvPr/>
        </p:nvSpPr>
        <p:spPr>
          <a:xfrm>
            <a:off x="3165144" y="4230611"/>
            <a:ext cx="1691250" cy="156104"/>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800" b="1"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국내 은행 순수익 구조 및 </a:t>
            </a:r>
            <a:r>
              <a:rPr kumimoji="0" lang="en-US" altLang="ko-KR" sz="800" b="1"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NIM </a:t>
            </a:r>
            <a:r>
              <a:rPr kumimoji="0" lang="ko-KR" altLang="en-US" sz="800" b="1"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추이 </a:t>
            </a:r>
            <a:endParaRPr kumimoji="0" lang="ko-KR" altLang="en-US" sz="800" b="1" i="0" u="none" strike="noStrike" kern="0" cap="none" spc="0" normalizeH="0" baseline="0" noProof="0">
              <a:ln>
                <a:solidFill>
                  <a:srgbClr val="D9D9D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7" name="직사각형 6">
            <a:extLst>
              <a:ext uri="{FF2B5EF4-FFF2-40B4-BE49-F238E27FC236}">
                <a16:creationId xmlns:a16="http://schemas.microsoft.com/office/drawing/2014/main" id="{4B8C0C0E-55CF-AC52-E2A2-2B257B33D907}"/>
              </a:ext>
            </a:extLst>
          </p:cNvPr>
          <p:cNvSpPr/>
          <p:nvPr/>
        </p:nvSpPr>
        <p:spPr>
          <a:xfrm>
            <a:off x="7450897" y="4229038"/>
            <a:ext cx="1691250" cy="156104"/>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800" b="1"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국내 은행 대손비용 및 고정이하여신 비율</a:t>
            </a:r>
            <a:endParaRPr kumimoji="0" lang="ko-KR" altLang="en-US" sz="800" b="1" i="0" u="none" strike="noStrike" kern="0" cap="none" spc="0" normalizeH="0" baseline="0" noProof="0">
              <a:ln>
                <a:solidFill>
                  <a:srgbClr val="D9D9D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Tree>
    <p:extLst>
      <p:ext uri="{BB962C8B-B14F-4D97-AF65-F5344CB8AC3E}">
        <p14:creationId xmlns:p14="http://schemas.microsoft.com/office/powerpoint/2010/main" val="2856453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F45D1E70-374D-E16F-7D40-BA89AC8D5C22}"/>
              </a:ext>
            </a:extLst>
          </p:cNvPr>
          <p:cNvSpPr/>
          <p:nvPr/>
        </p:nvSpPr>
        <p:spPr>
          <a:xfrm>
            <a:off x="3274694" y="5262563"/>
            <a:ext cx="1516381" cy="2571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 name="제목 2">
            <a:extLst>
              <a:ext uri="{FF2B5EF4-FFF2-40B4-BE49-F238E27FC236}">
                <a16:creationId xmlns:a16="http://schemas.microsoft.com/office/drawing/2014/main" id="{ADF24034-393B-4B79-A499-390AC09CD0B3}"/>
              </a:ext>
            </a:extLst>
          </p:cNvPr>
          <p:cNvSpPr>
            <a:spLocks noGrp="1"/>
          </p:cNvSpPr>
          <p:nvPr>
            <p:ph type="title"/>
          </p:nvPr>
        </p:nvSpPr>
        <p:spPr>
          <a:xfrm>
            <a:off x="713993" y="472786"/>
            <a:ext cx="8488800" cy="504825"/>
          </a:xfrm>
        </p:spPr>
        <p:txBody>
          <a:bodyPr/>
          <a:lstStyle/>
          <a:p>
            <a:pPr indent="540000"/>
            <a:r>
              <a:rPr lang="ko-KR" altLang="en-US">
                <a:ln>
                  <a:solidFill>
                    <a:srgbClr val="FFFFFF">
                      <a:lumMod val="75000"/>
                      <a:alpha val="0"/>
                    </a:srgbClr>
                  </a:solidFill>
                </a:ln>
                <a:solidFill>
                  <a:srgbClr val="00338D"/>
                </a:solidFill>
              </a:rPr>
              <a:t>증권 </a:t>
            </a:r>
            <a:r>
              <a:rPr lang="en-US" altLang="ko-KR">
                <a:ln>
                  <a:solidFill>
                    <a:srgbClr val="FFFFFF">
                      <a:lumMod val="75000"/>
                      <a:alpha val="0"/>
                    </a:srgbClr>
                  </a:solidFill>
                </a:ln>
                <a:solidFill>
                  <a:srgbClr val="00338D"/>
                </a:solidFill>
                <a:latin typeface="KoPub돋움체 Medium" panose="00000600000000000000" pitchFamily="2" charset="-127"/>
                <a:ea typeface="KoPub돋움체 Medium" panose="00000600000000000000" pitchFamily="2" charset="-127"/>
              </a:rPr>
              <a:t>》 </a:t>
            </a:r>
            <a:r>
              <a:rPr lang="ko-KR" altLang="en-US" b="1">
                <a:ln>
                  <a:solidFill>
                    <a:srgbClr val="FFFFFF">
                      <a:lumMod val="75000"/>
                      <a:alpha val="0"/>
                    </a:srgbClr>
                  </a:solidFill>
                </a:ln>
                <a:solidFill>
                  <a:srgbClr val="00338D"/>
                </a:solidFill>
                <a:latin typeface="KoPub돋움체 Medium" panose="00000600000000000000" pitchFamily="2" charset="-127"/>
                <a:ea typeface="KoPub돋움체 Medium" panose="00000600000000000000" pitchFamily="2" charset="-127"/>
              </a:rPr>
              <a:t>제한적 수익 개선 가능하나</a:t>
            </a:r>
            <a:r>
              <a:rPr lang="en-US" altLang="ko-KR" b="1">
                <a:ln>
                  <a:solidFill>
                    <a:srgbClr val="FFFFFF">
                      <a:lumMod val="75000"/>
                      <a:alpha val="0"/>
                    </a:srgbClr>
                  </a:solidFill>
                </a:ln>
                <a:solidFill>
                  <a:srgbClr val="00338D"/>
                </a:solidFill>
                <a:latin typeface="KoPub돋움체 Medium" panose="00000600000000000000" pitchFamily="2" charset="-127"/>
                <a:ea typeface="KoPub돋움체 Medium" panose="00000600000000000000" pitchFamily="2" charset="-127"/>
              </a:rPr>
              <a:t>, </a:t>
            </a:r>
            <a:r>
              <a:rPr lang="ko-KR" altLang="en-US" b="1">
                <a:ln>
                  <a:solidFill>
                    <a:srgbClr val="FFFFFF">
                      <a:lumMod val="75000"/>
                      <a:alpha val="0"/>
                    </a:srgbClr>
                  </a:solidFill>
                </a:ln>
                <a:solidFill>
                  <a:srgbClr val="00338D"/>
                </a:solidFill>
                <a:latin typeface="KoPub돋움체 Medium" panose="00000600000000000000" pitchFamily="2" charset="-127"/>
                <a:ea typeface="KoPub돋움체 Medium" panose="00000600000000000000" pitchFamily="2" charset="-127"/>
              </a:rPr>
              <a:t>변동성</a:t>
            </a:r>
            <a:r>
              <a:rPr lang="en-US" altLang="ko-KR" b="1">
                <a:ln>
                  <a:solidFill>
                    <a:srgbClr val="FFFFFF">
                      <a:lumMod val="75000"/>
                      <a:alpha val="0"/>
                    </a:srgbClr>
                  </a:solidFill>
                </a:ln>
                <a:solidFill>
                  <a:srgbClr val="00338D"/>
                </a:solidFill>
                <a:latin typeface="KoPub돋움체 Medium" panose="00000600000000000000" pitchFamily="2" charset="-127"/>
                <a:ea typeface="KoPub돋움체 Medium" panose="00000600000000000000" pitchFamily="2" charset="-127"/>
              </a:rPr>
              <a:t>·</a:t>
            </a:r>
            <a:r>
              <a:rPr lang="ko-KR" altLang="en-US" b="1">
                <a:ln>
                  <a:solidFill>
                    <a:srgbClr val="FFFFFF">
                      <a:lumMod val="75000"/>
                      <a:alpha val="0"/>
                    </a:srgbClr>
                  </a:solidFill>
                </a:ln>
                <a:solidFill>
                  <a:srgbClr val="00338D"/>
                </a:solidFill>
                <a:latin typeface="KoPub돋움체 Medium" panose="00000600000000000000" pitchFamily="2" charset="-127"/>
                <a:ea typeface="KoPub돋움체 Medium" panose="00000600000000000000" pitchFamily="2" charset="-127"/>
              </a:rPr>
              <a:t>리스크 관리 필요</a:t>
            </a:r>
          </a:p>
        </p:txBody>
      </p:sp>
      <p:sp>
        <p:nvSpPr>
          <p:cNvPr id="4" name="텍스트 개체 틀 3">
            <a:extLst>
              <a:ext uri="{FF2B5EF4-FFF2-40B4-BE49-F238E27FC236}">
                <a16:creationId xmlns:a16="http://schemas.microsoft.com/office/drawing/2014/main" id="{5ACA4A45-7EF8-4EB1-893D-E45B8276F4DE}"/>
              </a:ext>
            </a:extLst>
          </p:cNvPr>
          <p:cNvSpPr>
            <a:spLocks noGrp="1"/>
          </p:cNvSpPr>
          <p:nvPr>
            <p:ph type="body" sz="quarter" idx="11"/>
          </p:nvPr>
        </p:nvSpPr>
        <p:spPr>
          <a:xfrm>
            <a:off x="714375" y="1171575"/>
            <a:ext cx="8488363" cy="720725"/>
          </a:xfrm>
        </p:spPr>
        <p:txBody>
          <a:bodyPr lIns="0" tIns="0" rIns="0" bIns="0" anchor="t"/>
          <a:lstStyle/>
          <a:p>
            <a:r>
              <a:rPr lang="en-US" altLang="ko-KR">
                <a:ea typeface="KoPub돋움체 Medium"/>
              </a:rPr>
              <a:t>2024</a:t>
            </a:r>
            <a:r>
              <a:rPr lang="ko-KR" altLang="en-US">
                <a:ea typeface="KoPub돋움체 Medium"/>
              </a:rPr>
              <a:t>년 브로커리지 수익은 소폭 개선될 여지 있으나</a:t>
            </a:r>
            <a:r>
              <a:rPr lang="en-US" altLang="ko-KR">
                <a:ea typeface="KoPub돋움체 Medium"/>
              </a:rPr>
              <a:t>, </a:t>
            </a:r>
            <a:r>
              <a:rPr lang="ko-KR" altLang="en-US">
                <a:ea typeface="KoPub돋움체 Medium"/>
              </a:rPr>
              <a:t>부동산 업황 부진에 따른 부동산</a:t>
            </a:r>
            <a:r>
              <a:rPr lang="en-US" altLang="ko-KR">
                <a:ea typeface="KoPub돋움체 Medium"/>
              </a:rPr>
              <a:t>PF </a:t>
            </a:r>
            <a:r>
              <a:rPr lang="ko-KR" altLang="en-US">
                <a:ea typeface="KoPub돋움체 Medium"/>
              </a:rPr>
              <a:t>부실 가능성 등으로 </a:t>
            </a:r>
            <a:r>
              <a:rPr lang="en-US" altLang="ko-KR">
                <a:ea typeface="KoPub돋움체 Medium"/>
              </a:rPr>
              <a:t>IB </a:t>
            </a:r>
            <a:r>
              <a:rPr lang="ko-KR" altLang="en-US">
                <a:ea typeface="KoPub돋움체 Medium"/>
              </a:rPr>
              <a:t>부문이 위축되는 등 실적 개선세는 제한적일 전망</a:t>
            </a:r>
            <a:r>
              <a:rPr lang="en-US" altLang="ko-KR">
                <a:ea typeface="KoPub돋움체 Medium"/>
              </a:rPr>
              <a:t>. </a:t>
            </a:r>
            <a:r>
              <a:rPr lang="ko-KR" altLang="en-US">
                <a:ea typeface="KoPub돋움체 Medium"/>
              </a:rPr>
              <a:t>또한 시장 변동성에 따라 채권 관련 금리 연계 이자이익 및 파생결합증권 등 자기매매 실적 변동성이 확대될 수 있으며</a:t>
            </a:r>
            <a:r>
              <a:rPr lang="en-US" altLang="ko-KR">
                <a:ea typeface="KoPub돋움체 Medium"/>
              </a:rPr>
              <a:t>, </a:t>
            </a:r>
            <a:r>
              <a:rPr lang="ko-KR" altLang="en-US">
                <a:ea typeface="KoPub돋움체 Medium"/>
              </a:rPr>
              <a:t>부동산 관련 리스크 및 건전성 관리가 필요 </a:t>
            </a:r>
          </a:p>
        </p:txBody>
      </p:sp>
      <p:sp>
        <p:nvSpPr>
          <p:cNvPr id="19" name="텍스트 개체 틀 18">
            <a:extLst>
              <a:ext uri="{FF2B5EF4-FFF2-40B4-BE49-F238E27FC236}">
                <a16:creationId xmlns:a16="http://schemas.microsoft.com/office/drawing/2014/main" id="{14C70C14-1DE8-4105-90D6-78A4F2A2AC57}"/>
              </a:ext>
            </a:extLst>
          </p:cNvPr>
          <p:cNvSpPr>
            <a:spLocks noGrp="1"/>
          </p:cNvSpPr>
          <p:nvPr>
            <p:ph type="body" sz="quarter" idx="10"/>
          </p:nvPr>
        </p:nvSpPr>
        <p:spPr>
          <a:xfrm>
            <a:off x="713993" y="333149"/>
            <a:ext cx="8488800" cy="184666"/>
          </a:xfrm>
        </p:spPr>
        <p:txBody>
          <a:bodyPr/>
          <a:lstStyle/>
          <a:p>
            <a:r>
              <a:rPr lang="en-US" altLang="ko-KR"/>
              <a:t>III. 2024</a:t>
            </a:r>
            <a:r>
              <a:rPr lang="ko-KR" altLang="en-US"/>
              <a:t>년 산업별 전망</a:t>
            </a:r>
            <a:endParaRPr lang="en-US" altLang="ko-KR"/>
          </a:p>
        </p:txBody>
      </p:sp>
      <p:grpSp>
        <p:nvGrpSpPr>
          <p:cNvPr id="20" name="그룹 19">
            <a:extLst>
              <a:ext uri="{FF2B5EF4-FFF2-40B4-BE49-F238E27FC236}">
                <a16:creationId xmlns:a16="http://schemas.microsoft.com/office/drawing/2014/main" id="{FE5FCBD9-CC22-4705-AB68-72AD2D252D33}"/>
              </a:ext>
            </a:extLst>
          </p:cNvPr>
          <p:cNvGrpSpPr/>
          <p:nvPr/>
        </p:nvGrpSpPr>
        <p:grpSpPr>
          <a:xfrm>
            <a:off x="703262" y="2168525"/>
            <a:ext cx="8497887" cy="276837"/>
            <a:chOff x="704850" y="2013298"/>
            <a:chExt cx="4140200" cy="276837"/>
          </a:xfrm>
        </p:grpSpPr>
        <p:sp>
          <p:nvSpPr>
            <p:cNvPr id="24" name="TextBox 23">
              <a:extLst>
                <a:ext uri="{FF2B5EF4-FFF2-40B4-BE49-F238E27FC236}">
                  <a16:creationId xmlns:a16="http://schemas.microsoft.com/office/drawing/2014/main" id="{49720C06-CD07-464D-9CF6-A8CCEEDF65C6}"/>
                </a:ext>
              </a:extLst>
            </p:cNvPr>
            <p:cNvSpPr txBox="1"/>
            <p:nvPr/>
          </p:nvSpPr>
          <p:spPr>
            <a:xfrm>
              <a:off x="704850" y="2046854"/>
              <a:ext cx="1249687" cy="200055"/>
            </a:xfrm>
            <a:prstGeom prst="rect">
              <a:avLst/>
            </a:prstGeom>
            <a:noFill/>
          </p:spPr>
          <p:txBody>
            <a:bodyPr wrap="none" lIns="0" tIns="0" rIns="0" bIns="0" rtlCol="0">
              <a:spAutoFit/>
            </a:bodyPr>
            <a:lstStyle/>
            <a:p>
              <a:r>
                <a:rPr lang="en-US" altLang="ko-KR"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2023</a:t>
              </a:r>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년 증권산업 현황과 </a:t>
              </a:r>
              <a:r>
                <a:rPr lang="en-US" altLang="ko-KR"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2024</a:t>
              </a:r>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년 전망</a:t>
              </a:r>
            </a:p>
          </p:txBody>
        </p:sp>
        <p:cxnSp>
          <p:nvCxnSpPr>
            <p:cNvPr id="25" name="직선 연결선 24">
              <a:extLst>
                <a:ext uri="{FF2B5EF4-FFF2-40B4-BE49-F238E27FC236}">
                  <a16:creationId xmlns:a16="http://schemas.microsoft.com/office/drawing/2014/main" id="{9D636A9F-6C9E-450D-AE74-05CAB3754D8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CFE6F9F8-FD9B-4024-B77E-0CD94C1F028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3529A4A4-DF3A-40B9-9FF6-66E25B4ACBE8}"/>
              </a:ext>
            </a:extLst>
          </p:cNvPr>
          <p:cNvSpPr txBox="1"/>
          <p:nvPr/>
        </p:nvSpPr>
        <p:spPr>
          <a:xfrm>
            <a:off x="703262" y="6064676"/>
            <a:ext cx="8460000" cy="123111"/>
          </a:xfrm>
          <a:prstGeom prst="rect">
            <a:avLst/>
          </a:prstGeom>
          <a:noFill/>
        </p:spPr>
        <p:txBody>
          <a:bodyPr wrap="square" lIns="0" tIns="0" rIns="0" bIns="0" rtlCol="0" anchor="t">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dirty="0"/>
              <a:t>Source: </a:t>
            </a:r>
            <a:r>
              <a:rPr lang="ko-KR" altLang="en-US" dirty="0"/>
              <a:t>금융감독원</a:t>
            </a:r>
            <a:r>
              <a:rPr lang="en-US" altLang="ko-KR" dirty="0"/>
              <a:t>, </a:t>
            </a:r>
            <a:r>
              <a:rPr lang="ko-KR" altLang="en-US" dirty="0"/>
              <a:t>한국은행</a:t>
            </a:r>
            <a:r>
              <a:rPr lang="en-US" altLang="ko-KR" dirty="0"/>
              <a:t>, </a:t>
            </a:r>
            <a:r>
              <a:rPr lang="ko-KR" altLang="en-US" dirty="0"/>
              <a:t>금융투자협회</a:t>
            </a:r>
            <a:r>
              <a:rPr lang="en-US" altLang="ko-KR" dirty="0"/>
              <a:t>, </a:t>
            </a:r>
            <a:r>
              <a:rPr lang="ko-KR" altLang="en-US" dirty="0"/>
              <a:t>삼정</a:t>
            </a:r>
            <a:r>
              <a:rPr lang="en-US" altLang="ko-KR" dirty="0"/>
              <a:t>KPMG </a:t>
            </a:r>
            <a:r>
              <a:rPr lang="ko-KR" altLang="en-US" dirty="0"/>
              <a:t>경제연구원</a:t>
            </a:r>
          </a:p>
        </p:txBody>
      </p:sp>
      <p:sp>
        <p:nvSpPr>
          <p:cNvPr id="10" name="직사각형 158">
            <a:extLst>
              <a:ext uri="{FF2B5EF4-FFF2-40B4-BE49-F238E27FC236}">
                <a16:creationId xmlns:a16="http://schemas.microsoft.com/office/drawing/2014/main" id="{CBAFD860-6A1E-BEB8-4873-2D40155DCD29}"/>
              </a:ext>
            </a:extLst>
          </p:cNvPr>
          <p:cNvSpPr/>
          <p:nvPr/>
        </p:nvSpPr>
        <p:spPr>
          <a:xfrm>
            <a:off x="5000919" y="4176496"/>
            <a:ext cx="4204800" cy="1584000"/>
          </a:xfrm>
          <a:prstGeom prst="rect">
            <a:avLst/>
          </a:prstGeom>
          <a:noFill/>
          <a:ln w="3175">
            <a:solidFill>
              <a:srgbClr val="1E49E2"/>
            </a:solidFill>
          </a:ln>
        </p:spPr>
        <p:txBody>
          <a:bodyPr wrap="square" lIns="90000" tIns="72000" rIns="1908000" bIns="54000">
            <a:noAutofit/>
          </a:bodyPr>
          <a:lstStyle/>
          <a:p>
            <a:pPr lvl="0" fontAlgn="ctr">
              <a:lnSpc>
                <a:spcPct val="110000"/>
              </a:lnSpc>
              <a:spcAft>
                <a:spcPts val="500"/>
              </a:spcAft>
              <a:defRPr/>
            </a:pPr>
            <a:r>
              <a:rPr lang="ko-KR" altLang="en-US" sz="100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부동산 관련 리스크〮건전성 관리 필요</a:t>
            </a:r>
          </a:p>
          <a:p>
            <a:pPr marL="108000" indent="-108000" defTabSz="457200" fontAlgn="ctr">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6</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월 말 기준 국내 증권사 총 부동산</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PF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익스포저는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28.4</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조 원에 달하며</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관련 연체율 또한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17.3%</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로 가파르게 상승</a:t>
            </a:r>
          </a:p>
          <a:p>
            <a:pPr marL="108000" indent="-108000" defTabSz="457200" fontAlgn="ctr">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특히 충당금 적립률이 낮은 중소증권사를  중심으로 부동산</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PF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관련 채무보증 부실 가능성에 유의</a:t>
            </a:r>
          </a:p>
          <a:p>
            <a:pPr marL="108000" indent="-108000" defTabSz="457200" fontAlgn="ctr">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영풍제지 미수금 및 홍콩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ELS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사태</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부동산</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금융시장 불안 등에 따른 시장</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운용리스크 확대 대비와 건전성 관리 필요</a:t>
            </a:r>
          </a:p>
        </p:txBody>
      </p:sp>
      <p:sp>
        <p:nvSpPr>
          <p:cNvPr id="11" name="직사각형 158">
            <a:extLst>
              <a:ext uri="{FF2B5EF4-FFF2-40B4-BE49-F238E27FC236}">
                <a16:creationId xmlns:a16="http://schemas.microsoft.com/office/drawing/2014/main" id="{4278B110-26A9-0C4B-B149-5ABEF550BD43}"/>
              </a:ext>
            </a:extLst>
          </p:cNvPr>
          <p:cNvSpPr/>
          <p:nvPr/>
        </p:nvSpPr>
        <p:spPr>
          <a:xfrm>
            <a:off x="5000919" y="2513143"/>
            <a:ext cx="4204800" cy="1584000"/>
          </a:xfrm>
          <a:prstGeom prst="rect">
            <a:avLst/>
          </a:prstGeom>
          <a:noFill/>
          <a:ln w="3175">
            <a:solidFill>
              <a:srgbClr val="1E49E2"/>
            </a:solidFill>
          </a:ln>
        </p:spPr>
        <p:txBody>
          <a:bodyPr wrap="square" lIns="90000" tIns="72000" rIns="1908000" bIns="54000">
            <a:noAutofit/>
          </a:bodyPr>
          <a:lstStyle/>
          <a:p>
            <a:pPr lvl="0" fontAlgn="ctr">
              <a:lnSpc>
                <a:spcPct val="110000"/>
              </a:lnSpc>
              <a:spcAft>
                <a:spcPts val="500"/>
              </a:spcAft>
              <a:defRPr/>
            </a:pPr>
            <a:r>
              <a:rPr lang="ko-KR" altLang="en-US" sz="100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수익성 제한적 개선</a:t>
            </a:r>
            <a:r>
              <a:rPr lang="en-US" altLang="ko-KR" sz="100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 </a:t>
            </a:r>
            <a:r>
              <a:rPr lang="ko-KR" altLang="en-US" sz="100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실적 차별화 예상   </a:t>
            </a:r>
          </a:p>
          <a:p>
            <a:pPr marL="108000" indent="-108000" defTabSz="457200" fontAlgn="ctr">
              <a:lnSpc>
                <a:spcPct val="110000"/>
              </a:lnSpc>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브로커리지 수익의 점진적 개선이 예상되나</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IB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부문 수익 제한과</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해외 부동산 금융 관련 손실 등으로 개선폭은 제한적 </a:t>
            </a:r>
          </a:p>
          <a:p>
            <a:pPr marL="108000" indent="-108000" defTabSz="457200" fontAlgn="ctr">
              <a:lnSpc>
                <a:spcPct val="110000"/>
              </a:lnSpc>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고금리 지속</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부동산 및 경기 둔화에 따른 대손충당금 적립과 부실채권 상각 등 불안 요인 상존</a:t>
            </a:r>
          </a:p>
          <a:p>
            <a:pPr marL="108000" indent="-108000" defTabSz="457200" fontAlgn="ctr">
              <a:lnSpc>
                <a:spcPct val="110000"/>
              </a:lnSpc>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증권사별 자본력 차이로 인해 업무 범위가 상이함에 따라</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실적 격차 발생 가능</a:t>
            </a:r>
          </a:p>
        </p:txBody>
      </p:sp>
      <p:sp>
        <p:nvSpPr>
          <p:cNvPr id="12" name="직사각형 158">
            <a:extLst>
              <a:ext uri="{FF2B5EF4-FFF2-40B4-BE49-F238E27FC236}">
                <a16:creationId xmlns:a16="http://schemas.microsoft.com/office/drawing/2014/main" id="{8B56B0DE-0D20-0C49-514C-8CEE8576DE55}"/>
              </a:ext>
            </a:extLst>
          </p:cNvPr>
          <p:cNvSpPr/>
          <p:nvPr/>
        </p:nvSpPr>
        <p:spPr>
          <a:xfrm>
            <a:off x="704850" y="2513143"/>
            <a:ext cx="4204892" cy="1584000"/>
          </a:xfrm>
          <a:prstGeom prst="rect">
            <a:avLst/>
          </a:prstGeom>
          <a:noFill/>
          <a:ln w="3175">
            <a:solidFill>
              <a:srgbClr val="1E49E2"/>
            </a:solidFill>
          </a:ln>
        </p:spPr>
        <p:txBody>
          <a:bodyPr wrap="square" lIns="90000" tIns="72000" rIns="1908000" bIns="54000">
            <a:noAutofit/>
          </a:bodyPr>
          <a:lstStyle/>
          <a:p>
            <a:pPr marL="0" marR="0" lvl="0" indent="0" algn="l" defTabSz="914400" rtl="0" eaLnBrk="1" fontAlgn="ctr" latinLnBrk="0" hangingPunct="1">
              <a:lnSpc>
                <a:spcPct val="110000"/>
              </a:lnSpc>
              <a:spcBef>
                <a:spcPts val="0"/>
              </a:spcBef>
              <a:spcAft>
                <a:spcPts val="500"/>
              </a:spcAft>
              <a:buClrTx/>
              <a:buSzTx/>
              <a:buFontTx/>
              <a:buNone/>
              <a:tabLst/>
              <a:defRPr/>
            </a:pPr>
            <a:r>
              <a:rPr kumimoji="0" lang="ko-KR" altLang="en-US" sz="1000" b="1" i="0" u="none" strike="noStrike" kern="0" cap="none" spc="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주식 시장 변동성 확대 등 경영환경 악화 </a:t>
            </a:r>
          </a:p>
          <a:p>
            <a:pPr marL="108000" marR="0" lvl="0" indent="-108000" defTabSz="457200" fontAlgn="ctr">
              <a:lnSpc>
                <a:spcPct val="110000"/>
              </a:lnSpc>
              <a:spcBef>
                <a:spcPts val="0"/>
              </a:spcBef>
              <a:spcAft>
                <a:spcPts val="300"/>
              </a:spcAft>
              <a:buClrTx/>
              <a:buSzTx/>
              <a:buFont typeface="Wingdings" panose="05000000000000000000" pitchFamily="2" charset="2"/>
              <a:buChar char="§"/>
              <a:tabLst/>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글로벌 불확실성 및 중국 경기침체 가능성 증가</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고금리 장기화</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미 국채금리 급등 등으로 주식</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채권 등 자산 시장 전반적 약세 </a:t>
            </a:r>
          </a:p>
          <a:p>
            <a:pPr marL="108000" marR="0" lvl="0" indent="-108000" defTabSz="457200" fontAlgn="ctr">
              <a:lnSpc>
                <a:spcPct val="110000"/>
              </a:lnSpc>
              <a:spcBef>
                <a:spcPts val="0"/>
              </a:spcBef>
              <a:spcAft>
                <a:spcPts val="300"/>
              </a:spcAft>
              <a:buClrTx/>
              <a:buSzTx/>
              <a:buFont typeface="Wingdings" panose="05000000000000000000" pitchFamily="2" charset="2"/>
              <a:buChar char="§"/>
              <a:tabLst/>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금리 인상 종결 가능성 등에 따라 증시로 개인 자금 유입이 이루어질 시</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브로커리지 관련 수익 개선 가능</a:t>
            </a:r>
          </a:p>
          <a:p>
            <a:pPr marL="108000" marR="0" lvl="0" indent="-108000" defTabSz="457200" fontAlgn="ctr">
              <a:lnSpc>
                <a:spcPct val="110000"/>
              </a:lnSpc>
              <a:spcBef>
                <a:spcPts val="0"/>
              </a:spcBef>
              <a:spcAft>
                <a:spcPts val="300"/>
              </a:spcAft>
              <a:buClrTx/>
              <a:buSzTx/>
              <a:buFont typeface="Wingdings" panose="05000000000000000000" pitchFamily="2" charset="2"/>
              <a:buChar char="§"/>
              <a:tabLst/>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단</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증권사간 수수료율 경쟁으로 브로커리지 부분 수익 증가는 제한될 소지가 높음</a:t>
            </a:r>
          </a:p>
        </p:txBody>
      </p:sp>
      <p:sp>
        <p:nvSpPr>
          <p:cNvPr id="22" name="직사각형 158">
            <a:extLst>
              <a:ext uri="{FF2B5EF4-FFF2-40B4-BE49-F238E27FC236}">
                <a16:creationId xmlns:a16="http://schemas.microsoft.com/office/drawing/2014/main" id="{859ECB19-4007-4845-E8D7-15D8E9191D0D}"/>
              </a:ext>
            </a:extLst>
          </p:cNvPr>
          <p:cNvSpPr/>
          <p:nvPr/>
        </p:nvSpPr>
        <p:spPr>
          <a:xfrm>
            <a:off x="704850" y="4176496"/>
            <a:ext cx="4204892" cy="1584000"/>
          </a:xfrm>
          <a:prstGeom prst="rect">
            <a:avLst/>
          </a:prstGeom>
          <a:noFill/>
          <a:ln w="3175">
            <a:solidFill>
              <a:srgbClr val="1E49E2"/>
            </a:solidFill>
          </a:ln>
        </p:spPr>
        <p:txBody>
          <a:bodyPr wrap="square" lIns="90000" tIns="72000" rIns="1908000" bIns="54000" anchor="t">
            <a:noAutofit/>
          </a:bodyPr>
          <a:lstStyle/>
          <a:p>
            <a:pPr lvl="0" fontAlgn="ctr">
              <a:lnSpc>
                <a:spcPct val="110000"/>
              </a:lnSpc>
              <a:spcAft>
                <a:spcPts val="500"/>
              </a:spcAft>
              <a:defRPr/>
            </a:pPr>
            <a:r>
              <a:rPr lang="ko-KR" altLang="en-US" sz="100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실적 부진 지속</a:t>
            </a:r>
            <a:r>
              <a:rPr lang="en-US" altLang="ko-KR" sz="100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 </a:t>
            </a:r>
            <a:r>
              <a:rPr lang="ko-KR" altLang="en-US" sz="100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및 수익 변동성 확대</a:t>
            </a:r>
          </a:p>
          <a:p>
            <a:pPr marL="108000" indent="-108000" defTabSz="457200" fontAlgn="ctr">
              <a:lnSpc>
                <a:spcPct val="110000"/>
              </a:lnSpc>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부동산 경기 침체</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고금리 장기화</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주가 하락 여파 등으로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IB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부문 수수료 및 주식</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파생 관련 손익 감소 등 전반적으로 순이익이 줄어드는 모습 </a:t>
            </a:r>
          </a:p>
          <a:p>
            <a:pPr marL="108000" indent="-108000" defTabSz="457200" fontAlgn="ctr">
              <a:lnSpc>
                <a:spcPct val="110000"/>
              </a:lnSpc>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부동산 경기 약화 지속은 부동산</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PF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관련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IB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실적 개선에 제약 요인으로 작용 예상 </a:t>
            </a:r>
          </a:p>
          <a:p>
            <a:pPr marL="108000" indent="-108000" defTabSz="457200" fontAlgn="ctr">
              <a:lnSpc>
                <a:spcPct val="110000"/>
              </a:lnSpc>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시장 불확실성이 높은 상황에서 채권 관련 금리 연계 이자이익 및 파생결합증권 등 자기매매 실적의 변동성 확대 가능</a:t>
            </a:r>
          </a:p>
        </p:txBody>
      </p:sp>
      <p:graphicFrame>
        <p:nvGraphicFramePr>
          <p:cNvPr id="2" name="차트 1">
            <a:extLst>
              <a:ext uri="{FF2B5EF4-FFF2-40B4-BE49-F238E27FC236}">
                <a16:creationId xmlns:a16="http://schemas.microsoft.com/office/drawing/2014/main" id="{C2A79399-951D-E936-3CC8-D29B3AD79963}"/>
              </a:ext>
            </a:extLst>
          </p:cNvPr>
          <p:cNvGraphicFramePr/>
          <p:nvPr/>
        </p:nvGraphicFramePr>
        <p:xfrm>
          <a:off x="3068569" y="2758183"/>
          <a:ext cx="1818059" cy="1304273"/>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B2F6138-A958-AF61-72F3-59C10DD46B51}"/>
              </a:ext>
            </a:extLst>
          </p:cNvPr>
          <p:cNvSpPr txBox="1"/>
          <p:nvPr/>
        </p:nvSpPr>
        <p:spPr>
          <a:xfrm>
            <a:off x="3074790" y="2822192"/>
            <a:ext cx="205184" cy="9476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조 원</a:t>
            </a: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graphicFrame>
        <p:nvGraphicFramePr>
          <p:cNvPr id="5" name="차트 4">
            <a:extLst>
              <a:ext uri="{FF2B5EF4-FFF2-40B4-BE49-F238E27FC236}">
                <a16:creationId xmlns:a16="http://schemas.microsoft.com/office/drawing/2014/main" id="{B1B7B3AF-CBE8-9B14-D68C-0CD7832A5164}"/>
              </a:ext>
            </a:extLst>
          </p:cNvPr>
          <p:cNvGraphicFramePr/>
          <p:nvPr/>
        </p:nvGraphicFramePr>
        <p:xfrm>
          <a:off x="3018082" y="4432287"/>
          <a:ext cx="1838314" cy="129643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차트 7">
            <a:extLst>
              <a:ext uri="{FF2B5EF4-FFF2-40B4-BE49-F238E27FC236}">
                <a16:creationId xmlns:a16="http://schemas.microsoft.com/office/drawing/2014/main" id="{BDF051F9-1A5F-B59B-FCB2-0BBA2E4453BB}"/>
              </a:ext>
            </a:extLst>
          </p:cNvPr>
          <p:cNvGraphicFramePr/>
          <p:nvPr/>
        </p:nvGraphicFramePr>
        <p:xfrm>
          <a:off x="7375438" y="2703840"/>
          <a:ext cx="1846256" cy="1400508"/>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Box 8">
            <a:extLst>
              <a:ext uri="{FF2B5EF4-FFF2-40B4-BE49-F238E27FC236}">
                <a16:creationId xmlns:a16="http://schemas.microsoft.com/office/drawing/2014/main" id="{8BC0B73D-1B99-4114-F1E8-413DDEC08F09}"/>
              </a:ext>
            </a:extLst>
          </p:cNvPr>
          <p:cNvSpPr txBox="1"/>
          <p:nvPr/>
        </p:nvSpPr>
        <p:spPr>
          <a:xfrm>
            <a:off x="7387214" y="2817855"/>
            <a:ext cx="205184" cy="9476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조 원</a:t>
            </a: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16" name="TextBox 15">
            <a:extLst>
              <a:ext uri="{FF2B5EF4-FFF2-40B4-BE49-F238E27FC236}">
                <a16:creationId xmlns:a16="http://schemas.microsoft.com/office/drawing/2014/main" id="{AE4B6BED-88C8-FD0D-2336-9EE35A16CE51}"/>
              </a:ext>
            </a:extLst>
          </p:cNvPr>
          <p:cNvSpPr txBox="1"/>
          <p:nvPr/>
        </p:nvSpPr>
        <p:spPr>
          <a:xfrm>
            <a:off x="3380412" y="3970123"/>
            <a:ext cx="166712" cy="92333"/>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'18.1</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17" name="TextBox 16">
            <a:extLst>
              <a:ext uri="{FF2B5EF4-FFF2-40B4-BE49-F238E27FC236}">
                <a16:creationId xmlns:a16="http://schemas.microsoft.com/office/drawing/2014/main" id="{9DDBEA13-9355-F646-2483-6CEADA03DE6E}"/>
              </a:ext>
            </a:extLst>
          </p:cNvPr>
          <p:cNvSpPr txBox="1"/>
          <p:nvPr/>
        </p:nvSpPr>
        <p:spPr>
          <a:xfrm>
            <a:off x="4444744" y="3970123"/>
            <a:ext cx="209994" cy="92333"/>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'23.11</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graphicFrame>
        <p:nvGraphicFramePr>
          <p:cNvPr id="32" name="차트 31">
            <a:extLst>
              <a:ext uri="{FF2B5EF4-FFF2-40B4-BE49-F238E27FC236}">
                <a16:creationId xmlns:a16="http://schemas.microsoft.com/office/drawing/2014/main" id="{5433C76A-892A-9758-56AF-33CFDDD4D2A8}"/>
              </a:ext>
            </a:extLst>
          </p:cNvPr>
          <p:cNvGraphicFramePr/>
          <p:nvPr/>
        </p:nvGraphicFramePr>
        <p:xfrm>
          <a:off x="7315201" y="4303805"/>
          <a:ext cx="1946786" cy="1428847"/>
        </p:xfrm>
        <a:graphic>
          <a:graphicData uri="http://schemas.openxmlformats.org/drawingml/2006/chart">
            <c:chart xmlns:c="http://schemas.openxmlformats.org/drawingml/2006/chart" xmlns:r="http://schemas.openxmlformats.org/officeDocument/2006/relationships" r:id="rId6"/>
          </a:graphicData>
        </a:graphic>
      </p:graphicFrame>
      <p:sp>
        <p:nvSpPr>
          <p:cNvPr id="33" name="TextBox 32">
            <a:extLst>
              <a:ext uri="{FF2B5EF4-FFF2-40B4-BE49-F238E27FC236}">
                <a16:creationId xmlns:a16="http://schemas.microsoft.com/office/drawing/2014/main" id="{E89DEAD9-6E42-6D81-8540-C13C6BC34226}"/>
              </a:ext>
            </a:extLst>
          </p:cNvPr>
          <p:cNvSpPr txBox="1"/>
          <p:nvPr/>
        </p:nvSpPr>
        <p:spPr>
          <a:xfrm>
            <a:off x="9016667" y="2817855"/>
            <a:ext cx="115416" cy="9233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34" name="TextBox 33">
            <a:extLst>
              <a:ext uri="{FF2B5EF4-FFF2-40B4-BE49-F238E27FC236}">
                <a16:creationId xmlns:a16="http://schemas.microsoft.com/office/drawing/2014/main" id="{DE899F9F-5C84-C594-4699-E2DF8743B107}"/>
              </a:ext>
            </a:extLst>
          </p:cNvPr>
          <p:cNvSpPr txBox="1"/>
          <p:nvPr/>
        </p:nvSpPr>
        <p:spPr>
          <a:xfrm>
            <a:off x="4359241" y="2822192"/>
            <a:ext cx="527388" cy="9233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(1980.1.4=100)</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35" name="TextBox 34">
            <a:extLst>
              <a:ext uri="{FF2B5EF4-FFF2-40B4-BE49-F238E27FC236}">
                <a16:creationId xmlns:a16="http://schemas.microsoft.com/office/drawing/2014/main" id="{59A39476-8BA2-FEFD-BDF5-6FD21760C337}"/>
              </a:ext>
            </a:extLst>
          </p:cNvPr>
          <p:cNvSpPr txBox="1"/>
          <p:nvPr/>
        </p:nvSpPr>
        <p:spPr>
          <a:xfrm>
            <a:off x="7387214" y="4509166"/>
            <a:ext cx="205184" cy="9476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조 원</a:t>
            </a: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36" name="TextBox 35">
            <a:extLst>
              <a:ext uri="{FF2B5EF4-FFF2-40B4-BE49-F238E27FC236}">
                <a16:creationId xmlns:a16="http://schemas.microsoft.com/office/drawing/2014/main" id="{D7D93C46-C52A-258D-865B-1A40DE1BA83E}"/>
              </a:ext>
            </a:extLst>
          </p:cNvPr>
          <p:cNvSpPr txBox="1"/>
          <p:nvPr/>
        </p:nvSpPr>
        <p:spPr>
          <a:xfrm>
            <a:off x="9035146" y="4509166"/>
            <a:ext cx="115416" cy="9233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37" name="TextBox 36">
            <a:extLst>
              <a:ext uri="{FF2B5EF4-FFF2-40B4-BE49-F238E27FC236}">
                <a16:creationId xmlns:a16="http://schemas.microsoft.com/office/drawing/2014/main" id="{C21A9D7B-4193-A19C-35EA-CDBACB406933}"/>
              </a:ext>
            </a:extLst>
          </p:cNvPr>
          <p:cNvSpPr txBox="1"/>
          <p:nvPr/>
        </p:nvSpPr>
        <p:spPr>
          <a:xfrm>
            <a:off x="3392699" y="5537906"/>
            <a:ext cx="101028" cy="94769"/>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'18</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38" name="TextBox 37">
            <a:extLst>
              <a:ext uri="{FF2B5EF4-FFF2-40B4-BE49-F238E27FC236}">
                <a16:creationId xmlns:a16="http://schemas.microsoft.com/office/drawing/2014/main" id="{34B94DC2-41A4-DDAC-572D-155289C2832F}"/>
              </a:ext>
            </a:extLst>
          </p:cNvPr>
          <p:cNvSpPr txBox="1"/>
          <p:nvPr/>
        </p:nvSpPr>
        <p:spPr>
          <a:xfrm>
            <a:off x="3560578" y="5537906"/>
            <a:ext cx="101028" cy="94769"/>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'19</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39" name="TextBox 38">
            <a:extLst>
              <a:ext uri="{FF2B5EF4-FFF2-40B4-BE49-F238E27FC236}">
                <a16:creationId xmlns:a16="http://schemas.microsoft.com/office/drawing/2014/main" id="{69663BFA-A678-3515-E744-B12FD266DE5F}"/>
              </a:ext>
            </a:extLst>
          </p:cNvPr>
          <p:cNvSpPr txBox="1"/>
          <p:nvPr/>
        </p:nvSpPr>
        <p:spPr>
          <a:xfrm>
            <a:off x="3720959" y="5537906"/>
            <a:ext cx="101028" cy="94769"/>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'20</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40" name="TextBox 39">
            <a:extLst>
              <a:ext uri="{FF2B5EF4-FFF2-40B4-BE49-F238E27FC236}">
                <a16:creationId xmlns:a16="http://schemas.microsoft.com/office/drawing/2014/main" id="{45C28FC8-C1C8-B561-2BBE-3D26021E65C7}"/>
              </a:ext>
            </a:extLst>
          </p:cNvPr>
          <p:cNvSpPr txBox="1"/>
          <p:nvPr/>
        </p:nvSpPr>
        <p:spPr>
          <a:xfrm>
            <a:off x="4530372" y="5537906"/>
            <a:ext cx="184414" cy="189538"/>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'23.</a:t>
            </a:r>
          </a:p>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1~3Q</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41" name="TextBox 40">
            <a:extLst>
              <a:ext uri="{FF2B5EF4-FFF2-40B4-BE49-F238E27FC236}">
                <a16:creationId xmlns:a16="http://schemas.microsoft.com/office/drawing/2014/main" id="{625731D5-1966-1F6C-3DA6-D66FB79D9C0F}"/>
              </a:ext>
            </a:extLst>
          </p:cNvPr>
          <p:cNvSpPr txBox="1"/>
          <p:nvPr/>
        </p:nvSpPr>
        <p:spPr>
          <a:xfrm>
            <a:off x="3878781" y="5537906"/>
            <a:ext cx="101028" cy="94769"/>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'21</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42" name="TextBox 41">
            <a:extLst>
              <a:ext uri="{FF2B5EF4-FFF2-40B4-BE49-F238E27FC236}">
                <a16:creationId xmlns:a16="http://schemas.microsoft.com/office/drawing/2014/main" id="{518E6AE5-4C0D-3F28-DB10-43A2EE0BEA76}"/>
              </a:ext>
            </a:extLst>
          </p:cNvPr>
          <p:cNvSpPr txBox="1"/>
          <p:nvPr/>
        </p:nvSpPr>
        <p:spPr>
          <a:xfrm>
            <a:off x="4310630" y="5537906"/>
            <a:ext cx="184414" cy="189538"/>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'22.</a:t>
            </a:r>
          </a:p>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1~3Q</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43" name="TextBox 42">
            <a:extLst>
              <a:ext uri="{FF2B5EF4-FFF2-40B4-BE49-F238E27FC236}">
                <a16:creationId xmlns:a16="http://schemas.microsoft.com/office/drawing/2014/main" id="{AD64C19C-8178-1CCD-5A38-A63195C2277F}"/>
              </a:ext>
            </a:extLst>
          </p:cNvPr>
          <p:cNvSpPr txBox="1"/>
          <p:nvPr/>
        </p:nvSpPr>
        <p:spPr>
          <a:xfrm>
            <a:off x="4036622" y="5537906"/>
            <a:ext cx="100990" cy="92333"/>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'22</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44" name="TextBox 43">
            <a:extLst>
              <a:ext uri="{FF2B5EF4-FFF2-40B4-BE49-F238E27FC236}">
                <a16:creationId xmlns:a16="http://schemas.microsoft.com/office/drawing/2014/main" id="{79C7C228-45FD-6842-698F-72DE6C26E836}"/>
              </a:ext>
            </a:extLst>
          </p:cNvPr>
          <p:cNvSpPr txBox="1"/>
          <p:nvPr/>
        </p:nvSpPr>
        <p:spPr>
          <a:xfrm>
            <a:off x="4157653" y="4681102"/>
            <a:ext cx="64482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5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배당금수익</a:t>
            </a:r>
            <a:r>
              <a:rPr kumimoji="0" lang="en-US" altLang="ko-KR" sz="5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a:t>
            </a:r>
            <a:r>
              <a:rPr kumimoji="0" lang="ko-KR" altLang="en-US" sz="5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수수료 비용</a:t>
            </a:r>
            <a:r>
              <a:rPr kumimoji="0" lang="en-US" altLang="ko-KR" sz="5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a:t>
            </a:r>
            <a:r>
              <a:rPr kumimoji="0" lang="ko-KR" altLang="en-US" sz="5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이자비용 등</a:t>
            </a:r>
            <a:r>
              <a:rPr kumimoji="0" lang="en-US" altLang="ko-KR" sz="5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5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45" name="TextBox 44">
            <a:extLst>
              <a:ext uri="{FF2B5EF4-FFF2-40B4-BE49-F238E27FC236}">
                <a16:creationId xmlns:a16="http://schemas.microsoft.com/office/drawing/2014/main" id="{B6B89DC1-D0D2-67D7-8CCE-5C25A1AB803F}"/>
              </a:ext>
            </a:extLst>
          </p:cNvPr>
          <p:cNvSpPr txBox="1"/>
          <p:nvPr/>
        </p:nvSpPr>
        <p:spPr>
          <a:xfrm>
            <a:off x="3074790" y="4510393"/>
            <a:ext cx="205184" cy="9476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조 원</a:t>
            </a: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46" name="TextBox 45">
            <a:extLst>
              <a:ext uri="{FF2B5EF4-FFF2-40B4-BE49-F238E27FC236}">
                <a16:creationId xmlns:a16="http://schemas.microsoft.com/office/drawing/2014/main" id="{A6840A91-8DF3-CF66-E5EE-7366606F76D3}"/>
              </a:ext>
            </a:extLst>
          </p:cNvPr>
          <p:cNvSpPr txBox="1"/>
          <p:nvPr/>
        </p:nvSpPr>
        <p:spPr>
          <a:xfrm>
            <a:off x="7733238" y="3887628"/>
            <a:ext cx="101028" cy="94769"/>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'18</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47" name="TextBox 46">
            <a:extLst>
              <a:ext uri="{FF2B5EF4-FFF2-40B4-BE49-F238E27FC236}">
                <a16:creationId xmlns:a16="http://schemas.microsoft.com/office/drawing/2014/main" id="{A24D8C7A-C3AA-C23A-B9B5-20FA0CB41189}"/>
              </a:ext>
            </a:extLst>
          </p:cNvPr>
          <p:cNvSpPr txBox="1"/>
          <p:nvPr/>
        </p:nvSpPr>
        <p:spPr>
          <a:xfrm>
            <a:off x="7901117" y="3887628"/>
            <a:ext cx="101028" cy="94769"/>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'19</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48" name="TextBox 47">
            <a:extLst>
              <a:ext uri="{FF2B5EF4-FFF2-40B4-BE49-F238E27FC236}">
                <a16:creationId xmlns:a16="http://schemas.microsoft.com/office/drawing/2014/main" id="{A21DECCF-A2D8-1675-ECC9-71F7E8E1E5B5}"/>
              </a:ext>
            </a:extLst>
          </p:cNvPr>
          <p:cNvSpPr txBox="1"/>
          <p:nvPr/>
        </p:nvSpPr>
        <p:spPr>
          <a:xfrm>
            <a:off x="8061498" y="3887628"/>
            <a:ext cx="101028" cy="94769"/>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'20</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49" name="TextBox 48">
            <a:extLst>
              <a:ext uri="{FF2B5EF4-FFF2-40B4-BE49-F238E27FC236}">
                <a16:creationId xmlns:a16="http://schemas.microsoft.com/office/drawing/2014/main" id="{6C2D8A27-0D4B-1DF3-B800-2EF947E1F51A}"/>
              </a:ext>
            </a:extLst>
          </p:cNvPr>
          <p:cNvSpPr txBox="1"/>
          <p:nvPr/>
        </p:nvSpPr>
        <p:spPr>
          <a:xfrm>
            <a:off x="8832811" y="3887628"/>
            <a:ext cx="184414" cy="189538"/>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'23.</a:t>
            </a:r>
          </a:p>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1~3Q</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50" name="TextBox 49">
            <a:extLst>
              <a:ext uri="{FF2B5EF4-FFF2-40B4-BE49-F238E27FC236}">
                <a16:creationId xmlns:a16="http://schemas.microsoft.com/office/drawing/2014/main" id="{D90AFADC-0814-1F31-4455-8D02DE23B9FC}"/>
              </a:ext>
            </a:extLst>
          </p:cNvPr>
          <p:cNvSpPr txBox="1"/>
          <p:nvPr/>
        </p:nvSpPr>
        <p:spPr>
          <a:xfrm>
            <a:off x="8219320" y="3887628"/>
            <a:ext cx="101028" cy="94769"/>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'21</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51" name="TextBox 50">
            <a:extLst>
              <a:ext uri="{FF2B5EF4-FFF2-40B4-BE49-F238E27FC236}">
                <a16:creationId xmlns:a16="http://schemas.microsoft.com/office/drawing/2014/main" id="{13EA16D2-2531-9EF2-9D05-5F5C577C210C}"/>
              </a:ext>
            </a:extLst>
          </p:cNvPr>
          <p:cNvSpPr txBox="1"/>
          <p:nvPr/>
        </p:nvSpPr>
        <p:spPr>
          <a:xfrm>
            <a:off x="8638469" y="3887628"/>
            <a:ext cx="184414" cy="189538"/>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'22.</a:t>
            </a:r>
          </a:p>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1~3Q</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52" name="TextBox 51">
            <a:extLst>
              <a:ext uri="{FF2B5EF4-FFF2-40B4-BE49-F238E27FC236}">
                <a16:creationId xmlns:a16="http://schemas.microsoft.com/office/drawing/2014/main" id="{2AF64BBF-26BD-B66C-9816-8F771067D2DB}"/>
              </a:ext>
            </a:extLst>
          </p:cNvPr>
          <p:cNvSpPr txBox="1"/>
          <p:nvPr/>
        </p:nvSpPr>
        <p:spPr>
          <a:xfrm>
            <a:off x="8377161" y="3887628"/>
            <a:ext cx="100990" cy="92333"/>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'22</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pic>
        <p:nvPicPr>
          <p:cNvPr id="55" name="그림 54">
            <a:extLst>
              <a:ext uri="{FF2B5EF4-FFF2-40B4-BE49-F238E27FC236}">
                <a16:creationId xmlns:a16="http://schemas.microsoft.com/office/drawing/2014/main" id="{B61EDD2E-5867-FA17-1EA0-1D1639C875BD}"/>
              </a:ext>
            </a:extLst>
          </p:cNvPr>
          <p:cNvPicPr>
            <a:picLocks noChangeAspect="1"/>
          </p:cNvPicPr>
          <p:nvPr/>
        </p:nvPicPr>
        <p:blipFill>
          <a:blip r:embed="rId7"/>
          <a:stretch>
            <a:fillRect/>
          </a:stretch>
        </p:blipFill>
        <p:spPr>
          <a:xfrm>
            <a:off x="734588" y="587606"/>
            <a:ext cx="423352" cy="389103"/>
          </a:xfrm>
          <a:prstGeom prst="rect">
            <a:avLst/>
          </a:prstGeom>
        </p:spPr>
      </p:pic>
      <p:sp>
        <p:nvSpPr>
          <p:cNvPr id="7" name="직사각형 6">
            <a:extLst>
              <a:ext uri="{FF2B5EF4-FFF2-40B4-BE49-F238E27FC236}">
                <a16:creationId xmlns:a16="http://schemas.microsoft.com/office/drawing/2014/main" id="{BD39E0F2-D44A-3BA6-1985-6CF3E3EF56A0}"/>
              </a:ext>
            </a:extLst>
          </p:cNvPr>
          <p:cNvSpPr/>
          <p:nvPr/>
        </p:nvSpPr>
        <p:spPr>
          <a:xfrm>
            <a:off x="3068569" y="2562720"/>
            <a:ext cx="1787825" cy="156104"/>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800" b="1"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유가증권시장 지수 및 거래대금 추이 </a:t>
            </a:r>
            <a:endParaRPr kumimoji="0" lang="ko-KR" altLang="en-US" sz="800" b="1" i="0" u="none" strike="noStrike" kern="0" cap="none" spc="0" normalizeH="0" baseline="0" noProof="0">
              <a:ln>
                <a:solidFill>
                  <a:srgbClr val="D9D9D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13" name="직사각형 12">
            <a:extLst>
              <a:ext uri="{FF2B5EF4-FFF2-40B4-BE49-F238E27FC236}">
                <a16:creationId xmlns:a16="http://schemas.microsoft.com/office/drawing/2014/main" id="{B9EFCB42-2305-8E0E-CE47-D8C0F5400925}"/>
              </a:ext>
            </a:extLst>
          </p:cNvPr>
          <p:cNvSpPr/>
          <p:nvPr/>
        </p:nvSpPr>
        <p:spPr>
          <a:xfrm>
            <a:off x="3068569" y="4231313"/>
            <a:ext cx="1787825" cy="156104"/>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800" b="1"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국내 증권사 수익구조 추이 </a:t>
            </a:r>
            <a:endParaRPr kumimoji="0" lang="ko-KR" altLang="en-US" sz="800" b="1" i="0" u="none" strike="noStrike" kern="0" cap="none" spc="0" normalizeH="0" baseline="0" noProof="0">
              <a:ln>
                <a:solidFill>
                  <a:srgbClr val="D9D9D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15" name="직사각형 14">
            <a:extLst>
              <a:ext uri="{FF2B5EF4-FFF2-40B4-BE49-F238E27FC236}">
                <a16:creationId xmlns:a16="http://schemas.microsoft.com/office/drawing/2014/main" id="{871A8651-94EB-A3F7-1F1D-61474C13D3AF}"/>
              </a:ext>
            </a:extLst>
          </p:cNvPr>
          <p:cNvSpPr/>
          <p:nvPr/>
        </p:nvSpPr>
        <p:spPr>
          <a:xfrm>
            <a:off x="7375437" y="2562720"/>
            <a:ext cx="1787825" cy="156104"/>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800" b="1"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국내 증권사 당기순이익 및 수익성 추이</a:t>
            </a:r>
            <a:endParaRPr kumimoji="0" lang="ko-KR" altLang="en-US" sz="800" b="1" i="0" u="none" strike="noStrike" kern="0" cap="none" spc="0" normalizeH="0" baseline="0" noProof="0">
              <a:ln>
                <a:solidFill>
                  <a:srgbClr val="D9D9D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21" name="직사각형 20">
            <a:extLst>
              <a:ext uri="{FF2B5EF4-FFF2-40B4-BE49-F238E27FC236}">
                <a16:creationId xmlns:a16="http://schemas.microsoft.com/office/drawing/2014/main" id="{6185E0DC-8539-F3FD-B6E8-195828F97924}"/>
              </a:ext>
            </a:extLst>
          </p:cNvPr>
          <p:cNvSpPr/>
          <p:nvPr/>
        </p:nvSpPr>
        <p:spPr>
          <a:xfrm>
            <a:off x="7375437" y="4225753"/>
            <a:ext cx="1787825" cy="156104"/>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800" b="1"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국내 증권사 부동산</a:t>
            </a:r>
            <a:r>
              <a:rPr kumimoji="0" lang="en-US" altLang="ko-KR" sz="800" b="1"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PF </a:t>
            </a:r>
            <a:r>
              <a:rPr kumimoji="0" lang="ko-KR" altLang="en-US" sz="800" b="1"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익스포저 규모 </a:t>
            </a:r>
            <a:endParaRPr kumimoji="0" lang="ko-KR" altLang="en-US" sz="800" b="1" i="0" u="none" strike="noStrike" kern="0" cap="none" spc="0" normalizeH="0" baseline="0" noProof="0">
              <a:ln>
                <a:solidFill>
                  <a:srgbClr val="D9D9D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Tree>
    <p:extLst>
      <p:ext uri="{BB962C8B-B14F-4D97-AF65-F5344CB8AC3E}">
        <p14:creationId xmlns:p14="http://schemas.microsoft.com/office/powerpoint/2010/main" val="3570731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2">
            <a:extLst>
              <a:ext uri="{FF2B5EF4-FFF2-40B4-BE49-F238E27FC236}">
                <a16:creationId xmlns:a16="http://schemas.microsoft.com/office/drawing/2014/main" id="{ADF24034-393B-4B79-A499-390AC09CD0B3}"/>
              </a:ext>
            </a:extLst>
          </p:cNvPr>
          <p:cNvSpPr>
            <a:spLocks noGrp="1"/>
          </p:cNvSpPr>
          <p:nvPr>
            <p:ph type="title"/>
          </p:nvPr>
        </p:nvSpPr>
        <p:spPr>
          <a:xfrm>
            <a:off x="713993" y="472786"/>
            <a:ext cx="8488800" cy="504825"/>
          </a:xfrm>
        </p:spPr>
        <p:txBody>
          <a:bodyPr/>
          <a:lstStyle/>
          <a:p>
            <a:pPr indent="540000"/>
            <a:r>
              <a:rPr lang="ko-KR" altLang="en-US">
                <a:ln>
                  <a:solidFill>
                    <a:srgbClr val="FFFFFF">
                      <a:lumMod val="75000"/>
                      <a:alpha val="0"/>
                    </a:srgbClr>
                  </a:solidFill>
                </a:ln>
                <a:solidFill>
                  <a:srgbClr val="00338D"/>
                </a:solidFill>
              </a:rPr>
              <a:t>카드 </a:t>
            </a:r>
            <a:r>
              <a:rPr lang="en-US" altLang="ko-KR">
                <a:ln>
                  <a:solidFill>
                    <a:srgbClr val="FFFFFF">
                      <a:lumMod val="75000"/>
                      <a:alpha val="0"/>
                    </a:srgbClr>
                  </a:solidFill>
                </a:ln>
                <a:solidFill>
                  <a:srgbClr val="00338D"/>
                </a:solidFill>
                <a:latin typeface="KoPub돋움체 Medium" panose="00000600000000000000" pitchFamily="2" charset="-127"/>
                <a:ea typeface="KoPub돋움체 Medium" panose="00000600000000000000" pitchFamily="2" charset="-127"/>
              </a:rPr>
              <a:t>》 </a:t>
            </a:r>
            <a:r>
              <a:rPr lang="ko-KR" altLang="en-US" b="1">
                <a:latin typeface="KoPub돋움체 Medium" panose="00000600000000000000" pitchFamily="2" charset="-127"/>
                <a:ea typeface="KoPub돋움체 Medium" panose="00000600000000000000" pitchFamily="2" charset="-127"/>
              </a:rPr>
              <a:t>자금조달 비용 상승</a:t>
            </a:r>
            <a:r>
              <a:rPr lang="en-US" altLang="ko-KR" b="1">
                <a:latin typeface="KoPub돋움체 Medium" panose="00000600000000000000" pitchFamily="2" charset="-127"/>
                <a:ea typeface="KoPub돋움체 Medium" panose="00000600000000000000" pitchFamily="2" charset="-127"/>
              </a:rPr>
              <a:t>·</a:t>
            </a:r>
            <a:r>
              <a:rPr lang="ko-KR" altLang="en-US" b="1">
                <a:latin typeface="KoPub돋움체 Medium" panose="00000600000000000000" pitchFamily="2" charset="-127"/>
                <a:ea typeface="KoPub돋움체 Medium" panose="00000600000000000000" pitchFamily="2" charset="-127"/>
              </a:rPr>
              <a:t>연체율 상승 등에 따른 수익성 악화 전망</a:t>
            </a:r>
            <a:endParaRPr lang="ko-KR" altLang="en-US" b="1">
              <a:ln>
                <a:solidFill>
                  <a:srgbClr val="FFFFFF">
                    <a:lumMod val="75000"/>
                    <a:alpha val="0"/>
                  </a:srgbClr>
                </a:solidFill>
              </a:ln>
              <a:solidFill>
                <a:srgbClr val="00338D"/>
              </a:solidFill>
              <a:latin typeface="KoPub돋움체 Medium" panose="00000600000000000000" pitchFamily="2" charset="-127"/>
              <a:ea typeface="KoPub돋움체 Medium" panose="00000600000000000000" pitchFamily="2" charset="-127"/>
            </a:endParaRPr>
          </a:p>
        </p:txBody>
      </p:sp>
      <p:sp>
        <p:nvSpPr>
          <p:cNvPr id="4" name="텍스트 개체 틀 3">
            <a:extLst>
              <a:ext uri="{FF2B5EF4-FFF2-40B4-BE49-F238E27FC236}">
                <a16:creationId xmlns:a16="http://schemas.microsoft.com/office/drawing/2014/main" id="{5ACA4A45-7EF8-4EB1-893D-E45B8276F4DE}"/>
              </a:ext>
            </a:extLst>
          </p:cNvPr>
          <p:cNvSpPr>
            <a:spLocks noGrp="1"/>
          </p:cNvSpPr>
          <p:nvPr>
            <p:ph type="body" sz="quarter" idx="11"/>
          </p:nvPr>
        </p:nvSpPr>
        <p:spPr>
          <a:xfrm>
            <a:off x="714375" y="1171575"/>
            <a:ext cx="8488363" cy="720725"/>
          </a:xfrm>
        </p:spPr>
        <p:txBody>
          <a:bodyPr lIns="0" tIns="0" rIns="0" bIns="0" anchor="t"/>
          <a:lstStyle/>
          <a:p>
            <a:pPr algn="just"/>
            <a:r>
              <a:rPr lang="ko-KR" altLang="en-US"/>
              <a:t>실질소득 감소 등으로 민간소비 위축 및 국내 카드구매 이용금액 증가폭이 줄어드는 가운데</a:t>
            </a:r>
            <a:r>
              <a:rPr lang="en-US" altLang="ko-KR"/>
              <a:t>, </a:t>
            </a:r>
            <a:r>
              <a:rPr lang="ko-KR" altLang="en-US"/>
              <a:t>금리 인상에 따른 자금조달 비용 상승</a:t>
            </a:r>
            <a:r>
              <a:rPr lang="en-US" altLang="ko-KR"/>
              <a:t>, </a:t>
            </a:r>
            <a:r>
              <a:rPr lang="ko-KR" altLang="en-US"/>
              <a:t>연체율 상승에 따른 대손충당금 증가 등으로 수익성은 악화될 전망</a:t>
            </a:r>
            <a:r>
              <a:rPr lang="en-US" altLang="ko-KR"/>
              <a:t>. </a:t>
            </a:r>
            <a:r>
              <a:rPr lang="ko-KR" altLang="en-US"/>
              <a:t>부실차주 및 연체율 등과 관련한 건전성 관리가 주요 과제로</a:t>
            </a:r>
            <a:r>
              <a:rPr lang="en-US" altLang="ko-KR"/>
              <a:t>, </a:t>
            </a:r>
            <a:r>
              <a:rPr lang="ko-KR" altLang="en-US"/>
              <a:t>비금융사의 간편결제업 진출 등에 대한 대응 방안도 마련 필요 </a:t>
            </a:r>
          </a:p>
        </p:txBody>
      </p:sp>
      <p:sp>
        <p:nvSpPr>
          <p:cNvPr id="19" name="텍스트 개체 틀 18">
            <a:extLst>
              <a:ext uri="{FF2B5EF4-FFF2-40B4-BE49-F238E27FC236}">
                <a16:creationId xmlns:a16="http://schemas.microsoft.com/office/drawing/2014/main" id="{14C70C14-1DE8-4105-90D6-78A4F2A2AC57}"/>
              </a:ext>
            </a:extLst>
          </p:cNvPr>
          <p:cNvSpPr>
            <a:spLocks noGrp="1"/>
          </p:cNvSpPr>
          <p:nvPr>
            <p:ph type="body" sz="quarter" idx="10"/>
          </p:nvPr>
        </p:nvSpPr>
        <p:spPr>
          <a:xfrm>
            <a:off x="713993" y="333149"/>
            <a:ext cx="8488800" cy="184666"/>
          </a:xfrm>
        </p:spPr>
        <p:txBody>
          <a:bodyPr/>
          <a:lstStyle/>
          <a:p>
            <a:r>
              <a:rPr lang="en-US" altLang="ko-KR"/>
              <a:t>III. 2024</a:t>
            </a:r>
            <a:r>
              <a:rPr lang="ko-KR" altLang="en-US"/>
              <a:t>년 산업별 전망</a:t>
            </a:r>
            <a:endParaRPr lang="en-US" altLang="ko-KR"/>
          </a:p>
        </p:txBody>
      </p:sp>
      <p:grpSp>
        <p:nvGrpSpPr>
          <p:cNvPr id="20" name="그룹 19">
            <a:extLst>
              <a:ext uri="{FF2B5EF4-FFF2-40B4-BE49-F238E27FC236}">
                <a16:creationId xmlns:a16="http://schemas.microsoft.com/office/drawing/2014/main" id="{FE5FCBD9-CC22-4705-AB68-72AD2D252D33}"/>
              </a:ext>
            </a:extLst>
          </p:cNvPr>
          <p:cNvGrpSpPr/>
          <p:nvPr/>
        </p:nvGrpSpPr>
        <p:grpSpPr>
          <a:xfrm>
            <a:off x="703262" y="2168525"/>
            <a:ext cx="8499475" cy="276837"/>
            <a:chOff x="704850" y="2013298"/>
            <a:chExt cx="4140200" cy="276837"/>
          </a:xfrm>
        </p:grpSpPr>
        <p:sp>
          <p:nvSpPr>
            <p:cNvPr id="24" name="TextBox 23">
              <a:extLst>
                <a:ext uri="{FF2B5EF4-FFF2-40B4-BE49-F238E27FC236}">
                  <a16:creationId xmlns:a16="http://schemas.microsoft.com/office/drawing/2014/main" id="{49720C06-CD07-464D-9CF6-A8CCEEDF65C6}"/>
                </a:ext>
              </a:extLst>
            </p:cNvPr>
            <p:cNvSpPr txBox="1"/>
            <p:nvPr/>
          </p:nvSpPr>
          <p:spPr>
            <a:xfrm>
              <a:off x="704850" y="2046854"/>
              <a:ext cx="1392463" cy="200055"/>
            </a:xfrm>
            <a:prstGeom prst="rect">
              <a:avLst/>
            </a:prstGeom>
            <a:noFill/>
          </p:spPr>
          <p:txBody>
            <a:bodyPr wrap="none" lIns="0" tIns="0" rIns="0" bIns="0" rtlCol="0">
              <a:spAutoFit/>
            </a:bodyPr>
            <a:lstStyle/>
            <a:p>
              <a:r>
                <a:rPr lang="en-US" altLang="ko-KR"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2023</a:t>
              </a:r>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년 신용카드산업 현황과 </a:t>
              </a:r>
              <a:r>
                <a:rPr lang="en-US" altLang="ko-KR"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2024</a:t>
              </a:r>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년 전망</a:t>
              </a:r>
            </a:p>
          </p:txBody>
        </p:sp>
        <p:cxnSp>
          <p:nvCxnSpPr>
            <p:cNvPr id="25" name="직선 연결선 24">
              <a:extLst>
                <a:ext uri="{FF2B5EF4-FFF2-40B4-BE49-F238E27FC236}">
                  <a16:creationId xmlns:a16="http://schemas.microsoft.com/office/drawing/2014/main" id="{9D636A9F-6C9E-450D-AE74-05CAB3754D8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CFE6F9F8-FD9B-4024-B77E-0CD94C1F028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3529A4A4-DF3A-40B9-9FF6-66E25B4ACBE8}"/>
              </a:ext>
            </a:extLst>
          </p:cNvPr>
          <p:cNvSpPr txBox="1"/>
          <p:nvPr/>
        </p:nvSpPr>
        <p:spPr>
          <a:xfrm>
            <a:off x="703262" y="5936544"/>
            <a:ext cx="8460000" cy="246221"/>
          </a:xfrm>
          <a:prstGeom prst="rect">
            <a:avLst/>
          </a:prstGeom>
          <a:noFill/>
        </p:spPr>
        <p:txBody>
          <a:bodyPr wrap="square" lIns="0" tIns="0" rIns="0" bIns="0" rtlCol="0" anchor="t">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dirty="0"/>
              <a:t>Source: </a:t>
            </a:r>
            <a:r>
              <a:rPr lang="ko-KR" altLang="en-US" dirty="0"/>
              <a:t>금융감독원</a:t>
            </a:r>
            <a:r>
              <a:rPr lang="en-US" altLang="ko-KR" dirty="0"/>
              <a:t>, </a:t>
            </a:r>
            <a:r>
              <a:rPr lang="ko-KR" altLang="en-US" dirty="0"/>
              <a:t>여신금융협회</a:t>
            </a:r>
            <a:r>
              <a:rPr lang="en-US" altLang="ko-KR" dirty="0"/>
              <a:t>, </a:t>
            </a:r>
            <a:r>
              <a:rPr lang="ko-KR" altLang="en-US" dirty="0"/>
              <a:t>삼정</a:t>
            </a:r>
            <a:r>
              <a:rPr lang="en-US" altLang="ko-KR" dirty="0"/>
              <a:t>KPMG </a:t>
            </a:r>
            <a:r>
              <a:rPr lang="ko-KR" altLang="en-US" dirty="0"/>
              <a:t>경제연구원</a:t>
            </a:r>
          </a:p>
          <a:p>
            <a:r>
              <a:rPr lang="en-US" altLang="ko-KR" dirty="0"/>
              <a:t>Note 1): </a:t>
            </a:r>
            <a:r>
              <a:rPr lang="ko-KR" altLang="en-US" dirty="0"/>
              <a:t>연체율은 전업카드사 </a:t>
            </a:r>
            <a:r>
              <a:rPr lang="en-US" altLang="ko-KR" dirty="0"/>
              <a:t>1</a:t>
            </a:r>
            <a:r>
              <a:rPr lang="ko-KR" altLang="en-US" dirty="0"/>
              <a:t>개월 이상 연체채권 기준</a:t>
            </a:r>
            <a:r>
              <a:rPr lang="en-US" altLang="ko-KR" dirty="0"/>
              <a:t>(</a:t>
            </a:r>
            <a:r>
              <a:rPr lang="ko-KR" altLang="en-US" dirty="0"/>
              <a:t>대환대출 포함</a:t>
            </a:r>
            <a:r>
              <a:rPr lang="en-US" altLang="ko-KR" dirty="0"/>
              <a:t>)</a:t>
            </a:r>
          </a:p>
        </p:txBody>
      </p:sp>
      <p:sp>
        <p:nvSpPr>
          <p:cNvPr id="10" name="직사각형 158">
            <a:extLst>
              <a:ext uri="{FF2B5EF4-FFF2-40B4-BE49-F238E27FC236}">
                <a16:creationId xmlns:a16="http://schemas.microsoft.com/office/drawing/2014/main" id="{CBAFD860-6A1E-BEB8-4873-2D40155DCD29}"/>
              </a:ext>
            </a:extLst>
          </p:cNvPr>
          <p:cNvSpPr/>
          <p:nvPr/>
        </p:nvSpPr>
        <p:spPr>
          <a:xfrm>
            <a:off x="5000919" y="4176496"/>
            <a:ext cx="4204800" cy="1584000"/>
          </a:xfrm>
          <a:prstGeom prst="rect">
            <a:avLst/>
          </a:prstGeom>
          <a:noFill/>
          <a:ln w="3175">
            <a:solidFill>
              <a:srgbClr val="1E49E2"/>
            </a:solidFill>
          </a:ln>
        </p:spPr>
        <p:txBody>
          <a:bodyPr wrap="square" lIns="90000" tIns="72000" rIns="1908000" bIns="54000">
            <a:noAutofit/>
          </a:bodyPr>
          <a:lstStyle/>
          <a:p>
            <a:pPr lvl="0" fontAlgn="ctr">
              <a:lnSpc>
                <a:spcPct val="110000"/>
              </a:lnSpc>
              <a:spcAft>
                <a:spcPts val="500"/>
              </a:spcAft>
              <a:defRPr/>
            </a:pPr>
            <a:r>
              <a:rPr lang="ko-KR" altLang="en-US" sz="1000" b="1" kern="0" spc="-1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카드사 유동성</a:t>
            </a:r>
            <a:r>
              <a:rPr lang="en-US" altLang="ko-KR" sz="1000" b="1" kern="0" spc="-1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a:t>
            </a:r>
            <a:r>
              <a:rPr lang="ko-KR" altLang="en-US" sz="1000" b="1" kern="0" spc="-1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건전성 관리 필요</a:t>
            </a:r>
            <a:r>
              <a:rPr lang="ko-KR" altLang="en-US" sz="100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 </a:t>
            </a:r>
            <a:endParaRPr lang="en-US" altLang="ko-KR" sz="100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endParaRPr>
          </a:p>
          <a:p>
            <a:pPr marL="108000" indent="-108000" defTabSz="457200" fontAlgn="ctr">
              <a:lnSpc>
                <a:spcPct val="110000"/>
              </a:lnSpc>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최근 카드대출과 리볼빙 이용이 늘어나는 가운데</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2023</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6</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월 말 기준 국내 전업카드사 연체율</a:t>
            </a:r>
            <a:r>
              <a:rPr lang="en-US" altLang="ko-KR" sz="800" baseline="300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이 전년동기대비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0.38%p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상승 </a:t>
            </a:r>
          </a:p>
          <a:p>
            <a:pPr marL="108000" indent="-108000" defTabSz="457200" fontAlgn="ctr">
              <a:lnSpc>
                <a:spcPct val="110000"/>
              </a:lnSpc>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고금리 장기화 기조 및 경기 둔화에 따라 취약차주의 상환 능력 감소가 전망되며</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이에 연체율 상승 및 부실 위험 관리와 카드사 유동성 및 재무건전성 관리 필요성 증대 </a:t>
            </a:r>
          </a:p>
        </p:txBody>
      </p:sp>
      <p:sp>
        <p:nvSpPr>
          <p:cNvPr id="11" name="직사각형 158">
            <a:extLst>
              <a:ext uri="{FF2B5EF4-FFF2-40B4-BE49-F238E27FC236}">
                <a16:creationId xmlns:a16="http://schemas.microsoft.com/office/drawing/2014/main" id="{4278B110-26A9-0C4B-B149-5ABEF550BD43}"/>
              </a:ext>
            </a:extLst>
          </p:cNvPr>
          <p:cNvSpPr/>
          <p:nvPr/>
        </p:nvSpPr>
        <p:spPr>
          <a:xfrm>
            <a:off x="5000919" y="2513143"/>
            <a:ext cx="4204800" cy="1584000"/>
          </a:xfrm>
          <a:prstGeom prst="rect">
            <a:avLst/>
          </a:prstGeom>
          <a:noFill/>
          <a:ln w="3175">
            <a:solidFill>
              <a:srgbClr val="1E49E2"/>
            </a:solidFill>
          </a:ln>
        </p:spPr>
        <p:txBody>
          <a:bodyPr wrap="square" lIns="90000" tIns="72000" rIns="1908000" bIns="54000">
            <a:noAutofit/>
          </a:bodyPr>
          <a:lstStyle/>
          <a:p>
            <a:pPr lvl="0" fontAlgn="ctr">
              <a:lnSpc>
                <a:spcPct val="110000"/>
              </a:lnSpc>
              <a:spcAft>
                <a:spcPts val="500"/>
              </a:spcAft>
              <a:defRPr/>
            </a:pPr>
            <a:r>
              <a:rPr lang="ko-KR" altLang="en-US" sz="100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연체율 상승 등으로 수익성 악화 예상</a:t>
            </a:r>
          </a:p>
          <a:p>
            <a:pPr marL="108000" indent="-108000" defTabSz="457200" fontAlgn="ctr">
              <a:lnSpc>
                <a:spcPct val="110000"/>
              </a:lnSpc>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상반기 국내 신용카드사의 대손준비금 전입 후 당기순이익은 전년동기대비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6,364</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억 원 증가한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조 원을 기록 </a:t>
            </a:r>
          </a:p>
          <a:p>
            <a:pPr marL="108000" indent="-108000" defTabSz="457200" fontAlgn="ctr">
              <a:lnSpc>
                <a:spcPct val="110000"/>
              </a:lnSpc>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이자부담 증가에 따른 조달비용 증가</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연체율 상승에 따른 대손충당금 적립 증가</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글로벌 경기 불확실성 등으로 인한 민간소비 감소 등은 카드업계 수익성에 악영향을 미칠 것으로 전망</a:t>
            </a:r>
          </a:p>
        </p:txBody>
      </p:sp>
      <p:sp>
        <p:nvSpPr>
          <p:cNvPr id="12" name="직사각형 158">
            <a:extLst>
              <a:ext uri="{FF2B5EF4-FFF2-40B4-BE49-F238E27FC236}">
                <a16:creationId xmlns:a16="http://schemas.microsoft.com/office/drawing/2014/main" id="{8B56B0DE-0D20-0C49-514C-8CEE8576DE55}"/>
              </a:ext>
            </a:extLst>
          </p:cNvPr>
          <p:cNvSpPr/>
          <p:nvPr/>
        </p:nvSpPr>
        <p:spPr>
          <a:xfrm>
            <a:off x="704850" y="2513143"/>
            <a:ext cx="4204892" cy="1584000"/>
          </a:xfrm>
          <a:prstGeom prst="rect">
            <a:avLst/>
          </a:prstGeom>
          <a:noFill/>
          <a:ln w="3175">
            <a:solidFill>
              <a:srgbClr val="1E49E2"/>
            </a:solidFill>
          </a:ln>
        </p:spPr>
        <p:txBody>
          <a:bodyPr wrap="square" lIns="90000" tIns="72000" rIns="1908000" bIns="54000">
            <a:noAutofit/>
          </a:bodyPr>
          <a:lstStyle/>
          <a:p>
            <a:pPr lvl="0" fontAlgn="ctr">
              <a:lnSpc>
                <a:spcPct val="110000"/>
              </a:lnSpc>
              <a:spcAft>
                <a:spcPts val="500"/>
              </a:spcAft>
              <a:defRPr/>
            </a:pPr>
            <a:r>
              <a:rPr lang="ko-KR" altLang="en-US" sz="100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민간소비 둔화 가능성 점증 </a:t>
            </a:r>
          </a:p>
          <a:p>
            <a:pPr marL="108000" indent="-108000" defTabSz="457200" fontAlgn="ctr">
              <a:lnSpc>
                <a:spcPct val="110000"/>
              </a:lnSpc>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고금리에 따른 실질소득 감소와 이자부담 확대</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주택경기 부진 등이 이어지면서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민간소비 여력 위축 가능</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이에 따라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국내 카드구매 이용금액 증가율은 둔화할 전망</a:t>
            </a:r>
          </a:p>
          <a:p>
            <a:pPr marL="108000" indent="-108000" defTabSz="457200" fontAlgn="ctr">
              <a:lnSpc>
                <a:spcPct val="110000"/>
              </a:lnSpc>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한편</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빅테크</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핀테크 등이 간편결제 서비스를 필두로 지급결제 사업에 진출하고 애플페이의 영향력이 확대되는 등 관련 산업 내 경쟁이 치열해지고 있음 </a:t>
            </a:r>
          </a:p>
        </p:txBody>
      </p:sp>
      <p:sp>
        <p:nvSpPr>
          <p:cNvPr id="22" name="직사각형 158">
            <a:extLst>
              <a:ext uri="{FF2B5EF4-FFF2-40B4-BE49-F238E27FC236}">
                <a16:creationId xmlns:a16="http://schemas.microsoft.com/office/drawing/2014/main" id="{859ECB19-4007-4845-E8D7-15D8E9191D0D}"/>
              </a:ext>
            </a:extLst>
          </p:cNvPr>
          <p:cNvSpPr/>
          <p:nvPr/>
        </p:nvSpPr>
        <p:spPr>
          <a:xfrm>
            <a:off x="704850" y="4176496"/>
            <a:ext cx="4204892" cy="1584000"/>
          </a:xfrm>
          <a:prstGeom prst="rect">
            <a:avLst/>
          </a:prstGeom>
          <a:noFill/>
          <a:ln w="3175">
            <a:solidFill>
              <a:srgbClr val="1E49E2"/>
            </a:solidFill>
          </a:ln>
        </p:spPr>
        <p:txBody>
          <a:bodyPr wrap="square" lIns="90000" tIns="72000" rIns="1908000" bIns="54000" anchor="t">
            <a:noAutofit/>
          </a:bodyPr>
          <a:lstStyle/>
          <a:p>
            <a:pPr fontAlgn="ctr">
              <a:lnSpc>
                <a:spcPct val="110000"/>
              </a:lnSpc>
              <a:spcAft>
                <a:spcPts val="500"/>
              </a:spcAft>
              <a:defRPr/>
            </a:pPr>
            <a:r>
              <a:rPr lang="ko-KR" altLang="en-US" sz="1000" b="1" kern="0" spc="-10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고금리</a:t>
            </a:r>
            <a:r>
              <a:rPr lang="en-US" altLang="ko-KR" sz="1000" b="1" kern="0" spc="-10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a:t>
            </a:r>
            <a:r>
              <a:rPr lang="ko-KR" altLang="en-US" sz="1000" b="1" kern="0" spc="-10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은행채와의 경쟁</a:t>
            </a:r>
            <a:r>
              <a:rPr lang="en-US" altLang="ko-KR" sz="1000" b="1" kern="0" spc="-10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 </a:t>
            </a:r>
            <a:r>
              <a:rPr lang="ko-KR" altLang="en-US" sz="1000" b="1" kern="0" spc="-10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등 자금조달 환경 악화</a:t>
            </a:r>
          </a:p>
          <a:p>
            <a:pPr marL="108000" indent="-108000" defTabSz="457200" fontAlgn="ctr">
              <a:lnSpc>
                <a:spcPct val="110000"/>
              </a:lnSpc>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여신전문금융회사채</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(AA0, 3</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년물</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금리는 하락세로 전환했으나</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여전히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4%</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대의 금리를 기록하며 카드사 자금조달에 부담으로 작용 </a:t>
            </a:r>
          </a:p>
          <a:p>
            <a:pPr marL="108000" indent="-108000" defTabSz="457200" fontAlgn="ctr">
              <a:lnSpc>
                <a:spcPct val="110000"/>
              </a:lnSpc>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여전채 조달비용 부담 지속과 동시에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10</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월부터 은행채 발행 한도가 폐지되는 등 여전채 수요 감소 및 금리 상승세 전망</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다만 외화채권 발행 가능성으로 자금조달 어려움은 일부 해소될 수 있을 것으로 예상</a:t>
            </a:r>
          </a:p>
        </p:txBody>
      </p:sp>
      <p:sp>
        <p:nvSpPr>
          <p:cNvPr id="7" name="TextBox 6">
            <a:extLst>
              <a:ext uri="{FF2B5EF4-FFF2-40B4-BE49-F238E27FC236}">
                <a16:creationId xmlns:a16="http://schemas.microsoft.com/office/drawing/2014/main" id="{32475A8F-0761-0638-C9B8-7C5E3F8F711A}"/>
              </a:ext>
            </a:extLst>
          </p:cNvPr>
          <p:cNvSpPr txBox="1"/>
          <p:nvPr/>
        </p:nvSpPr>
        <p:spPr>
          <a:xfrm>
            <a:off x="7426639" y="2788352"/>
            <a:ext cx="205184" cy="128685"/>
          </a:xfrm>
          <a:prstGeom prst="rect">
            <a:avLst/>
          </a:prstGeom>
          <a:noFill/>
        </p:spPr>
        <p:txBody>
          <a:bodyPr wrap="none" lIns="0" tIns="3600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조 원</a:t>
            </a: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graphicFrame>
        <p:nvGraphicFramePr>
          <p:cNvPr id="8" name="차트 2">
            <a:extLst>
              <a:ext uri="{FF2B5EF4-FFF2-40B4-BE49-F238E27FC236}">
                <a16:creationId xmlns:a16="http://schemas.microsoft.com/office/drawing/2014/main" id="{92DCB430-7CD6-F4B0-2B82-08C30285C717}"/>
              </a:ext>
            </a:extLst>
          </p:cNvPr>
          <p:cNvGraphicFramePr/>
          <p:nvPr/>
        </p:nvGraphicFramePr>
        <p:xfrm>
          <a:off x="7424301" y="2669053"/>
          <a:ext cx="1738961" cy="1424538"/>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EFFF7CF9-B4BF-09AB-A9BE-95032698A53E}"/>
              </a:ext>
            </a:extLst>
          </p:cNvPr>
          <p:cNvSpPr txBox="1"/>
          <p:nvPr/>
        </p:nvSpPr>
        <p:spPr>
          <a:xfrm>
            <a:off x="9034836" y="2788276"/>
            <a:ext cx="115416" cy="128685"/>
          </a:xfrm>
          <a:prstGeom prst="rect">
            <a:avLst/>
          </a:prstGeom>
          <a:noFill/>
        </p:spPr>
        <p:txBody>
          <a:bodyPr wrap="none" lIns="0" tIns="3600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graphicFrame>
        <p:nvGraphicFramePr>
          <p:cNvPr id="13" name="차트 12">
            <a:extLst>
              <a:ext uri="{FF2B5EF4-FFF2-40B4-BE49-F238E27FC236}">
                <a16:creationId xmlns:a16="http://schemas.microsoft.com/office/drawing/2014/main" id="{FBD985F8-748A-AEFD-DE09-BA87A0D4528A}"/>
              </a:ext>
            </a:extLst>
          </p:cNvPr>
          <p:cNvGraphicFramePr/>
          <p:nvPr>
            <p:extLst>
              <p:ext uri="{D42A27DB-BD31-4B8C-83A1-F6EECF244321}">
                <p14:modId xmlns:p14="http://schemas.microsoft.com/office/powerpoint/2010/main" val="2656588166"/>
              </p:ext>
            </p:extLst>
          </p:nvPr>
        </p:nvGraphicFramePr>
        <p:xfrm>
          <a:off x="3016155" y="4440691"/>
          <a:ext cx="1883391" cy="1319805"/>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8FC3A8A5-A6B2-91E9-D1FD-D40C42E86EA6}"/>
              </a:ext>
            </a:extLst>
          </p:cNvPr>
          <p:cNvSpPr txBox="1"/>
          <p:nvPr/>
        </p:nvSpPr>
        <p:spPr>
          <a:xfrm>
            <a:off x="4644622" y="4535894"/>
            <a:ext cx="331251" cy="128685"/>
          </a:xfrm>
          <a:prstGeom prst="rect">
            <a:avLst/>
          </a:prstGeom>
          <a:noFill/>
        </p:spPr>
        <p:txBody>
          <a:bodyPr wrap="square" lIns="0" tIns="3600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조 원</a:t>
            </a: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16" name="TextBox 15">
            <a:extLst>
              <a:ext uri="{FF2B5EF4-FFF2-40B4-BE49-F238E27FC236}">
                <a16:creationId xmlns:a16="http://schemas.microsoft.com/office/drawing/2014/main" id="{EF979C69-A626-F3BB-59DB-3FECAC3362A4}"/>
              </a:ext>
            </a:extLst>
          </p:cNvPr>
          <p:cNvSpPr txBox="1"/>
          <p:nvPr/>
        </p:nvSpPr>
        <p:spPr>
          <a:xfrm>
            <a:off x="3148415" y="4535894"/>
            <a:ext cx="331251" cy="128685"/>
          </a:xfrm>
          <a:prstGeom prst="rect">
            <a:avLst/>
          </a:prstGeom>
          <a:noFill/>
        </p:spPr>
        <p:txBody>
          <a:bodyPr wrap="square" lIns="0" tIns="3600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graphicFrame>
        <p:nvGraphicFramePr>
          <p:cNvPr id="64" name="차트 63">
            <a:extLst>
              <a:ext uri="{FF2B5EF4-FFF2-40B4-BE49-F238E27FC236}">
                <a16:creationId xmlns:a16="http://schemas.microsoft.com/office/drawing/2014/main" id="{8F3ADD35-2E0D-BF1B-2429-3DBF8311AD6C}"/>
              </a:ext>
            </a:extLst>
          </p:cNvPr>
          <p:cNvGraphicFramePr/>
          <p:nvPr>
            <p:extLst>
              <p:ext uri="{D42A27DB-BD31-4B8C-83A1-F6EECF244321}">
                <p14:modId xmlns:p14="http://schemas.microsoft.com/office/powerpoint/2010/main" val="3457294576"/>
              </p:ext>
            </p:extLst>
          </p:nvPr>
        </p:nvGraphicFramePr>
        <p:xfrm>
          <a:off x="3091219" y="2669053"/>
          <a:ext cx="1786692" cy="1428089"/>
        </p:xfrm>
        <a:graphic>
          <a:graphicData uri="http://schemas.openxmlformats.org/drawingml/2006/chart">
            <c:chart xmlns:c="http://schemas.openxmlformats.org/drawingml/2006/chart" xmlns:r="http://schemas.openxmlformats.org/officeDocument/2006/relationships" r:id="rId5"/>
          </a:graphicData>
        </a:graphic>
      </p:graphicFrame>
      <p:sp>
        <p:nvSpPr>
          <p:cNvPr id="65" name="TextBox 64">
            <a:extLst>
              <a:ext uri="{FF2B5EF4-FFF2-40B4-BE49-F238E27FC236}">
                <a16:creationId xmlns:a16="http://schemas.microsoft.com/office/drawing/2014/main" id="{14E464B3-205B-4089-03DD-56E7613B217C}"/>
              </a:ext>
            </a:extLst>
          </p:cNvPr>
          <p:cNvSpPr txBox="1"/>
          <p:nvPr/>
        </p:nvSpPr>
        <p:spPr>
          <a:xfrm>
            <a:off x="3124257" y="2822192"/>
            <a:ext cx="205184" cy="9476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조 원</a:t>
            </a: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66" name="TextBox 65">
            <a:extLst>
              <a:ext uri="{FF2B5EF4-FFF2-40B4-BE49-F238E27FC236}">
                <a16:creationId xmlns:a16="http://schemas.microsoft.com/office/drawing/2014/main" id="{497BEC29-AA47-D7D6-5377-7C3DF93546AF}"/>
              </a:ext>
            </a:extLst>
          </p:cNvPr>
          <p:cNvSpPr txBox="1"/>
          <p:nvPr/>
        </p:nvSpPr>
        <p:spPr>
          <a:xfrm>
            <a:off x="4739025" y="2822192"/>
            <a:ext cx="115416" cy="9233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72" name="TextBox 71">
            <a:extLst>
              <a:ext uri="{FF2B5EF4-FFF2-40B4-BE49-F238E27FC236}">
                <a16:creationId xmlns:a16="http://schemas.microsoft.com/office/drawing/2014/main" id="{FBCB2A30-923A-5CAB-B2F7-1C0908187BD9}"/>
              </a:ext>
            </a:extLst>
          </p:cNvPr>
          <p:cNvSpPr txBox="1"/>
          <p:nvPr/>
        </p:nvSpPr>
        <p:spPr>
          <a:xfrm>
            <a:off x="7424301" y="4489097"/>
            <a:ext cx="205184" cy="128685"/>
          </a:xfrm>
          <a:prstGeom prst="rect">
            <a:avLst/>
          </a:prstGeom>
          <a:noFill/>
        </p:spPr>
        <p:txBody>
          <a:bodyPr wrap="none" lIns="0" tIns="3600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조 원</a:t>
            </a: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graphicFrame>
        <p:nvGraphicFramePr>
          <p:cNvPr id="73" name="차트 2">
            <a:extLst>
              <a:ext uri="{FF2B5EF4-FFF2-40B4-BE49-F238E27FC236}">
                <a16:creationId xmlns:a16="http://schemas.microsoft.com/office/drawing/2014/main" id="{16B3F9CD-20CE-E025-5AD7-BF290668112D}"/>
              </a:ext>
            </a:extLst>
          </p:cNvPr>
          <p:cNvGraphicFramePr/>
          <p:nvPr/>
        </p:nvGraphicFramePr>
        <p:xfrm>
          <a:off x="7424301" y="4335958"/>
          <a:ext cx="1733347" cy="1424538"/>
        </p:xfrm>
        <a:graphic>
          <a:graphicData uri="http://schemas.openxmlformats.org/drawingml/2006/chart">
            <c:chart xmlns:c="http://schemas.openxmlformats.org/drawingml/2006/chart" xmlns:r="http://schemas.openxmlformats.org/officeDocument/2006/relationships" r:id="rId6"/>
          </a:graphicData>
        </a:graphic>
      </p:graphicFrame>
      <p:sp>
        <p:nvSpPr>
          <p:cNvPr id="74" name="TextBox 73">
            <a:extLst>
              <a:ext uri="{FF2B5EF4-FFF2-40B4-BE49-F238E27FC236}">
                <a16:creationId xmlns:a16="http://schemas.microsoft.com/office/drawing/2014/main" id="{8C72E800-FB76-B901-3CA8-98CE863CA125}"/>
              </a:ext>
            </a:extLst>
          </p:cNvPr>
          <p:cNvSpPr txBox="1"/>
          <p:nvPr/>
        </p:nvSpPr>
        <p:spPr>
          <a:xfrm>
            <a:off x="9035738" y="4489097"/>
            <a:ext cx="115416" cy="128685"/>
          </a:xfrm>
          <a:prstGeom prst="rect">
            <a:avLst/>
          </a:prstGeom>
          <a:noFill/>
        </p:spPr>
        <p:txBody>
          <a:bodyPr wrap="none" lIns="0" tIns="3600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75" name="TextBox 74">
            <a:extLst>
              <a:ext uri="{FF2B5EF4-FFF2-40B4-BE49-F238E27FC236}">
                <a16:creationId xmlns:a16="http://schemas.microsoft.com/office/drawing/2014/main" id="{9AAD2B8C-3A63-8A8E-DFE0-991F17DB376B}"/>
              </a:ext>
            </a:extLst>
          </p:cNvPr>
          <p:cNvSpPr txBox="1"/>
          <p:nvPr/>
        </p:nvSpPr>
        <p:spPr>
          <a:xfrm>
            <a:off x="3402348" y="5630778"/>
            <a:ext cx="101028" cy="94769"/>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'18</a:t>
            </a:r>
            <a:endParaRPr lang="ko-KR" altLang="en-US"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endParaRPr>
          </a:p>
        </p:txBody>
      </p:sp>
      <p:sp>
        <p:nvSpPr>
          <p:cNvPr id="76" name="TextBox 75">
            <a:extLst>
              <a:ext uri="{FF2B5EF4-FFF2-40B4-BE49-F238E27FC236}">
                <a16:creationId xmlns:a16="http://schemas.microsoft.com/office/drawing/2014/main" id="{FD305F04-1EDD-9E57-CD20-82B1A6C7198B}"/>
              </a:ext>
            </a:extLst>
          </p:cNvPr>
          <p:cNvSpPr txBox="1"/>
          <p:nvPr/>
        </p:nvSpPr>
        <p:spPr>
          <a:xfrm>
            <a:off x="4543633" y="5630778"/>
            <a:ext cx="100989" cy="92333"/>
          </a:xfrm>
          <a:prstGeom prst="rect">
            <a:avLst/>
          </a:prstGeom>
          <a:noFill/>
        </p:spPr>
        <p:txBody>
          <a:bodyPr wrap="none" lIns="0" tIns="0" rIns="0" bIns="0" rtlCol="0">
            <a:spAutoFit/>
          </a:bodyPr>
          <a:lstStyle/>
          <a:p>
            <a:pPr algn="ctr"/>
            <a:r>
              <a:rPr lang="en-US" altLang="ko-KR" sz="60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rPr>
              <a:t>'23</a:t>
            </a:r>
          </a:p>
        </p:txBody>
      </p:sp>
      <p:pic>
        <p:nvPicPr>
          <p:cNvPr id="78" name="그림 77">
            <a:extLst>
              <a:ext uri="{FF2B5EF4-FFF2-40B4-BE49-F238E27FC236}">
                <a16:creationId xmlns:a16="http://schemas.microsoft.com/office/drawing/2014/main" id="{96C6022C-129B-FAF9-85B7-54E43FA3EEA5}"/>
              </a:ext>
            </a:extLst>
          </p:cNvPr>
          <p:cNvPicPr>
            <a:picLocks noChangeAspect="1"/>
          </p:cNvPicPr>
          <p:nvPr/>
        </p:nvPicPr>
        <p:blipFill>
          <a:blip r:embed="rId7"/>
          <a:stretch>
            <a:fillRect/>
          </a:stretch>
        </p:blipFill>
        <p:spPr>
          <a:xfrm>
            <a:off x="734588" y="587606"/>
            <a:ext cx="423352" cy="389103"/>
          </a:xfrm>
          <a:prstGeom prst="rect">
            <a:avLst/>
          </a:prstGeom>
        </p:spPr>
      </p:pic>
      <p:sp>
        <p:nvSpPr>
          <p:cNvPr id="2" name="직사각형 1">
            <a:extLst>
              <a:ext uri="{FF2B5EF4-FFF2-40B4-BE49-F238E27FC236}">
                <a16:creationId xmlns:a16="http://schemas.microsoft.com/office/drawing/2014/main" id="{D63E027A-B0D9-D76F-BCEB-27BB466E78DC}"/>
              </a:ext>
            </a:extLst>
          </p:cNvPr>
          <p:cNvSpPr/>
          <p:nvPr/>
        </p:nvSpPr>
        <p:spPr>
          <a:xfrm>
            <a:off x="3124257" y="2555275"/>
            <a:ext cx="1738961" cy="156104"/>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800" b="1"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국내 카드구매 이용액 추이</a:t>
            </a:r>
            <a:endParaRPr kumimoji="0" lang="ko-KR" altLang="en-US" sz="800" b="1" i="0" u="none" strike="noStrike" kern="0" cap="none" spc="0" normalizeH="0" baseline="0" noProof="0">
              <a:ln>
                <a:solidFill>
                  <a:srgbClr val="D9D9D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3" name="직사각형 2">
            <a:extLst>
              <a:ext uri="{FF2B5EF4-FFF2-40B4-BE49-F238E27FC236}">
                <a16:creationId xmlns:a16="http://schemas.microsoft.com/office/drawing/2014/main" id="{7630D9CB-7919-49DE-8F0A-4E208B3D850B}"/>
              </a:ext>
            </a:extLst>
          </p:cNvPr>
          <p:cNvSpPr/>
          <p:nvPr/>
        </p:nvSpPr>
        <p:spPr>
          <a:xfrm>
            <a:off x="7424301" y="2555275"/>
            <a:ext cx="1738961" cy="156104"/>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800" b="1"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국내 카드사 수익 구조 및 </a:t>
            </a:r>
            <a:r>
              <a:rPr kumimoji="0" lang="en-US" altLang="ko-KR" sz="800" b="1"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ROE </a:t>
            </a:r>
            <a:r>
              <a:rPr kumimoji="0" lang="ko-KR" altLang="en-US" sz="800" b="1"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추이 </a:t>
            </a:r>
            <a:endParaRPr kumimoji="0" lang="ko-KR" altLang="en-US" sz="800" b="1" i="0" u="none" strike="noStrike" kern="0" cap="none" spc="0" normalizeH="0" baseline="0" noProof="0">
              <a:ln>
                <a:solidFill>
                  <a:srgbClr val="D9D9D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5" name="직사각형 4">
            <a:extLst>
              <a:ext uri="{FF2B5EF4-FFF2-40B4-BE49-F238E27FC236}">
                <a16:creationId xmlns:a16="http://schemas.microsoft.com/office/drawing/2014/main" id="{3E06422B-C2C8-638D-0196-97F602867D73}"/>
              </a:ext>
            </a:extLst>
          </p:cNvPr>
          <p:cNvSpPr/>
          <p:nvPr/>
        </p:nvSpPr>
        <p:spPr>
          <a:xfrm>
            <a:off x="3124257" y="4215067"/>
            <a:ext cx="1738961" cy="281869"/>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800" b="1"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국내 여신전문금융사채권 금리 및 </a:t>
            </a:r>
          </a:p>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800" b="1"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카드사 차입금 규모 추이 </a:t>
            </a:r>
            <a:endParaRPr kumimoji="0" lang="ko-KR" altLang="en-US" sz="800" b="1" i="0" u="none" strike="noStrike" kern="0" cap="none" spc="0" normalizeH="0" baseline="0" noProof="0">
              <a:ln>
                <a:solidFill>
                  <a:srgbClr val="D9D9D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15" name="직사각형 14">
            <a:extLst>
              <a:ext uri="{FF2B5EF4-FFF2-40B4-BE49-F238E27FC236}">
                <a16:creationId xmlns:a16="http://schemas.microsoft.com/office/drawing/2014/main" id="{AF723C62-225A-1165-F7A4-26597A09092E}"/>
              </a:ext>
            </a:extLst>
          </p:cNvPr>
          <p:cNvSpPr/>
          <p:nvPr/>
        </p:nvSpPr>
        <p:spPr>
          <a:xfrm>
            <a:off x="7424301" y="4220302"/>
            <a:ext cx="1738961" cy="156104"/>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800" b="1"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국내 카드사 카드론 잔액 및 연체율 추이 </a:t>
            </a:r>
            <a:endParaRPr kumimoji="0" lang="ko-KR" altLang="en-US" sz="800" b="1" i="0" u="none" strike="noStrike" kern="0" cap="none" spc="0" normalizeH="0" baseline="0" noProof="0">
              <a:ln>
                <a:solidFill>
                  <a:srgbClr val="D9D9D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Tree>
    <p:extLst>
      <p:ext uri="{BB962C8B-B14F-4D97-AF65-F5344CB8AC3E}">
        <p14:creationId xmlns:p14="http://schemas.microsoft.com/office/powerpoint/2010/main" val="4240727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6D787B0B-A85B-A4BE-CBBB-7ABEDFE7E35E}"/>
              </a:ext>
            </a:extLst>
          </p:cNvPr>
          <p:cNvSpPr/>
          <p:nvPr/>
        </p:nvSpPr>
        <p:spPr>
          <a:xfrm>
            <a:off x="7597797" y="3463577"/>
            <a:ext cx="1373331" cy="407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 name="제목 2">
            <a:extLst>
              <a:ext uri="{FF2B5EF4-FFF2-40B4-BE49-F238E27FC236}">
                <a16:creationId xmlns:a16="http://schemas.microsoft.com/office/drawing/2014/main" id="{ADF24034-393B-4B79-A499-390AC09CD0B3}"/>
              </a:ext>
            </a:extLst>
          </p:cNvPr>
          <p:cNvSpPr>
            <a:spLocks noGrp="1"/>
          </p:cNvSpPr>
          <p:nvPr>
            <p:ph type="title"/>
          </p:nvPr>
        </p:nvSpPr>
        <p:spPr>
          <a:xfrm>
            <a:off x="713993" y="472786"/>
            <a:ext cx="8488800" cy="504825"/>
          </a:xfrm>
        </p:spPr>
        <p:txBody>
          <a:bodyPr/>
          <a:lstStyle/>
          <a:p>
            <a:pPr indent="540000"/>
            <a:r>
              <a:rPr lang="ko-KR" altLang="en-US">
                <a:ln>
                  <a:solidFill>
                    <a:srgbClr val="FFFFFF">
                      <a:lumMod val="75000"/>
                      <a:alpha val="0"/>
                    </a:srgbClr>
                  </a:solidFill>
                </a:ln>
                <a:solidFill>
                  <a:srgbClr val="00338D"/>
                </a:solidFill>
              </a:rPr>
              <a:t>생명보험 </a:t>
            </a:r>
            <a:r>
              <a:rPr lang="en-US" altLang="ko-KR">
                <a:ln>
                  <a:solidFill>
                    <a:srgbClr val="FFFFFF">
                      <a:lumMod val="75000"/>
                      <a:alpha val="0"/>
                    </a:srgbClr>
                  </a:solidFill>
                </a:ln>
                <a:solidFill>
                  <a:srgbClr val="00338D"/>
                </a:solidFill>
                <a:latin typeface="KoPub돋움체 Medium" panose="00000600000000000000" pitchFamily="2" charset="-127"/>
                <a:ea typeface="KoPub돋움체 Medium" panose="00000600000000000000" pitchFamily="2" charset="-127"/>
              </a:rPr>
              <a:t>》 </a:t>
            </a:r>
            <a:r>
              <a:rPr lang="ko-KR" altLang="en-US" b="1">
                <a:ln>
                  <a:solidFill>
                    <a:srgbClr val="FFFFFF">
                      <a:lumMod val="75000"/>
                      <a:alpha val="0"/>
                    </a:srgbClr>
                  </a:solidFill>
                </a:ln>
                <a:solidFill>
                  <a:srgbClr val="00338D"/>
                </a:solidFill>
                <a:latin typeface="KoPub돋움체 Medium" panose="00000600000000000000" pitchFamily="2" charset="-127"/>
                <a:ea typeface="KoPub돋움체 Medium" panose="00000600000000000000" pitchFamily="2" charset="-127"/>
              </a:rPr>
              <a:t>신규 수요 축소 속 보장성 상품 등 경쟁 심화 대응 필요</a:t>
            </a:r>
          </a:p>
        </p:txBody>
      </p:sp>
      <p:sp>
        <p:nvSpPr>
          <p:cNvPr id="4" name="텍스트 개체 틀 3">
            <a:extLst>
              <a:ext uri="{FF2B5EF4-FFF2-40B4-BE49-F238E27FC236}">
                <a16:creationId xmlns:a16="http://schemas.microsoft.com/office/drawing/2014/main" id="{5ACA4A45-7EF8-4EB1-893D-E45B8276F4DE}"/>
              </a:ext>
            </a:extLst>
          </p:cNvPr>
          <p:cNvSpPr>
            <a:spLocks noGrp="1"/>
          </p:cNvSpPr>
          <p:nvPr>
            <p:ph type="body" sz="quarter" idx="11"/>
          </p:nvPr>
        </p:nvSpPr>
        <p:spPr>
          <a:xfrm>
            <a:off x="714375" y="1171575"/>
            <a:ext cx="8488363" cy="720725"/>
          </a:xfrm>
        </p:spPr>
        <p:txBody>
          <a:bodyPr lIns="0" tIns="0" rIns="0" bIns="0" anchor="t"/>
          <a:lstStyle/>
          <a:p>
            <a:r>
              <a:rPr lang="ko-KR" altLang="en-US">
                <a:ea typeface="KoPub돋움체 Medium"/>
              </a:rPr>
              <a:t>고금리</a:t>
            </a:r>
            <a:r>
              <a:rPr lang="en-US" altLang="ko-KR">
                <a:ea typeface="KoPub돋움체 Medium"/>
              </a:rPr>
              <a:t>·</a:t>
            </a:r>
            <a:r>
              <a:rPr lang="ko-KR" altLang="en-US">
                <a:ea typeface="KoPub돋움체 Medium"/>
              </a:rPr>
              <a:t>고물가 지속</a:t>
            </a:r>
            <a:r>
              <a:rPr lang="en-US" altLang="ko-KR">
                <a:ea typeface="KoPub돋움체 Medium"/>
              </a:rPr>
              <a:t>, </a:t>
            </a:r>
            <a:r>
              <a:rPr lang="ko-KR" altLang="en-US">
                <a:ea typeface="KoPub돋움체 Medium"/>
              </a:rPr>
              <a:t>경기 회복 지연 등으로 생명보험 수요가 감소하며 제한적으로 성장할 전망</a:t>
            </a:r>
            <a:r>
              <a:rPr lang="en-US" altLang="ko-KR">
                <a:ea typeface="KoPub돋움체 Medium"/>
              </a:rPr>
              <a:t>. </a:t>
            </a:r>
            <a:r>
              <a:rPr lang="ko-KR" altLang="en-US">
                <a:ea typeface="KoPub돋움체 Medium"/>
              </a:rPr>
              <a:t>생계형 보험 해약</a:t>
            </a:r>
            <a:r>
              <a:rPr lang="en-US" altLang="ko-KR">
                <a:ea typeface="KoPub돋움체 Medium"/>
              </a:rPr>
              <a:t>,</a:t>
            </a:r>
            <a:r>
              <a:rPr lang="ko-KR" altLang="en-US">
                <a:ea typeface="KoPub돋움체 Medium"/>
              </a:rPr>
              <a:t>  저축성 보험 만기 도래가 맞물리며 유동성 모니터링이 필요한 가운데</a:t>
            </a:r>
            <a:r>
              <a:rPr lang="en-US" altLang="ko-KR">
                <a:ea typeface="KoPub돋움체 Medium"/>
              </a:rPr>
              <a:t>, </a:t>
            </a:r>
            <a:r>
              <a:rPr lang="ko-KR" altLang="en-US">
                <a:ea typeface="KoPub돋움체 Medium"/>
              </a:rPr>
              <a:t>상생금융 참여 압박이 부담 요소로 작용</a:t>
            </a:r>
            <a:r>
              <a:rPr lang="en-US" altLang="ko-KR">
                <a:ea typeface="KoPub돋움체 Medium"/>
              </a:rPr>
              <a:t>. 2024</a:t>
            </a:r>
            <a:r>
              <a:rPr lang="ko-KR" altLang="en-US">
                <a:ea typeface="KoPub돋움체 Medium"/>
              </a:rPr>
              <a:t>년 新회계기준 시행 </a:t>
            </a:r>
            <a:r>
              <a:rPr lang="en-US" altLang="ko-KR">
                <a:ea typeface="KoPub돋움체 Medium"/>
              </a:rPr>
              <a:t>2</a:t>
            </a:r>
            <a:r>
              <a:rPr lang="ko-KR" altLang="en-US">
                <a:ea typeface="KoPub돋움체 Medium"/>
              </a:rPr>
              <a:t>년 차를 맞이하여 보험사 실적 집계에 정확성이 제고되며 옥석 가리기 전개가 예상</a:t>
            </a:r>
          </a:p>
        </p:txBody>
      </p:sp>
      <p:sp>
        <p:nvSpPr>
          <p:cNvPr id="19" name="텍스트 개체 틀 18">
            <a:extLst>
              <a:ext uri="{FF2B5EF4-FFF2-40B4-BE49-F238E27FC236}">
                <a16:creationId xmlns:a16="http://schemas.microsoft.com/office/drawing/2014/main" id="{14C70C14-1DE8-4105-90D6-78A4F2A2AC57}"/>
              </a:ext>
            </a:extLst>
          </p:cNvPr>
          <p:cNvSpPr>
            <a:spLocks noGrp="1"/>
          </p:cNvSpPr>
          <p:nvPr>
            <p:ph type="body" sz="quarter" idx="10"/>
          </p:nvPr>
        </p:nvSpPr>
        <p:spPr>
          <a:xfrm>
            <a:off x="713993" y="333149"/>
            <a:ext cx="8488800" cy="184666"/>
          </a:xfrm>
        </p:spPr>
        <p:txBody>
          <a:bodyPr/>
          <a:lstStyle/>
          <a:p>
            <a:r>
              <a:rPr lang="en-US" altLang="ko-KR"/>
              <a:t>III. 2024</a:t>
            </a:r>
            <a:r>
              <a:rPr lang="ko-KR" altLang="en-US"/>
              <a:t>년 산업별 전망</a:t>
            </a:r>
            <a:endParaRPr lang="en-US" altLang="ko-KR"/>
          </a:p>
        </p:txBody>
      </p:sp>
      <p:grpSp>
        <p:nvGrpSpPr>
          <p:cNvPr id="20" name="그룹 19">
            <a:extLst>
              <a:ext uri="{FF2B5EF4-FFF2-40B4-BE49-F238E27FC236}">
                <a16:creationId xmlns:a16="http://schemas.microsoft.com/office/drawing/2014/main" id="{FE5FCBD9-CC22-4705-AB68-72AD2D252D33}"/>
              </a:ext>
            </a:extLst>
          </p:cNvPr>
          <p:cNvGrpSpPr/>
          <p:nvPr/>
        </p:nvGrpSpPr>
        <p:grpSpPr>
          <a:xfrm>
            <a:off x="703262" y="2168525"/>
            <a:ext cx="8502457" cy="276837"/>
            <a:chOff x="704850" y="2013298"/>
            <a:chExt cx="4140200" cy="276837"/>
          </a:xfrm>
        </p:grpSpPr>
        <p:sp>
          <p:nvSpPr>
            <p:cNvPr id="24" name="TextBox 23">
              <a:extLst>
                <a:ext uri="{FF2B5EF4-FFF2-40B4-BE49-F238E27FC236}">
                  <a16:creationId xmlns:a16="http://schemas.microsoft.com/office/drawing/2014/main" id="{49720C06-CD07-464D-9CF6-A8CCEEDF65C6}"/>
                </a:ext>
              </a:extLst>
            </p:cNvPr>
            <p:cNvSpPr txBox="1"/>
            <p:nvPr/>
          </p:nvSpPr>
          <p:spPr>
            <a:xfrm>
              <a:off x="704850" y="2046854"/>
              <a:ext cx="1392463" cy="200055"/>
            </a:xfrm>
            <a:prstGeom prst="rect">
              <a:avLst/>
            </a:prstGeom>
            <a:noFill/>
          </p:spPr>
          <p:txBody>
            <a:bodyPr wrap="none" lIns="0" tIns="0" rIns="0" bIns="0" rtlCol="0">
              <a:spAutoFit/>
            </a:bodyPr>
            <a:lstStyle/>
            <a:p>
              <a:r>
                <a:rPr lang="en-US" altLang="ko-KR"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2023</a:t>
              </a:r>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년 생명보험산업 현황과 </a:t>
              </a:r>
              <a:r>
                <a:rPr lang="en-US" altLang="ko-KR"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2024</a:t>
              </a:r>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년 전망</a:t>
              </a:r>
            </a:p>
          </p:txBody>
        </p:sp>
        <p:cxnSp>
          <p:nvCxnSpPr>
            <p:cNvPr id="25" name="직선 연결선 24">
              <a:extLst>
                <a:ext uri="{FF2B5EF4-FFF2-40B4-BE49-F238E27FC236}">
                  <a16:creationId xmlns:a16="http://schemas.microsoft.com/office/drawing/2014/main" id="{9D636A9F-6C9E-450D-AE74-05CAB3754D8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CFE6F9F8-FD9B-4024-B77E-0CD94C1F028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3529A4A4-DF3A-40B9-9FF6-66E25B4ACBE8}"/>
              </a:ext>
            </a:extLst>
          </p:cNvPr>
          <p:cNvSpPr txBox="1"/>
          <p:nvPr/>
        </p:nvSpPr>
        <p:spPr>
          <a:xfrm>
            <a:off x="703262" y="5814546"/>
            <a:ext cx="8546132" cy="492443"/>
          </a:xfrm>
          <a:prstGeom prst="rect">
            <a:avLst/>
          </a:prstGeom>
          <a:noFill/>
        </p:spPr>
        <p:txBody>
          <a:bodyPr wrap="square" lIns="0" tIns="0" rIns="0" bIns="0" rtlCol="0" anchor="t">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dirty="0"/>
              <a:t>Source: </a:t>
            </a:r>
            <a:r>
              <a:rPr lang="ko-KR" altLang="en-US" dirty="0"/>
              <a:t>금융감독원</a:t>
            </a:r>
            <a:r>
              <a:rPr lang="en-US" altLang="ko-KR" dirty="0"/>
              <a:t>, </a:t>
            </a:r>
            <a:r>
              <a:rPr lang="ko-KR" altLang="en-US" dirty="0"/>
              <a:t>생명보험협회 월간생명보험통계</a:t>
            </a:r>
            <a:r>
              <a:rPr lang="en-US" altLang="ko-KR" dirty="0"/>
              <a:t>, </a:t>
            </a:r>
            <a:r>
              <a:rPr lang="ko-KR" altLang="en-US" dirty="0"/>
              <a:t>삼정</a:t>
            </a:r>
            <a:r>
              <a:rPr lang="en-US" altLang="ko-KR" dirty="0"/>
              <a:t>KPMG </a:t>
            </a:r>
            <a:r>
              <a:rPr lang="ko-KR" altLang="en-US" dirty="0"/>
              <a:t>경제연구원</a:t>
            </a:r>
            <a:endParaRPr lang="en-US" altLang="ko-KR" dirty="0"/>
          </a:p>
          <a:p>
            <a:r>
              <a:rPr lang="en-US" altLang="ko-KR" dirty="0"/>
              <a:t>Note 1): CSM(Contractual Service Margin), Note 2): 2023</a:t>
            </a:r>
            <a:r>
              <a:rPr lang="ko-KR" altLang="en-US" dirty="0"/>
              <a:t>년 상반기부터 </a:t>
            </a:r>
            <a:r>
              <a:rPr lang="en-US" altLang="ko-KR" dirty="0"/>
              <a:t>IFRS17 </a:t>
            </a:r>
            <a:r>
              <a:rPr lang="ko-KR" altLang="en-US" dirty="0"/>
              <a:t>적용</a:t>
            </a:r>
            <a:r>
              <a:rPr lang="en-US" altLang="ko-KR" dirty="0"/>
              <a:t>, Note 3): K-ICS(Korea-Insurance Capital Standard) </a:t>
            </a:r>
            <a:r>
              <a:rPr lang="ko-KR" altLang="en-US" dirty="0"/>
              <a:t>新지급여력제도</a:t>
            </a:r>
            <a:r>
              <a:rPr lang="en-US" altLang="ko-KR" dirty="0"/>
              <a:t>, Note 4): GA(General</a:t>
            </a:r>
            <a:r>
              <a:rPr lang="ko-KR" altLang="en-US" dirty="0"/>
              <a:t> </a:t>
            </a:r>
            <a:r>
              <a:rPr lang="en-US" altLang="ko-KR" dirty="0"/>
              <a:t>Agency,</a:t>
            </a:r>
            <a:r>
              <a:rPr lang="ko-KR" altLang="en-US" dirty="0"/>
              <a:t> 법인보험대리점</a:t>
            </a:r>
            <a:r>
              <a:rPr lang="en-US" altLang="ko-KR" dirty="0"/>
              <a:t>),</a:t>
            </a:r>
            <a:r>
              <a:rPr lang="ko-KR" altLang="en-US" dirty="0"/>
              <a:t> </a:t>
            </a:r>
            <a:r>
              <a:rPr lang="en-US" altLang="ko-KR" dirty="0"/>
              <a:t>Note 5): 2023</a:t>
            </a:r>
            <a:r>
              <a:rPr lang="ko-KR" altLang="en-US" dirty="0"/>
              <a:t>년 상반기는 당기손익</a:t>
            </a:r>
            <a:r>
              <a:rPr lang="en-US" altLang="ko-KR" dirty="0"/>
              <a:t>-</a:t>
            </a:r>
            <a:r>
              <a:rPr lang="ko-KR" altLang="en-US" dirty="0"/>
              <a:t>공정가치측정금융자산 항목</a:t>
            </a:r>
            <a:r>
              <a:rPr lang="en-US" altLang="ko-KR" dirty="0"/>
              <a:t>, Note 6): 2022</a:t>
            </a:r>
            <a:r>
              <a:rPr lang="ko-KR" altLang="en-US" dirty="0"/>
              <a:t>년 하반기까지는 </a:t>
            </a:r>
            <a:r>
              <a:rPr lang="en-US" altLang="ko-KR" sz="800" dirty="0">
                <a:ln>
                  <a:solidFill>
                    <a:prstClr val="white">
                      <a:lumMod val="75000"/>
                      <a:alpha val="0"/>
                    </a:prstClr>
                  </a:solidFill>
                </a:ln>
                <a:solidFill>
                  <a:prstClr val="white">
                    <a:lumMod val="50000"/>
                  </a:prstClr>
                </a:solidFill>
              </a:rPr>
              <a:t>RBC(Risk Based Capital, </a:t>
            </a:r>
            <a:r>
              <a:rPr lang="ko-KR" altLang="en-US" sz="800" dirty="0">
                <a:ln>
                  <a:solidFill>
                    <a:prstClr val="white">
                      <a:lumMod val="75000"/>
                      <a:alpha val="0"/>
                    </a:prstClr>
                  </a:solidFill>
                </a:ln>
                <a:solidFill>
                  <a:prstClr val="white">
                    <a:lumMod val="50000"/>
                  </a:prstClr>
                </a:solidFill>
              </a:rPr>
              <a:t>지급여력비율</a:t>
            </a:r>
            <a:r>
              <a:rPr lang="en-US" altLang="ko-KR" sz="800" dirty="0">
                <a:ln>
                  <a:solidFill>
                    <a:prstClr val="white">
                      <a:lumMod val="75000"/>
                      <a:alpha val="0"/>
                    </a:prstClr>
                  </a:solidFill>
                </a:ln>
                <a:solidFill>
                  <a:prstClr val="white">
                    <a:lumMod val="50000"/>
                  </a:prstClr>
                </a:solidFill>
              </a:rPr>
              <a:t>)</a:t>
            </a:r>
            <a:r>
              <a:rPr lang="ko-KR" altLang="en-US" sz="800" dirty="0">
                <a:ln>
                  <a:solidFill>
                    <a:prstClr val="white">
                      <a:lumMod val="75000"/>
                      <a:alpha val="0"/>
                    </a:prstClr>
                  </a:solidFill>
                </a:ln>
                <a:solidFill>
                  <a:prstClr val="white">
                    <a:lumMod val="50000"/>
                  </a:prstClr>
                </a:solidFill>
              </a:rPr>
              <a:t>이며 </a:t>
            </a:r>
            <a:r>
              <a:rPr lang="en-US" altLang="ko-KR" dirty="0"/>
              <a:t>2023</a:t>
            </a:r>
            <a:r>
              <a:rPr lang="ko-KR" altLang="en-US" dirty="0"/>
              <a:t>년 상반기는 경과조치 적용 後 지급여력비율</a:t>
            </a:r>
          </a:p>
        </p:txBody>
      </p:sp>
      <p:pic>
        <p:nvPicPr>
          <p:cNvPr id="15" name="그림 14">
            <a:extLst>
              <a:ext uri="{FF2B5EF4-FFF2-40B4-BE49-F238E27FC236}">
                <a16:creationId xmlns:a16="http://schemas.microsoft.com/office/drawing/2014/main" id="{018A68A1-020B-3F31-D2CC-0068F8F46523}"/>
              </a:ext>
            </a:extLst>
          </p:cNvPr>
          <p:cNvPicPr>
            <a:picLocks noChangeAspect="1"/>
          </p:cNvPicPr>
          <p:nvPr/>
        </p:nvPicPr>
        <p:blipFill>
          <a:blip r:embed="rId3"/>
          <a:stretch>
            <a:fillRect/>
          </a:stretch>
        </p:blipFill>
        <p:spPr>
          <a:xfrm>
            <a:off x="733746" y="649929"/>
            <a:ext cx="425036" cy="264455"/>
          </a:xfrm>
          <a:prstGeom prst="rect">
            <a:avLst/>
          </a:prstGeom>
        </p:spPr>
      </p:pic>
      <p:sp>
        <p:nvSpPr>
          <p:cNvPr id="10" name="직사각형 158">
            <a:extLst>
              <a:ext uri="{FF2B5EF4-FFF2-40B4-BE49-F238E27FC236}">
                <a16:creationId xmlns:a16="http://schemas.microsoft.com/office/drawing/2014/main" id="{CBAFD860-6A1E-BEB8-4873-2D40155DCD29}"/>
              </a:ext>
            </a:extLst>
          </p:cNvPr>
          <p:cNvSpPr/>
          <p:nvPr/>
        </p:nvSpPr>
        <p:spPr>
          <a:xfrm>
            <a:off x="5000919" y="4176496"/>
            <a:ext cx="4204800" cy="1584000"/>
          </a:xfrm>
          <a:prstGeom prst="rect">
            <a:avLst/>
          </a:prstGeom>
          <a:noFill/>
          <a:ln w="3175">
            <a:solidFill>
              <a:srgbClr val="1E49E2"/>
            </a:solidFill>
          </a:ln>
        </p:spPr>
        <p:txBody>
          <a:bodyPr wrap="square" lIns="90000" tIns="72000" rIns="1908000" bIns="54000">
            <a:noAutofit/>
          </a:bodyPr>
          <a:lstStyle/>
          <a:p>
            <a:pPr lvl="0" fontAlgn="ctr">
              <a:lnSpc>
                <a:spcPct val="110000"/>
              </a:lnSpc>
              <a:spcAft>
                <a:spcPts val="500"/>
              </a:spcAft>
              <a:defRPr/>
            </a:pPr>
            <a:r>
              <a:rPr lang="ko-KR" altLang="en-US" sz="100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금리</a:t>
            </a:r>
            <a:r>
              <a:rPr lang="en-US" altLang="ko-KR" sz="100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a:t>
            </a:r>
            <a:r>
              <a:rPr lang="ko-KR" altLang="en-US" sz="100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주가 변동성 대비 리스크 관리 필요</a:t>
            </a:r>
          </a:p>
          <a:p>
            <a:pPr marL="108000" lvl="0" indent="-108000" defTabSz="457200">
              <a:lnSpc>
                <a:spcPct val="110000"/>
              </a:lnSpc>
              <a:spcAft>
                <a:spcPts val="300"/>
              </a:spcAft>
              <a:buFont typeface="Wingdings" panose="05000000000000000000" pitchFamily="2" charset="2"/>
              <a:buChar char="§"/>
              <a:defRPr/>
            </a:pP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상반기 기준 국내 생명보험사 </a:t>
            </a:r>
            <a:r>
              <a:rPr lang="en-US" altLang="ko-KR"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K-ICS</a:t>
            </a:r>
            <a:r>
              <a:rPr lang="en-US" altLang="ko-KR" sz="800" spc="-20" baseline="300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3)</a:t>
            </a: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는 </a:t>
            </a:r>
            <a:r>
              <a:rPr lang="en-US" altLang="ko-KR"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224.3%</a:t>
            </a: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로 전반적으로 양호하나 금리에 민감한 매도가능증권 규모는 감소세 </a:t>
            </a:r>
          </a:p>
          <a:p>
            <a:pPr marL="108000" lvl="0" indent="-108000" defTabSz="457200">
              <a:lnSpc>
                <a:spcPct val="110000"/>
              </a:lnSpc>
              <a:spcAft>
                <a:spcPts val="300"/>
              </a:spcAft>
              <a:buFont typeface="Wingdings" panose="05000000000000000000" pitchFamily="2" charset="2"/>
              <a:buChar char="§"/>
              <a:defRPr/>
            </a:pP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금리 하락 시 관련 실적 개선이 기대되는 가운데</a:t>
            </a:r>
            <a:r>
              <a:rPr lang="en-US" altLang="ko-KR"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금리</a:t>
            </a:r>
            <a:r>
              <a:rPr lang="en-US" altLang="ko-KR"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주가 변동성 등에 따른 재무건전성</a:t>
            </a:r>
            <a:r>
              <a:rPr lang="en-US" altLang="ko-KR"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유동성 관리 중요</a:t>
            </a:r>
          </a:p>
          <a:p>
            <a:pPr marL="108000" lvl="0" indent="-108000" defTabSz="457200">
              <a:lnSpc>
                <a:spcPct val="110000"/>
              </a:lnSpc>
              <a:spcAft>
                <a:spcPts val="300"/>
              </a:spcAft>
              <a:buFont typeface="Wingdings" panose="05000000000000000000" pitchFamily="2" charset="2"/>
              <a:buChar char="§"/>
              <a:defRPr/>
            </a:pP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제판분리 추세로 </a:t>
            </a:r>
            <a:r>
              <a:rPr lang="en-US" altLang="ko-KR"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GA</a:t>
            </a:r>
            <a:r>
              <a:rPr lang="en-US" altLang="ko-KR" sz="800" spc="-20" baseline="300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4)</a:t>
            </a:r>
            <a:r>
              <a:rPr lang="en-US" altLang="ko-KR"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등 비전속영업조직을 통한 보험판매 경쟁도가 보다 높아질 전망</a:t>
            </a:r>
          </a:p>
        </p:txBody>
      </p:sp>
      <p:sp>
        <p:nvSpPr>
          <p:cNvPr id="11" name="직사각형 158">
            <a:extLst>
              <a:ext uri="{FF2B5EF4-FFF2-40B4-BE49-F238E27FC236}">
                <a16:creationId xmlns:a16="http://schemas.microsoft.com/office/drawing/2014/main" id="{4278B110-26A9-0C4B-B149-5ABEF550BD43}"/>
              </a:ext>
            </a:extLst>
          </p:cNvPr>
          <p:cNvSpPr/>
          <p:nvPr/>
        </p:nvSpPr>
        <p:spPr>
          <a:xfrm>
            <a:off x="5000919" y="2513143"/>
            <a:ext cx="4204800" cy="1584000"/>
          </a:xfrm>
          <a:prstGeom prst="rect">
            <a:avLst/>
          </a:prstGeom>
          <a:noFill/>
          <a:ln w="3175">
            <a:solidFill>
              <a:srgbClr val="1E49E2"/>
            </a:solidFill>
          </a:ln>
        </p:spPr>
        <p:txBody>
          <a:bodyPr wrap="square" lIns="90000" tIns="72000" rIns="1908000" bIns="54000">
            <a:noAutofit/>
          </a:bodyPr>
          <a:lstStyle/>
          <a:p>
            <a:pPr lvl="0" fontAlgn="ctr">
              <a:lnSpc>
                <a:spcPct val="110000"/>
              </a:lnSpc>
              <a:spcAft>
                <a:spcPts val="500"/>
              </a:spcAft>
              <a:defRPr/>
            </a:pPr>
            <a:r>
              <a:rPr lang="ko-KR" altLang="en-US" sz="100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수익성 전년 수준 유지 가능성 </a:t>
            </a:r>
          </a:p>
          <a:p>
            <a:pPr marL="108000" lvl="0" indent="-108000" defTabSz="457200">
              <a:spcAft>
                <a:spcPts val="300"/>
              </a:spcAft>
              <a:buFont typeface="Wingdings" panose="05000000000000000000" pitchFamily="2" charset="2"/>
              <a:buChar char="§"/>
              <a:defRPr/>
            </a:pP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IFRS17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적용으로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상반기 국내 생명보험사 당기순이익은 전년동기대비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75.0%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늘어난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3.8</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조 원으로 나타남</a:t>
            </a:r>
            <a:endPar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108000" lvl="0" indent="-108000" defTabSz="457200">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고금리 종결 가능성 등으로 채권평가이익 등 투자영업이익이 증가할 수 있음 </a:t>
            </a:r>
          </a:p>
          <a:p>
            <a:pPr marL="108000" lvl="0" indent="-108000" defTabSz="457200">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회사별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CSM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산정 방식이 상이함에 따라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3</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분기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IFRS17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가이드라인 도입으로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CSM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조정이 이루어지며 보험영업이익이 축소할 가능성 존재 </a:t>
            </a:r>
          </a:p>
        </p:txBody>
      </p:sp>
      <p:sp>
        <p:nvSpPr>
          <p:cNvPr id="12" name="직사각형 158">
            <a:extLst>
              <a:ext uri="{FF2B5EF4-FFF2-40B4-BE49-F238E27FC236}">
                <a16:creationId xmlns:a16="http://schemas.microsoft.com/office/drawing/2014/main" id="{8B56B0DE-0D20-0C49-514C-8CEE8576DE55}"/>
              </a:ext>
            </a:extLst>
          </p:cNvPr>
          <p:cNvSpPr/>
          <p:nvPr/>
        </p:nvSpPr>
        <p:spPr>
          <a:xfrm>
            <a:off x="704850" y="2513143"/>
            <a:ext cx="4204892" cy="1584000"/>
          </a:xfrm>
          <a:prstGeom prst="rect">
            <a:avLst/>
          </a:prstGeom>
          <a:noFill/>
          <a:ln w="3175">
            <a:solidFill>
              <a:srgbClr val="1E49E2"/>
            </a:solidFill>
          </a:ln>
        </p:spPr>
        <p:txBody>
          <a:bodyPr wrap="square" lIns="90000" tIns="72000" rIns="1908000" bIns="54000">
            <a:noAutofit/>
          </a:bodyPr>
          <a:lstStyle/>
          <a:p>
            <a:pPr marL="0" marR="0" lvl="0" indent="0" algn="l" defTabSz="914400" rtl="0" eaLnBrk="1" fontAlgn="ctr" latinLnBrk="0" hangingPunct="1">
              <a:lnSpc>
                <a:spcPct val="110000"/>
              </a:lnSpc>
              <a:spcBef>
                <a:spcPts val="0"/>
              </a:spcBef>
              <a:spcAft>
                <a:spcPts val="500"/>
              </a:spcAft>
              <a:buClrTx/>
              <a:buSzTx/>
              <a:buFontTx/>
              <a:buNone/>
              <a:tabLst/>
              <a:defRPr/>
            </a:pPr>
            <a:r>
              <a:rPr kumimoji="0" lang="ko-KR" altLang="en-US" sz="1000" b="1" i="0" u="none" strike="noStrike" kern="0" cap="none" spc="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경쟁 심화</a:t>
            </a:r>
            <a:r>
              <a:rPr kumimoji="0" lang="en-US" altLang="ko-KR" sz="1000" b="1" i="0" u="none" strike="noStrike" kern="0" cap="none" spc="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1" i="0" u="none" strike="noStrike" kern="0" cap="none" spc="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불확실성 등으로 제한적 성장 전망 </a:t>
            </a:r>
          </a:p>
          <a:p>
            <a:pPr marL="108000" indent="-108000" defTabSz="457200">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상반기 보장성보험과 고금리 저축성보험의 수입보험료가 증가한 반면</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변액보험은 주식시장의 변동성으로 판매 감소</a:t>
            </a:r>
          </a:p>
          <a:p>
            <a:pPr marL="108000" indent="-108000" defTabSz="457200">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보험계약마진</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(CSM)</a:t>
            </a:r>
            <a:r>
              <a:rPr lang="en-US" altLang="ko-KR" sz="800" baseline="300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확보를 위해 보장성 위주의 상품 판매를 확대할 것으로 예상</a:t>
            </a:r>
            <a:endPar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108000" indent="-108000" defTabSz="457200">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고금리 기조 유지로 타 업권과의 경쟁이 심화되는 등 퇴직연금 부문은 제한적 성장 전망</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한편 주식시장 불확실성 해소 시 변액보험 회복 가능성 상존</a:t>
            </a:r>
          </a:p>
        </p:txBody>
      </p:sp>
      <p:sp>
        <p:nvSpPr>
          <p:cNvPr id="22" name="직사각형 158">
            <a:extLst>
              <a:ext uri="{FF2B5EF4-FFF2-40B4-BE49-F238E27FC236}">
                <a16:creationId xmlns:a16="http://schemas.microsoft.com/office/drawing/2014/main" id="{859ECB19-4007-4845-E8D7-15D8E9191D0D}"/>
              </a:ext>
            </a:extLst>
          </p:cNvPr>
          <p:cNvSpPr/>
          <p:nvPr/>
        </p:nvSpPr>
        <p:spPr>
          <a:xfrm>
            <a:off x="704850" y="4176496"/>
            <a:ext cx="4204892" cy="1584000"/>
          </a:xfrm>
          <a:prstGeom prst="rect">
            <a:avLst/>
          </a:prstGeom>
          <a:noFill/>
          <a:ln w="3175">
            <a:solidFill>
              <a:srgbClr val="1E49E2"/>
            </a:solidFill>
          </a:ln>
        </p:spPr>
        <p:txBody>
          <a:bodyPr wrap="square" lIns="90000" tIns="72000" rIns="1908000" bIns="54000" anchor="t">
            <a:noAutofit/>
          </a:bodyPr>
          <a:lstStyle/>
          <a:p>
            <a:pPr marL="0" marR="0" lvl="0" indent="0" algn="l" defTabSz="914400" rtl="0" eaLnBrk="1" fontAlgn="ctr" latinLnBrk="0" hangingPunct="1">
              <a:lnSpc>
                <a:spcPct val="110000"/>
              </a:lnSpc>
              <a:spcBef>
                <a:spcPts val="0"/>
              </a:spcBef>
              <a:spcAft>
                <a:spcPts val="500"/>
              </a:spcAft>
              <a:buClrTx/>
              <a:buSzTx/>
              <a:buFontTx/>
              <a:buNone/>
              <a:tabLst/>
              <a:defRPr/>
            </a:pPr>
            <a:r>
              <a:rPr kumimoji="0" lang="ko-KR" altLang="en-US" sz="1000" b="1" i="0" u="none" strike="noStrike" kern="0" cap="none" spc="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생계형 보험 해약 증가 </a:t>
            </a:r>
            <a:r>
              <a:rPr kumimoji="0" lang="en-US" altLang="ko-KR" sz="1000" b="1" i="0" u="none" strike="noStrike" kern="0" cap="none" spc="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1" i="0" u="none" strike="noStrike" kern="0" cap="none" spc="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유동성 관리 중요 </a:t>
            </a:r>
            <a:endParaRPr kumimoji="0" lang="en-US" altLang="ko-KR" sz="1000" b="1" i="0" u="none" strike="noStrike" kern="0" cap="none" spc="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endParaRPr>
          </a:p>
          <a:p>
            <a:pPr marL="108000" indent="-108000" defTabSz="457200" fontAlgn="ctr">
              <a:spcAft>
                <a:spcPts val="300"/>
              </a:spcAft>
              <a:buFont typeface="Wingdings" panose="05000000000000000000" pitchFamily="2" charset="2"/>
              <a:buChar char="§"/>
              <a:defRPr/>
            </a:pP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10</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만기 저축성보험의 만기 도래 및 고금리 상품 전환 수요 등으로 예상을 상회하는 저축성보험 해지가 발생할 가능성</a:t>
            </a:r>
          </a:p>
          <a:p>
            <a:pPr marL="108000" indent="-108000" defTabSz="457200" fontAlgn="ctr">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22</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년부터 고금리</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고물가가 이어지면서 일명 ‘불황형 해지’로 불리는 해약환급금과 효력상실환급금이 증가하는 추세</a:t>
            </a:r>
          </a:p>
          <a:p>
            <a:pPr marL="108000" indent="-108000" defTabSz="457200" fontAlgn="ctr">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경기 침체가 지속되며 수입보험료 감소</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환급금 증가로 생명보험사의 유동성 관리가 중요한 시점 </a:t>
            </a:r>
          </a:p>
        </p:txBody>
      </p:sp>
      <p:graphicFrame>
        <p:nvGraphicFramePr>
          <p:cNvPr id="3" name="차트 2">
            <a:extLst>
              <a:ext uri="{FF2B5EF4-FFF2-40B4-BE49-F238E27FC236}">
                <a16:creationId xmlns:a16="http://schemas.microsoft.com/office/drawing/2014/main" id="{C6975B42-9FC3-AC08-8FD4-B97A042D40AD}"/>
              </a:ext>
            </a:extLst>
          </p:cNvPr>
          <p:cNvGraphicFramePr/>
          <p:nvPr/>
        </p:nvGraphicFramePr>
        <p:xfrm>
          <a:off x="3097886" y="2746753"/>
          <a:ext cx="1765332" cy="1352063"/>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a:extLst>
              <a:ext uri="{FF2B5EF4-FFF2-40B4-BE49-F238E27FC236}">
                <a16:creationId xmlns:a16="http://schemas.microsoft.com/office/drawing/2014/main" id="{E6B63EBE-CC3C-7BB5-E3BC-05A1DF45DF98}"/>
              </a:ext>
            </a:extLst>
          </p:cNvPr>
          <p:cNvSpPr txBox="1"/>
          <p:nvPr/>
        </p:nvSpPr>
        <p:spPr>
          <a:xfrm>
            <a:off x="3120150" y="2807096"/>
            <a:ext cx="205184" cy="9233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조 원</a:t>
            </a: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graphicFrame>
        <p:nvGraphicFramePr>
          <p:cNvPr id="5" name="차트 2">
            <a:extLst>
              <a:ext uri="{FF2B5EF4-FFF2-40B4-BE49-F238E27FC236}">
                <a16:creationId xmlns:a16="http://schemas.microsoft.com/office/drawing/2014/main" id="{57A8F830-171E-A9B8-B5D7-0695BD6CC073}"/>
              </a:ext>
            </a:extLst>
          </p:cNvPr>
          <p:cNvGraphicFramePr/>
          <p:nvPr/>
        </p:nvGraphicFramePr>
        <p:xfrm>
          <a:off x="7361080" y="2724854"/>
          <a:ext cx="1802182" cy="1372289"/>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6">
            <a:extLst>
              <a:ext uri="{FF2B5EF4-FFF2-40B4-BE49-F238E27FC236}">
                <a16:creationId xmlns:a16="http://schemas.microsoft.com/office/drawing/2014/main" id="{E7D407AE-95D1-E03D-9A96-509E6D086AF4}"/>
              </a:ext>
            </a:extLst>
          </p:cNvPr>
          <p:cNvSpPr txBox="1"/>
          <p:nvPr/>
        </p:nvSpPr>
        <p:spPr>
          <a:xfrm>
            <a:off x="7404755" y="2807096"/>
            <a:ext cx="205184" cy="9233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조 원</a:t>
            </a: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8" name="TextBox 7">
            <a:extLst>
              <a:ext uri="{FF2B5EF4-FFF2-40B4-BE49-F238E27FC236}">
                <a16:creationId xmlns:a16="http://schemas.microsoft.com/office/drawing/2014/main" id="{620BA96B-F649-9B71-91F2-61D4341F8918}"/>
              </a:ext>
            </a:extLst>
          </p:cNvPr>
          <p:cNvSpPr txBox="1"/>
          <p:nvPr/>
        </p:nvSpPr>
        <p:spPr>
          <a:xfrm>
            <a:off x="9044210" y="2807096"/>
            <a:ext cx="205184" cy="9233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graphicFrame>
        <p:nvGraphicFramePr>
          <p:cNvPr id="9" name="차트 8">
            <a:extLst>
              <a:ext uri="{FF2B5EF4-FFF2-40B4-BE49-F238E27FC236}">
                <a16:creationId xmlns:a16="http://schemas.microsoft.com/office/drawing/2014/main" id="{D7361A4E-6663-426E-D60E-0F1BAE9D45D0}"/>
              </a:ext>
            </a:extLst>
          </p:cNvPr>
          <p:cNvGraphicFramePr/>
          <p:nvPr/>
        </p:nvGraphicFramePr>
        <p:xfrm>
          <a:off x="7414614" y="4478682"/>
          <a:ext cx="1786536" cy="1339239"/>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12">
            <a:extLst>
              <a:ext uri="{FF2B5EF4-FFF2-40B4-BE49-F238E27FC236}">
                <a16:creationId xmlns:a16="http://schemas.microsoft.com/office/drawing/2014/main" id="{BC494292-4EBD-B1DC-F9C5-340904F87095}"/>
              </a:ext>
            </a:extLst>
          </p:cNvPr>
          <p:cNvSpPr txBox="1"/>
          <p:nvPr/>
        </p:nvSpPr>
        <p:spPr>
          <a:xfrm>
            <a:off x="9033196" y="4547635"/>
            <a:ext cx="115416" cy="9233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14" name="TextBox 13">
            <a:extLst>
              <a:ext uri="{FF2B5EF4-FFF2-40B4-BE49-F238E27FC236}">
                <a16:creationId xmlns:a16="http://schemas.microsoft.com/office/drawing/2014/main" id="{8E0BEDF8-D7E0-60AF-5E50-F60A702506E8}"/>
              </a:ext>
            </a:extLst>
          </p:cNvPr>
          <p:cNvSpPr txBox="1"/>
          <p:nvPr/>
        </p:nvSpPr>
        <p:spPr>
          <a:xfrm>
            <a:off x="7415158" y="4547635"/>
            <a:ext cx="205184" cy="9233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조 원</a:t>
            </a: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graphicFrame>
        <p:nvGraphicFramePr>
          <p:cNvPr id="18" name="차트 17">
            <a:extLst>
              <a:ext uri="{FF2B5EF4-FFF2-40B4-BE49-F238E27FC236}">
                <a16:creationId xmlns:a16="http://schemas.microsoft.com/office/drawing/2014/main" id="{7448D2BC-4819-F23D-F147-EFD462975AB8}"/>
              </a:ext>
            </a:extLst>
          </p:cNvPr>
          <p:cNvGraphicFramePr/>
          <p:nvPr/>
        </p:nvGraphicFramePr>
        <p:xfrm>
          <a:off x="3041650" y="4500669"/>
          <a:ext cx="1896584" cy="1259826"/>
        </p:xfrm>
        <a:graphic>
          <a:graphicData uri="http://schemas.openxmlformats.org/drawingml/2006/chart">
            <c:chart xmlns:c="http://schemas.openxmlformats.org/drawingml/2006/chart" xmlns:r="http://schemas.openxmlformats.org/officeDocument/2006/relationships" r:id="rId7"/>
          </a:graphicData>
        </a:graphic>
      </p:graphicFrame>
      <p:sp>
        <p:nvSpPr>
          <p:cNvPr id="62" name="TextBox 61">
            <a:extLst>
              <a:ext uri="{FF2B5EF4-FFF2-40B4-BE49-F238E27FC236}">
                <a16:creationId xmlns:a16="http://schemas.microsoft.com/office/drawing/2014/main" id="{FD9E0563-0205-CB0A-C715-1C4503971679}"/>
              </a:ext>
            </a:extLst>
          </p:cNvPr>
          <p:cNvSpPr txBox="1"/>
          <p:nvPr/>
        </p:nvSpPr>
        <p:spPr>
          <a:xfrm>
            <a:off x="3121220" y="4445662"/>
            <a:ext cx="205184" cy="9233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조 원</a:t>
            </a: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16" name="직사각형 15">
            <a:extLst>
              <a:ext uri="{FF2B5EF4-FFF2-40B4-BE49-F238E27FC236}">
                <a16:creationId xmlns:a16="http://schemas.microsoft.com/office/drawing/2014/main" id="{9E522408-8C53-4B8E-4A2E-6C95BF889013}"/>
              </a:ext>
            </a:extLst>
          </p:cNvPr>
          <p:cNvSpPr/>
          <p:nvPr/>
        </p:nvSpPr>
        <p:spPr>
          <a:xfrm>
            <a:off x="3124257" y="2564231"/>
            <a:ext cx="1738961" cy="156104"/>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800" b="1"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국내 생명보험사 수입보험료 추이 </a:t>
            </a:r>
            <a:endParaRPr kumimoji="0" lang="ko-KR" altLang="en-US" sz="800" b="1" i="0" u="none" strike="noStrike" kern="0" cap="none" spc="0" normalizeH="0" baseline="0" noProof="0">
              <a:ln>
                <a:solidFill>
                  <a:srgbClr val="D9D9D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17" name="직사각형 16">
            <a:extLst>
              <a:ext uri="{FF2B5EF4-FFF2-40B4-BE49-F238E27FC236}">
                <a16:creationId xmlns:a16="http://schemas.microsoft.com/office/drawing/2014/main" id="{D77FE276-399A-EFE9-9502-07C9F1DE4E61}"/>
              </a:ext>
            </a:extLst>
          </p:cNvPr>
          <p:cNvSpPr/>
          <p:nvPr/>
        </p:nvSpPr>
        <p:spPr>
          <a:xfrm>
            <a:off x="3124257" y="4222808"/>
            <a:ext cx="1738961" cy="156104"/>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800" b="1"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국내 생명보험사 보험 해약 규모 추이 </a:t>
            </a:r>
            <a:endParaRPr kumimoji="0" lang="ko-KR" altLang="en-US" sz="800" b="1" i="0" u="none" strike="noStrike" kern="0" cap="none" spc="0" normalizeH="0" baseline="0" noProof="0">
              <a:ln>
                <a:solidFill>
                  <a:srgbClr val="D9D9D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21" name="직사각형 20">
            <a:extLst>
              <a:ext uri="{FF2B5EF4-FFF2-40B4-BE49-F238E27FC236}">
                <a16:creationId xmlns:a16="http://schemas.microsoft.com/office/drawing/2014/main" id="{13C71F22-F891-1C93-0C13-36833D0D7847}"/>
              </a:ext>
            </a:extLst>
          </p:cNvPr>
          <p:cNvSpPr/>
          <p:nvPr/>
        </p:nvSpPr>
        <p:spPr>
          <a:xfrm>
            <a:off x="7414614" y="2564231"/>
            <a:ext cx="1738961" cy="156104"/>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800" b="1" i="0" u="none" strike="noStrike" kern="1200" cap="none" spc="-3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국내 생명보험사 수익성</a:t>
            </a:r>
            <a:r>
              <a:rPr kumimoji="0" lang="en-US" altLang="ko-KR" sz="800" b="1" i="0" u="none" strike="noStrike" kern="1200" cap="none" spc="-30" normalizeH="0" baseline="3000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a:t>
            </a:r>
            <a:r>
              <a:rPr kumimoji="0" lang="ko-KR" altLang="en-US" sz="800" b="1" i="0" u="none" strike="noStrike" kern="1200" cap="none" spc="-3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추이</a:t>
            </a:r>
            <a:endParaRPr kumimoji="0" lang="ko-KR" altLang="en-US" sz="800" b="1" i="0" u="none" strike="noStrike" kern="0" cap="none" spc="0" normalizeH="0" baseline="0" noProof="0">
              <a:ln>
                <a:solidFill>
                  <a:srgbClr val="D9D9D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31" name="직사각형 30">
            <a:extLst>
              <a:ext uri="{FF2B5EF4-FFF2-40B4-BE49-F238E27FC236}">
                <a16:creationId xmlns:a16="http://schemas.microsoft.com/office/drawing/2014/main" id="{E92F6A97-6D0A-871A-CEB1-0E201DF2CCA8}"/>
              </a:ext>
            </a:extLst>
          </p:cNvPr>
          <p:cNvSpPr/>
          <p:nvPr/>
        </p:nvSpPr>
        <p:spPr>
          <a:xfrm>
            <a:off x="7414614" y="4225178"/>
            <a:ext cx="1738961" cy="264272"/>
          </a:xfrm>
          <a:prstGeom prst="rect">
            <a:avLst/>
          </a:prstGeom>
          <a:solidFill>
            <a:srgbClr val="CAF2FF"/>
          </a:solidFill>
          <a:ln w="3175">
            <a:noFill/>
          </a:ln>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국내 생명보험사 매도가능증권</a:t>
            </a:r>
            <a:r>
              <a:rPr lang="en-US" altLang="ko-KR" sz="800" b="1" baseline="3000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5</a:t>
            </a:r>
            <a:r>
              <a:rPr kumimoji="0" lang="en-US" altLang="ko-KR" sz="800" b="1" i="0" u="none" strike="noStrike" kern="1200" cap="none" normalizeH="0" baseline="3000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1" i="0" u="none" strike="noStrike" kern="1200" cap="none"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및 </a:t>
            </a:r>
            <a:endParaRPr kumimoji="0" lang="en-US" altLang="ko-KR" sz="800" b="1" i="0" u="none" strike="noStrike" kern="1200" cap="none"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지급여력비율</a:t>
            </a:r>
            <a:r>
              <a:rPr lang="en-US" altLang="ko-KR" sz="800" b="1" baseline="3000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6</a:t>
            </a:r>
            <a:r>
              <a:rPr kumimoji="0" lang="en-US" altLang="ko-KR" sz="800" b="1" i="0" u="none" strike="noStrike" kern="1200" cap="none" normalizeH="0" baseline="3000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1" i="0" u="none" strike="noStrike" kern="1200" cap="none"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추이 </a:t>
            </a:r>
            <a:endParaRPr kumimoji="0" lang="ko-KR" altLang="en-US" sz="800" b="1" i="0" u="none" strike="noStrike" kern="0" cap="none" spc="0" normalizeH="0" baseline="0" noProof="0">
              <a:ln>
                <a:solidFill>
                  <a:srgbClr val="D9D9D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Tree>
    <p:extLst>
      <p:ext uri="{BB962C8B-B14F-4D97-AF65-F5344CB8AC3E}">
        <p14:creationId xmlns:p14="http://schemas.microsoft.com/office/powerpoint/2010/main" val="3657975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a:extLst>
              <a:ext uri="{FF2B5EF4-FFF2-40B4-BE49-F238E27FC236}">
                <a16:creationId xmlns:a16="http://schemas.microsoft.com/office/drawing/2014/main" id="{AF7733AF-196D-823D-5997-E015371E3A23}"/>
              </a:ext>
            </a:extLst>
          </p:cNvPr>
          <p:cNvSpPr/>
          <p:nvPr/>
        </p:nvSpPr>
        <p:spPr>
          <a:xfrm>
            <a:off x="7611626" y="3604446"/>
            <a:ext cx="1356529" cy="2792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 name="제목 2">
            <a:extLst>
              <a:ext uri="{FF2B5EF4-FFF2-40B4-BE49-F238E27FC236}">
                <a16:creationId xmlns:a16="http://schemas.microsoft.com/office/drawing/2014/main" id="{ADF24034-393B-4B79-A499-390AC09CD0B3}"/>
              </a:ext>
            </a:extLst>
          </p:cNvPr>
          <p:cNvSpPr>
            <a:spLocks noGrp="1"/>
          </p:cNvSpPr>
          <p:nvPr>
            <p:ph type="title"/>
          </p:nvPr>
        </p:nvSpPr>
        <p:spPr>
          <a:xfrm>
            <a:off x="713993" y="472786"/>
            <a:ext cx="8488800" cy="504825"/>
          </a:xfrm>
        </p:spPr>
        <p:txBody>
          <a:bodyPr/>
          <a:lstStyle/>
          <a:p>
            <a:pPr indent="540000"/>
            <a:r>
              <a:rPr lang="ko-KR" altLang="en-US">
                <a:ln>
                  <a:solidFill>
                    <a:srgbClr val="FFFFFF">
                      <a:lumMod val="75000"/>
                      <a:alpha val="0"/>
                    </a:srgbClr>
                  </a:solidFill>
                </a:ln>
                <a:solidFill>
                  <a:srgbClr val="00338D"/>
                </a:solidFill>
              </a:rPr>
              <a:t>손해보험 </a:t>
            </a:r>
            <a:r>
              <a:rPr lang="en-US" altLang="ko-KR">
                <a:ln>
                  <a:solidFill>
                    <a:srgbClr val="FFFFFF">
                      <a:lumMod val="75000"/>
                      <a:alpha val="0"/>
                    </a:srgbClr>
                  </a:solidFill>
                </a:ln>
                <a:solidFill>
                  <a:srgbClr val="00338D"/>
                </a:solidFill>
                <a:latin typeface="KoPub돋움체 Medium" panose="00000600000000000000" pitchFamily="2" charset="-127"/>
                <a:ea typeface="KoPub돋움체 Medium" panose="00000600000000000000" pitchFamily="2" charset="-127"/>
              </a:rPr>
              <a:t>》 </a:t>
            </a:r>
            <a:r>
              <a:rPr lang="ko-KR" altLang="en-US" b="1">
                <a:ln>
                  <a:solidFill>
                    <a:srgbClr val="FFFFFF">
                      <a:lumMod val="75000"/>
                      <a:alpha val="0"/>
                    </a:srgbClr>
                  </a:solidFill>
                </a:ln>
                <a:solidFill>
                  <a:srgbClr val="00338D"/>
                </a:solidFill>
                <a:latin typeface="KoPub돋움체 Medium" panose="00000600000000000000" pitchFamily="2" charset="-127"/>
                <a:ea typeface="KoPub돋움체 Medium" panose="00000600000000000000" pitchFamily="2" charset="-127"/>
              </a:rPr>
              <a:t>투자손익 변동성 유의</a:t>
            </a:r>
            <a:r>
              <a:rPr lang="en-US" altLang="ko-KR" b="1">
                <a:ln>
                  <a:solidFill>
                    <a:srgbClr val="FFFFFF">
                      <a:lumMod val="75000"/>
                      <a:alpha val="0"/>
                    </a:srgbClr>
                  </a:solidFill>
                </a:ln>
                <a:solidFill>
                  <a:srgbClr val="00338D"/>
                </a:solidFill>
                <a:latin typeface="KoPub돋움체 Medium" panose="00000600000000000000" pitchFamily="2" charset="-127"/>
                <a:ea typeface="KoPub돋움체 Medium" panose="00000600000000000000" pitchFamily="2" charset="-127"/>
              </a:rPr>
              <a:t>,</a:t>
            </a:r>
            <a:r>
              <a:rPr lang="ko-KR" altLang="en-US" b="1">
                <a:ln>
                  <a:solidFill>
                    <a:srgbClr val="FFFFFF">
                      <a:lumMod val="75000"/>
                      <a:alpha val="0"/>
                    </a:srgbClr>
                  </a:solidFill>
                </a:ln>
                <a:solidFill>
                  <a:srgbClr val="00338D"/>
                </a:solidFill>
                <a:latin typeface="KoPub돋움체 Medium" panose="00000600000000000000" pitchFamily="2" charset="-127"/>
                <a:ea typeface="KoPub돋움체 Medium" panose="00000600000000000000" pitchFamily="2" charset="-127"/>
              </a:rPr>
              <a:t> 건전성 관리</a:t>
            </a:r>
            <a:r>
              <a:rPr lang="en-US" altLang="ko-KR" b="1">
                <a:ln>
                  <a:solidFill>
                    <a:srgbClr val="FFFFFF">
                      <a:lumMod val="75000"/>
                      <a:alpha val="0"/>
                    </a:srgbClr>
                  </a:solidFill>
                </a:ln>
                <a:solidFill>
                  <a:srgbClr val="00338D"/>
                </a:solidFill>
                <a:latin typeface="KoPub돋움체 Medium" panose="00000600000000000000" pitchFamily="2" charset="-127"/>
                <a:ea typeface="KoPub돋움체 Medium" panose="00000600000000000000" pitchFamily="2" charset="-127"/>
              </a:rPr>
              <a:t>·</a:t>
            </a:r>
            <a:r>
              <a:rPr lang="ko-KR" altLang="en-US" b="1">
                <a:ln>
                  <a:solidFill>
                    <a:srgbClr val="FFFFFF">
                      <a:lumMod val="75000"/>
                      <a:alpha val="0"/>
                    </a:srgbClr>
                  </a:solidFill>
                </a:ln>
                <a:solidFill>
                  <a:srgbClr val="00338D"/>
                </a:solidFill>
                <a:latin typeface="KoPub돋움체 Medium" panose="00000600000000000000" pitchFamily="2" charset="-127"/>
                <a:ea typeface="KoPub돋움체 Medium" panose="00000600000000000000" pitchFamily="2" charset="-127"/>
              </a:rPr>
              <a:t>성장 동력 모색 필요</a:t>
            </a:r>
          </a:p>
        </p:txBody>
      </p:sp>
      <p:sp>
        <p:nvSpPr>
          <p:cNvPr id="4" name="텍스트 개체 틀 3">
            <a:extLst>
              <a:ext uri="{FF2B5EF4-FFF2-40B4-BE49-F238E27FC236}">
                <a16:creationId xmlns:a16="http://schemas.microsoft.com/office/drawing/2014/main" id="{5ACA4A45-7EF8-4EB1-893D-E45B8276F4DE}"/>
              </a:ext>
            </a:extLst>
          </p:cNvPr>
          <p:cNvSpPr>
            <a:spLocks noGrp="1"/>
          </p:cNvSpPr>
          <p:nvPr>
            <p:ph type="body" sz="quarter" idx="11"/>
          </p:nvPr>
        </p:nvSpPr>
        <p:spPr>
          <a:xfrm>
            <a:off x="714375" y="1171575"/>
            <a:ext cx="8488363" cy="720725"/>
          </a:xfrm>
        </p:spPr>
        <p:txBody>
          <a:bodyPr lIns="0" tIns="0" rIns="0" bIns="0" anchor="t"/>
          <a:lstStyle/>
          <a:p>
            <a:r>
              <a:rPr lang="en-US" altLang="ko-KR">
                <a:ea typeface="KoPub돋움체 Medium"/>
              </a:rPr>
              <a:t>IFRS17</a:t>
            </a:r>
            <a:r>
              <a:rPr lang="ko-KR" altLang="en-US">
                <a:ea typeface="KoPub돋움체 Medium"/>
              </a:rPr>
              <a:t>이 본격 시행되며 보장성보험 판매에 집중해온 국내 손해보험사의 수익성이 크게 개선</a:t>
            </a:r>
            <a:r>
              <a:rPr lang="en-US" altLang="ko-KR">
                <a:ea typeface="KoPub돋움체 Medium"/>
              </a:rPr>
              <a:t>. </a:t>
            </a:r>
            <a:r>
              <a:rPr lang="ko-KR" altLang="en-US">
                <a:ea typeface="KoPub돋움체 Medium"/>
              </a:rPr>
              <a:t>상생금융 참여에 따른 자동차보험료 인하 등으로 수익 성장에 제한이 예상되는 가운데</a:t>
            </a:r>
            <a:r>
              <a:rPr lang="en-US" altLang="ko-KR">
                <a:ea typeface="KoPub돋움체 Medium"/>
              </a:rPr>
              <a:t>, </a:t>
            </a:r>
            <a:r>
              <a:rPr lang="ko-KR" altLang="en-US">
                <a:ea typeface="KoPub돋움체 Medium"/>
              </a:rPr>
              <a:t>경기 변동성 확대에 대비하여 대출채권 연체 등 건전성 관리가 필요</a:t>
            </a:r>
            <a:r>
              <a:rPr lang="en-US" altLang="ko-KR">
                <a:ea typeface="KoPub돋움체 Medium"/>
              </a:rPr>
              <a:t>. </a:t>
            </a:r>
            <a:r>
              <a:rPr lang="ko-KR" altLang="en-US">
                <a:ea typeface="KoPub돋움체 Medium"/>
              </a:rPr>
              <a:t>온라인 플랫폼 경쟁력 제고와 펫보험</a:t>
            </a:r>
            <a:r>
              <a:rPr lang="en-US" altLang="ko-KR">
                <a:ea typeface="KoPub돋움체 Medium"/>
              </a:rPr>
              <a:t>, </a:t>
            </a:r>
            <a:r>
              <a:rPr lang="ko-KR" altLang="en-US">
                <a:ea typeface="KoPub돋움체 Medium"/>
              </a:rPr>
              <a:t>디지털 헬스케어 등 신규 활로 모색이 중요 </a:t>
            </a:r>
          </a:p>
        </p:txBody>
      </p:sp>
      <p:sp>
        <p:nvSpPr>
          <p:cNvPr id="19" name="텍스트 개체 틀 18">
            <a:extLst>
              <a:ext uri="{FF2B5EF4-FFF2-40B4-BE49-F238E27FC236}">
                <a16:creationId xmlns:a16="http://schemas.microsoft.com/office/drawing/2014/main" id="{14C70C14-1DE8-4105-90D6-78A4F2A2AC57}"/>
              </a:ext>
            </a:extLst>
          </p:cNvPr>
          <p:cNvSpPr>
            <a:spLocks noGrp="1"/>
          </p:cNvSpPr>
          <p:nvPr>
            <p:ph type="body" sz="quarter" idx="10"/>
          </p:nvPr>
        </p:nvSpPr>
        <p:spPr>
          <a:xfrm>
            <a:off x="713993" y="333149"/>
            <a:ext cx="8488800" cy="184666"/>
          </a:xfrm>
        </p:spPr>
        <p:txBody>
          <a:bodyPr/>
          <a:lstStyle/>
          <a:p>
            <a:r>
              <a:rPr lang="en-US" altLang="ko-KR"/>
              <a:t>III. 2024</a:t>
            </a:r>
            <a:r>
              <a:rPr lang="ko-KR" altLang="en-US"/>
              <a:t>년 산업별 전망</a:t>
            </a:r>
            <a:endParaRPr lang="en-US" altLang="ko-KR"/>
          </a:p>
        </p:txBody>
      </p:sp>
      <p:grpSp>
        <p:nvGrpSpPr>
          <p:cNvPr id="20" name="그룹 19">
            <a:extLst>
              <a:ext uri="{FF2B5EF4-FFF2-40B4-BE49-F238E27FC236}">
                <a16:creationId xmlns:a16="http://schemas.microsoft.com/office/drawing/2014/main" id="{FE5FCBD9-CC22-4705-AB68-72AD2D252D33}"/>
              </a:ext>
            </a:extLst>
          </p:cNvPr>
          <p:cNvGrpSpPr/>
          <p:nvPr/>
        </p:nvGrpSpPr>
        <p:grpSpPr>
          <a:xfrm>
            <a:off x="704850" y="2168525"/>
            <a:ext cx="8496300" cy="276837"/>
            <a:chOff x="704850" y="2013298"/>
            <a:chExt cx="4140200" cy="276837"/>
          </a:xfrm>
        </p:grpSpPr>
        <p:sp>
          <p:nvSpPr>
            <p:cNvPr id="24" name="TextBox 23">
              <a:extLst>
                <a:ext uri="{FF2B5EF4-FFF2-40B4-BE49-F238E27FC236}">
                  <a16:creationId xmlns:a16="http://schemas.microsoft.com/office/drawing/2014/main" id="{49720C06-CD07-464D-9CF6-A8CCEEDF65C6}"/>
                </a:ext>
              </a:extLst>
            </p:cNvPr>
            <p:cNvSpPr txBox="1"/>
            <p:nvPr/>
          </p:nvSpPr>
          <p:spPr>
            <a:xfrm>
              <a:off x="704850" y="2046854"/>
              <a:ext cx="1392463" cy="200055"/>
            </a:xfrm>
            <a:prstGeom prst="rect">
              <a:avLst/>
            </a:prstGeom>
            <a:noFill/>
          </p:spPr>
          <p:txBody>
            <a:bodyPr wrap="none" lIns="0" tIns="0" rIns="0" bIns="0" rtlCol="0">
              <a:spAutoFit/>
            </a:bodyPr>
            <a:lstStyle/>
            <a:p>
              <a:r>
                <a:rPr lang="en-US" altLang="ko-KR"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2023</a:t>
              </a:r>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년 손해보험산업 현황과 </a:t>
              </a:r>
              <a:r>
                <a:rPr lang="en-US" altLang="ko-KR"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2024</a:t>
              </a:r>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년 전망</a:t>
              </a:r>
            </a:p>
          </p:txBody>
        </p:sp>
        <p:cxnSp>
          <p:nvCxnSpPr>
            <p:cNvPr id="25" name="직선 연결선 24">
              <a:extLst>
                <a:ext uri="{FF2B5EF4-FFF2-40B4-BE49-F238E27FC236}">
                  <a16:creationId xmlns:a16="http://schemas.microsoft.com/office/drawing/2014/main" id="{9D636A9F-6C9E-450D-AE74-05CAB3754D8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CFE6F9F8-FD9B-4024-B77E-0CD94C1F028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3529A4A4-DF3A-40B9-9FF6-66E25B4ACBE8}"/>
              </a:ext>
            </a:extLst>
          </p:cNvPr>
          <p:cNvSpPr txBox="1"/>
          <p:nvPr/>
        </p:nvSpPr>
        <p:spPr>
          <a:xfrm>
            <a:off x="703262" y="5815056"/>
            <a:ext cx="8460000" cy="246221"/>
          </a:xfrm>
          <a:prstGeom prst="rect">
            <a:avLst/>
          </a:prstGeom>
          <a:noFill/>
        </p:spPr>
        <p:txBody>
          <a:bodyPr wrap="square" lIns="0" tIns="0" rIns="0" bIns="0" rtlCol="0" anchor="t">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dirty="0"/>
              <a:t>Source: </a:t>
            </a:r>
            <a:r>
              <a:rPr lang="ko-KR" altLang="en-US" dirty="0"/>
              <a:t>금융감독원</a:t>
            </a:r>
            <a:r>
              <a:rPr lang="en-US" altLang="ko-KR" dirty="0"/>
              <a:t>, </a:t>
            </a:r>
            <a:r>
              <a:rPr lang="ko-KR" altLang="en-US" dirty="0"/>
              <a:t>손해보험협회 손해보험통계</a:t>
            </a:r>
            <a:r>
              <a:rPr lang="en-US" altLang="ko-KR" dirty="0"/>
              <a:t>, </a:t>
            </a:r>
            <a:r>
              <a:rPr lang="ko-KR" altLang="en-US" dirty="0"/>
              <a:t>삼정</a:t>
            </a:r>
            <a:r>
              <a:rPr lang="en-US" altLang="ko-KR" dirty="0"/>
              <a:t>KPMG </a:t>
            </a:r>
            <a:r>
              <a:rPr lang="ko-KR" altLang="en-US" dirty="0"/>
              <a:t>경제연구원</a:t>
            </a:r>
            <a:endParaRPr lang="en-US" altLang="ko-KR" dirty="0"/>
          </a:p>
          <a:p>
            <a:r>
              <a:rPr lang="en-US" altLang="ko-KR" dirty="0"/>
              <a:t>Note 1): 2023</a:t>
            </a:r>
            <a:r>
              <a:rPr lang="ko-KR" altLang="en-US" dirty="0"/>
              <a:t>년 상반기부터 </a:t>
            </a:r>
            <a:r>
              <a:rPr lang="en-US" altLang="ko-KR" dirty="0"/>
              <a:t>IFRS17 </a:t>
            </a:r>
            <a:r>
              <a:rPr lang="ko-KR" altLang="en-US" dirty="0"/>
              <a:t>적용</a:t>
            </a:r>
            <a:r>
              <a:rPr lang="en-US" altLang="ko-KR" dirty="0"/>
              <a:t>, Note 2): 2022</a:t>
            </a:r>
            <a:r>
              <a:rPr lang="ko-KR" altLang="en-US" dirty="0"/>
              <a:t>년 하반기까지는 </a:t>
            </a:r>
            <a:r>
              <a:rPr lang="en-US" altLang="ko-KR" dirty="0"/>
              <a:t>RBC(Risk Based Capital, </a:t>
            </a:r>
            <a:r>
              <a:rPr lang="ko-KR" altLang="en-US" dirty="0"/>
              <a:t>지급여력비율</a:t>
            </a:r>
            <a:r>
              <a:rPr lang="en-US" altLang="ko-KR" dirty="0"/>
              <a:t>)</a:t>
            </a:r>
            <a:r>
              <a:rPr lang="ko-KR" altLang="en-US" dirty="0"/>
              <a:t>이며</a:t>
            </a:r>
            <a:r>
              <a:rPr lang="en-US" altLang="ko-KR" dirty="0"/>
              <a:t>,</a:t>
            </a:r>
            <a:r>
              <a:rPr lang="ko-KR" altLang="en-US" dirty="0"/>
              <a:t> </a:t>
            </a:r>
            <a:r>
              <a:rPr lang="en-US" altLang="ko-KR" dirty="0"/>
              <a:t>2023</a:t>
            </a:r>
            <a:r>
              <a:rPr lang="ko-KR" altLang="en-US" dirty="0"/>
              <a:t>년 상반기는 경과조치 적용 後 지급여력비율</a:t>
            </a:r>
            <a:r>
              <a:rPr lang="en-US" altLang="ko-KR" dirty="0"/>
              <a:t>(K-ICS) </a:t>
            </a:r>
            <a:endParaRPr lang="ko-KR" altLang="en-US" dirty="0"/>
          </a:p>
        </p:txBody>
      </p:sp>
      <p:sp>
        <p:nvSpPr>
          <p:cNvPr id="10" name="직사각형 158">
            <a:extLst>
              <a:ext uri="{FF2B5EF4-FFF2-40B4-BE49-F238E27FC236}">
                <a16:creationId xmlns:a16="http://schemas.microsoft.com/office/drawing/2014/main" id="{CBAFD860-6A1E-BEB8-4873-2D40155DCD29}"/>
              </a:ext>
            </a:extLst>
          </p:cNvPr>
          <p:cNvSpPr/>
          <p:nvPr/>
        </p:nvSpPr>
        <p:spPr>
          <a:xfrm>
            <a:off x="5000919" y="4176496"/>
            <a:ext cx="4204800" cy="1584000"/>
          </a:xfrm>
          <a:prstGeom prst="rect">
            <a:avLst/>
          </a:prstGeom>
          <a:noFill/>
          <a:ln w="3175">
            <a:solidFill>
              <a:srgbClr val="1E49E2"/>
            </a:solidFill>
          </a:ln>
        </p:spPr>
        <p:txBody>
          <a:bodyPr wrap="square" lIns="90000" tIns="72000" rIns="1908000" bIns="54000">
            <a:noAutofit/>
          </a:bodyPr>
          <a:lstStyle/>
          <a:p>
            <a:pPr lvl="0" fontAlgn="ctr">
              <a:lnSpc>
                <a:spcPct val="110000"/>
              </a:lnSpc>
              <a:spcAft>
                <a:spcPts val="500"/>
              </a:spcAft>
              <a:defRPr/>
            </a:pPr>
            <a:r>
              <a:rPr lang="ko-KR" altLang="en-US" sz="100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건전성 관리와 새로운 성장 활로 마련 중요 </a:t>
            </a:r>
          </a:p>
          <a:p>
            <a:pPr marL="108000" lvl="0" indent="-108000" defTabSz="457200">
              <a:lnSpc>
                <a:spcPct val="110000"/>
              </a:lnSpc>
              <a:spcAft>
                <a:spcPts val="300"/>
              </a:spcAft>
              <a:buFont typeface="Wingdings" panose="05000000000000000000" pitchFamily="2" charset="2"/>
              <a:buChar char="§"/>
              <a:defRPr/>
            </a:pP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대출채권 연체금액이 늘어나며 연체율이 오름세를 보이고 있어 대출채권 부실화 가능성 유의</a:t>
            </a:r>
            <a:r>
              <a:rPr lang="en-US" altLang="ko-KR"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K-ICS</a:t>
            </a: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는 양호한 수준이나 해외 부동산 투자</a:t>
            </a:r>
            <a:r>
              <a:rPr lang="en-US" altLang="ko-KR"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부동산</a:t>
            </a:r>
            <a:r>
              <a:rPr lang="en-US" altLang="ko-KR"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PF </a:t>
            </a: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대출 등 모니터링 필요 </a:t>
            </a:r>
          </a:p>
          <a:p>
            <a:pPr marL="108000" lvl="0" indent="-108000" defTabSz="457200">
              <a:lnSpc>
                <a:spcPct val="110000"/>
              </a:lnSpc>
              <a:spcAft>
                <a:spcPts val="300"/>
              </a:spcAft>
              <a:buFont typeface="Wingdings" panose="05000000000000000000" pitchFamily="2" charset="2"/>
              <a:buChar char="§"/>
              <a:defRPr/>
            </a:pP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포화상태에 다다른 국내 손해보험 시장의 한계로 해외 시장 진출을 적극적으로 모색함과 동시에</a:t>
            </a:r>
            <a:r>
              <a:rPr lang="en-US" altLang="ko-KR"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spc="-2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온라인 플랫폼 활용 및 디지털 헬스케어 등 연계 비즈니스 준비 예상</a:t>
            </a:r>
          </a:p>
        </p:txBody>
      </p:sp>
      <p:sp>
        <p:nvSpPr>
          <p:cNvPr id="11" name="직사각형 158">
            <a:extLst>
              <a:ext uri="{FF2B5EF4-FFF2-40B4-BE49-F238E27FC236}">
                <a16:creationId xmlns:a16="http://schemas.microsoft.com/office/drawing/2014/main" id="{4278B110-26A9-0C4B-B149-5ABEF550BD43}"/>
              </a:ext>
            </a:extLst>
          </p:cNvPr>
          <p:cNvSpPr/>
          <p:nvPr/>
        </p:nvSpPr>
        <p:spPr>
          <a:xfrm>
            <a:off x="5000919" y="2513143"/>
            <a:ext cx="4204800" cy="1584000"/>
          </a:xfrm>
          <a:prstGeom prst="rect">
            <a:avLst/>
          </a:prstGeom>
          <a:noFill/>
          <a:ln w="3175">
            <a:solidFill>
              <a:srgbClr val="1E49E2"/>
            </a:solidFill>
          </a:ln>
        </p:spPr>
        <p:txBody>
          <a:bodyPr wrap="square" lIns="90000" tIns="72000" rIns="1908000" bIns="54000">
            <a:noAutofit/>
          </a:bodyPr>
          <a:lstStyle/>
          <a:p>
            <a:pPr lvl="0" fontAlgn="ctr">
              <a:lnSpc>
                <a:spcPct val="110000"/>
              </a:lnSpc>
              <a:spcAft>
                <a:spcPts val="500"/>
              </a:spcAft>
              <a:defRPr/>
            </a:pPr>
            <a:r>
              <a:rPr lang="ko-KR" altLang="en-US" sz="100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수익성 소폭 개선 전망 </a:t>
            </a:r>
          </a:p>
          <a:p>
            <a:pPr marL="108000" lvl="0" indent="-108000" defTabSz="457200" fontAlgn="ctr">
              <a:lnSpc>
                <a:spcPct val="110000"/>
              </a:lnSpc>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회계제도 변경</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보장성 보험 판매 증가 등에 따라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상반기 국내 손해보험사 당기순이익은 전년동기대비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55.6%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증가한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5.3</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조 원을 기록 </a:t>
            </a:r>
          </a:p>
          <a:p>
            <a:pPr marL="108000" lvl="0" indent="-108000" defTabSz="457200" fontAlgn="ctr">
              <a:lnSpc>
                <a:spcPct val="110000"/>
              </a:lnSpc>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계리적 가정 가이드라인 적용</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자동차 보험료 인하 압력 등으로 영업이익이 줄어들 수 있으나</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손해율 하락</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실손보험료 인상 등은 수익성에 긍정적으로 작용할 가능성 </a:t>
            </a:r>
          </a:p>
        </p:txBody>
      </p:sp>
      <p:sp>
        <p:nvSpPr>
          <p:cNvPr id="12" name="직사각형 158">
            <a:extLst>
              <a:ext uri="{FF2B5EF4-FFF2-40B4-BE49-F238E27FC236}">
                <a16:creationId xmlns:a16="http://schemas.microsoft.com/office/drawing/2014/main" id="{8B56B0DE-0D20-0C49-514C-8CEE8576DE55}"/>
              </a:ext>
            </a:extLst>
          </p:cNvPr>
          <p:cNvSpPr/>
          <p:nvPr/>
        </p:nvSpPr>
        <p:spPr>
          <a:xfrm>
            <a:off x="704850" y="2513143"/>
            <a:ext cx="4204892" cy="1584000"/>
          </a:xfrm>
          <a:prstGeom prst="rect">
            <a:avLst/>
          </a:prstGeom>
          <a:noFill/>
          <a:ln w="3175">
            <a:solidFill>
              <a:srgbClr val="1E49E2"/>
            </a:solidFill>
          </a:ln>
        </p:spPr>
        <p:txBody>
          <a:bodyPr wrap="square" lIns="90000" tIns="72000" rIns="1908000" bIns="54000">
            <a:noAutofit/>
          </a:bodyPr>
          <a:lstStyle/>
          <a:p>
            <a:pPr marL="0" marR="0" lvl="0" indent="0" algn="l" defTabSz="914400" rtl="0" eaLnBrk="1" fontAlgn="ctr" latinLnBrk="0" hangingPunct="1">
              <a:lnSpc>
                <a:spcPct val="110000"/>
              </a:lnSpc>
              <a:spcBef>
                <a:spcPts val="0"/>
              </a:spcBef>
              <a:spcAft>
                <a:spcPts val="500"/>
              </a:spcAft>
              <a:buClrTx/>
              <a:buSzTx/>
              <a:buFontTx/>
              <a:buNone/>
              <a:tabLst/>
              <a:defRPr/>
            </a:pPr>
            <a:r>
              <a:rPr lang="ko-KR" altLang="en-US" sz="1000" b="1" kern="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완만한 원수보험료 성장 전망 </a:t>
            </a:r>
            <a:endParaRPr kumimoji="0" lang="ko-KR" altLang="en-US" sz="1000" b="1" i="0" u="none" strike="noStrike" kern="0" cap="none" spc="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endParaRPr>
          </a:p>
          <a:p>
            <a:pPr marL="108000" lvl="0" indent="-108000" defTabSz="457200" fontAlgn="ctr">
              <a:lnSpc>
                <a:spcPct val="110000"/>
              </a:lnSpc>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상반기 손해보험산업의 원수보험료는 전년동기대비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11.2%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증가</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이는 퇴직연금과 일반손해보험의 높은 성장세에 기인</a:t>
            </a:r>
          </a:p>
          <a:p>
            <a:pPr marL="108000" lvl="0" indent="-108000" defTabSz="457200" fontAlgn="ctr">
              <a:lnSpc>
                <a:spcPct val="110000"/>
              </a:lnSpc>
              <a:spcAft>
                <a:spcPts val="300"/>
              </a:spcAft>
              <a:buFont typeface="Wingdings" panose="05000000000000000000" pitchFamily="2" charset="2"/>
              <a:buChar char="§"/>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자동차보험은 보험료 인하 및 비대면 채널 비중 확대와 더불어 보험료 인하 압박 등으로 일부 성장이 약화될 것으로 보이나</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장기</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일반손해보험은 적극적인 영업 활동과 책임보험 시장 확대 등으로 성장 전망</a:t>
            </a:r>
          </a:p>
        </p:txBody>
      </p:sp>
      <p:sp>
        <p:nvSpPr>
          <p:cNvPr id="22" name="직사각형 158">
            <a:extLst>
              <a:ext uri="{FF2B5EF4-FFF2-40B4-BE49-F238E27FC236}">
                <a16:creationId xmlns:a16="http://schemas.microsoft.com/office/drawing/2014/main" id="{859ECB19-4007-4845-E8D7-15D8E9191D0D}"/>
              </a:ext>
            </a:extLst>
          </p:cNvPr>
          <p:cNvSpPr/>
          <p:nvPr/>
        </p:nvSpPr>
        <p:spPr>
          <a:xfrm>
            <a:off x="704850" y="4176496"/>
            <a:ext cx="4204892" cy="1584000"/>
          </a:xfrm>
          <a:prstGeom prst="rect">
            <a:avLst/>
          </a:prstGeom>
          <a:noFill/>
          <a:ln w="3175">
            <a:solidFill>
              <a:srgbClr val="1E49E2"/>
            </a:solidFill>
          </a:ln>
        </p:spPr>
        <p:txBody>
          <a:bodyPr wrap="square" lIns="90000" tIns="72000" rIns="1908000" bIns="54000" anchor="t">
            <a:noAutofit/>
          </a:bodyPr>
          <a:lstStyle/>
          <a:p>
            <a:pPr marL="0" marR="0" lvl="0" indent="0" algn="l" defTabSz="914400" rtl="0" eaLnBrk="1" fontAlgn="ctr" latinLnBrk="0" hangingPunct="1">
              <a:lnSpc>
                <a:spcPct val="110000"/>
              </a:lnSpc>
              <a:spcBef>
                <a:spcPts val="0"/>
              </a:spcBef>
              <a:spcAft>
                <a:spcPts val="500"/>
              </a:spcAft>
              <a:buClrTx/>
              <a:buSzTx/>
              <a:buFontTx/>
              <a:buNone/>
              <a:tabLst/>
              <a:defRPr/>
            </a:pPr>
            <a:r>
              <a:rPr kumimoji="0" lang="ko-KR" altLang="en-US" sz="1000" b="1" i="0" u="none" strike="noStrike" kern="0" cap="none" spc="-5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자동차보험료 인하 압박</a:t>
            </a:r>
            <a:r>
              <a:rPr lang="en-US" altLang="ko-KR" sz="1000" b="1" kern="0" spc="-5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a:t>
            </a:r>
            <a:r>
              <a:rPr kumimoji="0" lang="ko-KR" altLang="en-US" sz="1000" b="1" i="0" u="none" strike="noStrike" kern="0" cap="none" spc="-50" normalizeH="0" baseline="0" noProof="0" err="1">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실손보험</a:t>
            </a:r>
            <a:r>
              <a:rPr lang="ko-KR" altLang="en-US" sz="1000" b="1" kern="0" spc="-50">
                <a:ln>
                  <a:solidFill>
                    <a:srgbClr val="1871C6">
                      <a:alpha val="0"/>
                    </a:srgbClr>
                  </a:solidFill>
                </a:ln>
                <a:solidFill>
                  <a:srgbClr val="1E49E2"/>
                </a:solidFill>
                <a:latin typeface="KoPub돋움체 Medium" panose="00000600000000000000" pitchFamily="2" charset="-127"/>
                <a:ea typeface="KoPub돋움체 Medium" panose="00000600000000000000" pitchFamily="2" charset="-127"/>
              </a:rPr>
              <a:t>료 조정 가능성</a:t>
            </a:r>
            <a:r>
              <a:rPr kumimoji="0" lang="ko-KR" altLang="en-US" sz="1000" b="1" i="0" u="none" strike="noStrike" kern="0" cap="none" spc="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rPr>
              <a:t> </a:t>
            </a:r>
            <a:endParaRPr kumimoji="0" lang="en-US" altLang="ko-KR" sz="1000" b="1" i="0" u="none" strike="noStrike" kern="0" cap="none" spc="0" normalizeH="0" baseline="0" noProof="0">
              <a:ln>
                <a:solidFill>
                  <a:srgbClr val="1871C6">
                    <a:alpha val="0"/>
                  </a:srgbClr>
                </a:solidFill>
              </a:ln>
              <a:solidFill>
                <a:srgbClr val="1E49E2"/>
              </a:solidFill>
              <a:effectLst/>
              <a:uLnTx/>
              <a:uFillTx/>
              <a:latin typeface="KoPub돋움체 Medium" panose="00000600000000000000" pitchFamily="2" charset="-127"/>
              <a:ea typeface="KoPub돋움체 Medium" panose="00000600000000000000" pitchFamily="2" charset="-127"/>
              <a:cs typeface="+mn-cs"/>
            </a:endParaRPr>
          </a:p>
          <a:p>
            <a:pPr marL="108000" marR="0" lvl="0" indent="-108000" defTabSz="457200" fontAlgn="auto">
              <a:lnSpc>
                <a:spcPct val="100000"/>
              </a:lnSpc>
              <a:spcBef>
                <a:spcPts val="0"/>
              </a:spcBef>
              <a:spcAft>
                <a:spcPts val="300"/>
              </a:spcAft>
              <a:buClrTx/>
              <a:buSzTx/>
              <a:buFont typeface="Wingdings" panose="05000000000000000000" pitchFamily="2" charset="2"/>
              <a:buChar char="§"/>
              <a:tabLst/>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상반기 손해율은 전년동기대비 소폭 상승</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동기간 자동차보험 손해율은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78.0%</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로 전년동기대비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0.9%p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상승했으나</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비교적 안정세를 보이며 정부의 상생금융 요청에 따른 자동차보험료 인하 압박이 점증 </a:t>
            </a:r>
          </a:p>
          <a:p>
            <a:pPr marL="108000" marR="0" lvl="0" indent="-108000" defTabSz="457200" fontAlgn="auto">
              <a:lnSpc>
                <a:spcPct val="100000"/>
              </a:lnSpc>
              <a:spcBef>
                <a:spcPts val="0"/>
              </a:spcBef>
              <a:spcAft>
                <a:spcPts val="300"/>
              </a:spcAft>
              <a:buClrTx/>
              <a:buSzTx/>
              <a:buFont typeface="Wingdings" panose="05000000000000000000" pitchFamily="2" charset="2"/>
              <a:buChar char="§"/>
              <a:tabLst/>
              <a:defRPr/>
            </a:pP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백내장 수술 관련 심사 기준 강화로 </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세대 실손보험 손해율은 개선되고 있으나</a:t>
            </a:r>
            <a:r>
              <a:rPr lang="en-US" altLang="ko-KR"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3</a:t>
            </a:r>
            <a:r>
              <a:rPr lang="ko-KR" altLang="en-US" sz="800">
                <a:ln>
                  <a:solidFill>
                    <a:srgbClr val="00338D">
                      <a:lumMod val="75000"/>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세대 실손보험 손해율이 급상승하여 관련 보험료 조정이 이루어질 것으로 전망</a:t>
            </a:r>
          </a:p>
        </p:txBody>
      </p:sp>
      <p:graphicFrame>
        <p:nvGraphicFramePr>
          <p:cNvPr id="2" name="차트 2">
            <a:extLst>
              <a:ext uri="{FF2B5EF4-FFF2-40B4-BE49-F238E27FC236}">
                <a16:creationId xmlns:a16="http://schemas.microsoft.com/office/drawing/2014/main" id="{A3D9ED64-ECE6-7994-FCF1-7BB8E80F84B9}"/>
              </a:ext>
            </a:extLst>
          </p:cNvPr>
          <p:cNvGraphicFramePr/>
          <p:nvPr/>
        </p:nvGraphicFramePr>
        <p:xfrm>
          <a:off x="3111500" y="2737498"/>
          <a:ext cx="1746249" cy="135964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20C90CBE-9F71-9068-128D-E9F455E8E868}"/>
              </a:ext>
            </a:extLst>
          </p:cNvPr>
          <p:cNvSpPr txBox="1"/>
          <p:nvPr/>
        </p:nvSpPr>
        <p:spPr>
          <a:xfrm>
            <a:off x="3124257" y="2823630"/>
            <a:ext cx="181418" cy="9233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조 원</a:t>
            </a: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graphicFrame>
        <p:nvGraphicFramePr>
          <p:cNvPr id="8" name="차트 2">
            <a:extLst>
              <a:ext uri="{FF2B5EF4-FFF2-40B4-BE49-F238E27FC236}">
                <a16:creationId xmlns:a16="http://schemas.microsoft.com/office/drawing/2014/main" id="{2A8B952F-8B47-FBF2-4BBF-BA80215EB874}"/>
              </a:ext>
            </a:extLst>
          </p:cNvPr>
          <p:cNvGraphicFramePr/>
          <p:nvPr/>
        </p:nvGraphicFramePr>
        <p:xfrm>
          <a:off x="7403689" y="2682559"/>
          <a:ext cx="1822197" cy="1377649"/>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2260181A-B241-A541-CBDC-E6597D3B849B}"/>
              </a:ext>
            </a:extLst>
          </p:cNvPr>
          <p:cNvSpPr txBox="1"/>
          <p:nvPr/>
        </p:nvSpPr>
        <p:spPr>
          <a:xfrm>
            <a:off x="7421016" y="2823630"/>
            <a:ext cx="205184" cy="9233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조 원</a:t>
            </a: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7" name="TextBox 6">
            <a:extLst>
              <a:ext uri="{FF2B5EF4-FFF2-40B4-BE49-F238E27FC236}">
                <a16:creationId xmlns:a16="http://schemas.microsoft.com/office/drawing/2014/main" id="{7656C8C8-7EAB-C513-6790-5713C5325E45}"/>
              </a:ext>
            </a:extLst>
          </p:cNvPr>
          <p:cNvSpPr txBox="1"/>
          <p:nvPr/>
        </p:nvSpPr>
        <p:spPr>
          <a:xfrm>
            <a:off x="9018516" y="2823630"/>
            <a:ext cx="217652" cy="9233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graphicFrame>
        <p:nvGraphicFramePr>
          <p:cNvPr id="13" name="차트 12">
            <a:extLst>
              <a:ext uri="{FF2B5EF4-FFF2-40B4-BE49-F238E27FC236}">
                <a16:creationId xmlns:a16="http://schemas.microsoft.com/office/drawing/2014/main" id="{C63B3094-EDCB-09C1-E96C-F1FB153FC2B3}"/>
              </a:ext>
            </a:extLst>
          </p:cNvPr>
          <p:cNvGraphicFramePr/>
          <p:nvPr/>
        </p:nvGraphicFramePr>
        <p:xfrm>
          <a:off x="7432195" y="4471067"/>
          <a:ext cx="1716461" cy="1327534"/>
        </p:xfrm>
        <a:graphic>
          <a:graphicData uri="http://schemas.openxmlformats.org/drawingml/2006/chart">
            <c:chart xmlns:c="http://schemas.openxmlformats.org/drawingml/2006/chart" xmlns:r="http://schemas.openxmlformats.org/officeDocument/2006/relationships" r:id="rId5"/>
          </a:graphicData>
        </a:graphic>
      </p:graphicFrame>
      <p:sp>
        <p:nvSpPr>
          <p:cNvPr id="14" name="TextBox 13">
            <a:extLst>
              <a:ext uri="{FF2B5EF4-FFF2-40B4-BE49-F238E27FC236}">
                <a16:creationId xmlns:a16="http://schemas.microsoft.com/office/drawing/2014/main" id="{BDD1D29A-C15F-ECB0-2417-B33EF0DA8B67}"/>
              </a:ext>
            </a:extLst>
          </p:cNvPr>
          <p:cNvSpPr txBox="1"/>
          <p:nvPr/>
        </p:nvSpPr>
        <p:spPr>
          <a:xfrm>
            <a:off x="9024272" y="4577196"/>
            <a:ext cx="115416" cy="9233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16" name="TextBox 15">
            <a:extLst>
              <a:ext uri="{FF2B5EF4-FFF2-40B4-BE49-F238E27FC236}">
                <a16:creationId xmlns:a16="http://schemas.microsoft.com/office/drawing/2014/main" id="{561858FD-1C1D-9946-3EB5-F084EE12A8A8}"/>
              </a:ext>
            </a:extLst>
          </p:cNvPr>
          <p:cNvSpPr txBox="1"/>
          <p:nvPr/>
        </p:nvSpPr>
        <p:spPr>
          <a:xfrm>
            <a:off x="7432195" y="4577196"/>
            <a:ext cx="205184" cy="9233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graphicFrame>
        <p:nvGraphicFramePr>
          <p:cNvPr id="62" name="표 62">
            <a:extLst>
              <a:ext uri="{FF2B5EF4-FFF2-40B4-BE49-F238E27FC236}">
                <a16:creationId xmlns:a16="http://schemas.microsoft.com/office/drawing/2014/main" id="{C2B5651C-ABEE-FC9D-E410-26E54C69A4F5}"/>
              </a:ext>
            </a:extLst>
          </p:cNvPr>
          <p:cNvGraphicFramePr>
            <a:graphicFrameLocks noGrp="1"/>
          </p:cNvGraphicFramePr>
          <p:nvPr/>
        </p:nvGraphicFramePr>
        <p:xfrm>
          <a:off x="3126512" y="4549877"/>
          <a:ext cx="1707892" cy="1136542"/>
        </p:xfrm>
        <a:graphic>
          <a:graphicData uri="http://schemas.openxmlformats.org/drawingml/2006/table">
            <a:tbl>
              <a:tblPr firstRow="1" bandRow="1">
                <a:tableStyleId>{5C22544A-7EE6-4342-B048-85BDC9FD1C3A}</a:tableStyleId>
              </a:tblPr>
              <a:tblGrid>
                <a:gridCol w="426973">
                  <a:extLst>
                    <a:ext uri="{9D8B030D-6E8A-4147-A177-3AD203B41FA5}">
                      <a16:colId xmlns:a16="http://schemas.microsoft.com/office/drawing/2014/main" val="1447040537"/>
                    </a:ext>
                  </a:extLst>
                </a:gridCol>
                <a:gridCol w="426973">
                  <a:extLst>
                    <a:ext uri="{9D8B030D-6E8A-4147-A177-3AD203B41FA5}">
                      <a16:colId xmlns:a16="http://schemas.microsoft.com/office/drawing/2014/main" val="253959864"/>
                    </a:ext>
                  </a:extLst>
                </a:gridCol>
                <a:gridCol w="426973">
                  <a:extLst>
                    <a:ext uri="{9D8B030D-6E8A-4147-A177-3AD203B41FA5}">
                      <a16:colId xmlns:a16="http://schemas.microsoft.com/office/drawing/2014/main" val="1069901334"/>
                    </a:ext>
                  </a:extLst>
                </a:gridCol>
                <a:gridCol w="426973">
                  <a:extLst>
                    <a:ext uri="{9D8B030D-6E8A-4147-A177-3AD203B41FA5}">
                      <a16:colId xmlns:a16="http://schemas.microsoft.com/office/drawing/2014/main" val="245835758"/>
                    </a:ext>
                  </a:extLst>
                </a:gridCol>
              </a:tblGrid>
              <a:tr h="129046">
                <a:tc>
                  <a:txBody>
                    <a:bodyPr/>
                    <a:lstStyle/>
                    <a:p>
                      <a:pPr algn="ctr" latinLnBrk="1"/>
                      <a:r>
                        <a:rPr kumimoji="0" lang="ko-KR" altLang="en-US" sz="700" b="1"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구분</a:t>
                      </a:r>
                    </a:p>
                  </a:txBody>
                  <a:tcPr marL="36000" marR="36000" marT="0" marB="0" anchor="ctr">
                    <a:lnL w="9525"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EF7FF"/>
                    </a:solidFill>
                  </a:tcPr>
                </a:tc>
                <a:tc>
                  <a:txBody>
                    <a:bodyPr/>
                    <a:lstStyle/>
                    <a:p>
                      <a:pPr algn="ctr" latinLnBrk="1"/>
                      <a:r>
                        <a:rPr kumimoji="0" lang="ko-KR" altLang="en-US" sz="700" b="1"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손해율</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EF7FF"/>
                    </a:solidFill>
                  </a:tcPr>
                </a:tc>
                <a:tc>
                  <a:txBody>
                    <a:bodyPr/>
                    <a:lstStyle/>
                    <a:p>
                      <a:pPr algn="ctr" latinLnBrk="1"/>
                      <a:r>
                        <a:rPr kumimoji="0" lang="ko-KR" altLang="en-US" sz="700" b="1"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사업비율</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EF7FF"/>
                    </a:solidFill>
                  </a:tcPr>
                </a:tc>
                <a:tc>
                  <a:txBody>
                    <a:bodyPr/>
                    <a:lstStyle/>
                    <a:p>
                      <a:pPr algn="ctr" latinLnBrk="1"/>
                      <a:r>
                        <a:rPr kumimoji="0" lang="ko-KR" altLang="en-US" sz="700" b="1"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합산비율</a:t>
                      </a:r>
                    </a:p>
                  </a:txBody>
                  <a:tcPr marL="36000" marR="36000" marT="0" marB="0" anchor="ctr">
                    <a:lnL w="6350"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EF7FF"/>
                    </a:solidFill>
                  </a:tcPr>
                </a:tc>
                <a:extLst>
                  <a:ext uri="{0D108BD9-81ED-4DB2-BD59-A6C34878D82A}">
                    <a16:rowId xmlns:a16="http://schemas.microsoft.com/office/drawing/2014/main" val="738622749"/>
                  </a:ext>
                </a:extLst>
              </a:tr>
              <a:tr h="167916">
                <a:tc>
                  <a:txBody>
                    <a:bodyPr/>
                    <a:lstStyle/>
                    <a:p>
                      <a:pPr algn="ctr" latinLnBrk="1"/>
                      <a:r>
                        <a:rPr kumimoji="0" lang="en-US" altLang="ko-KR"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’19</a:t>
                      </a:r>
                      <a:endParaRPr kumimoji="0" lang="ko-KR" altLang="en-US"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a:txBody>
                  <a:tcPr marL="36000" marR="36000" marT="0" marB="0" anchor="ctr">
                    <a:lnL w="9525"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latinLnBrk="1"/>
                      <a:r>
                        <a:rPr kumimoji="0" lang="en-US" altLang="ko-KR"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84.9</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latinLnBrk="1"/>
                      <a:r>
                        <a:rPr kumimoji="0" lang="en-US" altLang="ko-KR"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22.2</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b" latinLnBrk="1"/>
                      <a:r>
                        <a:rPr kumimoji="0" lang="en-US" altLang="ko-KR"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107.1</a:t>
                      </a:r>
                    </a:p>
                  </a:txBody>
                  <a:tcPr marL="36000" marR="36000" marT="0" marB="0" anchor="ctr">
                    <a:lnL w="6350"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71535730"/>
                  </a:ext>
                </a:extLst>
              </a:tr>
              <a:tr h="167916">
                <a:tc>
                  <a:txBody>
                    <a:bodyPr/>
                    <a:lstStyle/>
                    <a:p>
                      <a:pPr algn="ctr" latinLnBrk="1"/>
                      <a:r>
                        <a:rPr kumimoji="0" lang="en-US" altLang="ko-KR"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’20</a:t>
                      </a:r>
                      <a:endParaRPr kumimoji="0" lang="ko-KR" altLang="en-US"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a:txBody>
                  <a:tcPr marL="36000" marR="36000" marT="0" marB="0" anchor="ctr">
                    <a:lnL w="9525"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latinLnBrk="1"/>
                      <a:r>
                        <a:rPr kumimoji="0" lang="en-US" altLang="ko-KR"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83.4</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latinLnBrk="1"/>
                      <a:r>
                        <a:rPr kumimoji="0" lang="en-US" altLang="ko-KR"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21.2</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b" latinLnBrk="1"/>
                      <a:r>
                        <a:rPr kumimoji="0" lang="en-US" altLang="ko-KR"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104.6</a:t>
                      </a:r>
                    </a:p>
                  </a:txBody>
                  <a:tcPr marL="36000" marR="36000" marT="0" marB="0" anchor="ctr">
                    <a:lnL w="6350"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61259130"/>
                  </a:ext>
                </a:extLst>
              </a:tr>
              <a:tr h="167916">
                <a:tc>
                  <a:txBody>
                    <a:bodyPr/>
                    <a:lstStyle/>
                    <a:p>
                      <a:pPr algn="ctr" latinLnBrk="1"/>
                      <a:r>
                        <a:rPr kumimoji="0" lang="en-US" altLang="ko-KR"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’21</a:t>
                      </a:r>
                      <a:endParaRPr kumimoji="0" lang="ko-KR" altLang="en-US"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a:txBody>
                  <a:tcPr marL="36000" marR="36000" marT="0" marB="0" anchor="ctr">
                    <a:lnL w="9525"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b" latinLnBrk="1"/>
                      <a:r>
                        <a:rPr kumimoji="0" lang="en-US" altLang="ko-KR"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82.1</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b" latinLnBrk="1"/>
                      <a:r>
                        <a:rPr kumimoji="0" lang="en-US" altLang="ko-KR"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20.5</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b" latinLnBrk="1"/>
                      <a:r>
                        <a:rPr kumimoji="0" lang="en-US" altLang="ko-KR"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102.6</a:t>
                      </a:r>
                    </a:p>
                  </a:txBody>
                  <a:tcPr marL="36000" marR="36000" marT="0" marB="0" anchor="ctr">
                    <a:lnL w="6350"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40639729"/>
                  </a:ext>
                </a:extLst>
              </a:tr>
              <a:tr h="167916">
                <a:tc>
                  <a:txBody>
                    <a:bodyPr/>
                    <a:lstStyle/>
                    <a:p>
                      <a:pPr algn="ctr" latinLnBrk="1"/>
                      <a:r>
                        <a:rPr kumimoji="0" lang="en-US" altLang="ko-KR"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’22</a:t>
                      </a:r>
                      <a:endParaRPr kumimoji="0" lang="ko-KR" altLang="en-US"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a:txBody>
                  <a:tcPr marL="36000" marR="36000" marT="0" marB="0" anchor="ctr">
                    <a:lnL w="9525"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b" latinLnBrk="1"/>
                      <a:r>
                        <a:rPr kumimoji="0" lang="en-US" altLang="ko-KR"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80.8</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b" latinLnBrk="1"/>
                      <a:r>
                        <a:rPr kumimoji="0" lang="en-US" altLang="ko-KR"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20.5</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b" latinLnBrk="1"/>
                      <a:r>
                        <a:rPr kumimoji="0" lang="en-US" altLang="ko-KR"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101.3</a:t>
                      </a:r>
                    </a:p>
                  </a:txBody>
                  <a:tcPr marL="36000" marR="36000" marT="0" marB="0" anchor="ctr">
                    <a:lnL w="6350"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58834868"/>
                  </a:ext>
                </a:extLst>
              </a:tr>
              <a:tr h="167916">
                <a:tc>
                  <a:txBody>
                    <a:bodyPr/>
                    <a:lstStyle/>
                    <a:p>
                      <a:pPr algn="ctr" latinLnBrk="1"/>
                      <a:r>
                        <a:rPr kumimoji="0" lang="en-US" altLang="ko-KR"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’22.1H</a:t>
                      </a:r>
                      <a:endParaRPr kumimoji="0" lang="ko-KR" altLang="en-US"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a:txBody>
                  <a:tcPr marL="36000" marR="36000" marT="0" marB="0" anchor="ctr">
                    <a:lnL w="9525"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b" latinLnBrk="1"/>
                      <a:r>
                        <a:rPr kumimoji="0" lang="en-US" altLang="ko-KR"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79.7</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b" latinLnBrk="1"/>
                      <a:r>
                        <a:rPr kumimoji="0" lang="en-US" altLang="ko-KR"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19.6</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b" latinLnBrk="1"/>
                      <a:r>
                        <a:rPr kumimoji="0" lang="en-US" altLang="ko-KR"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99.3</a:t>
                      </a:r>
                    </a:p>
                  </a:txBody>
                  <a:tcPr marL="36000" marR="36000" marT="0" marB="0" anchor="ctr">
                    <a:lnL w="6350"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48071747"/>
                  </a:ext>
                </a:extLst>
              </a:tr>
              <a:tr h="167916">
                <a:tc>
                  <a:txBody>
                    <a:bodyPr/>
                    <a:lstStyle/>
                    <a:p>
                      <a:pPr algn="ctr" latinLnBrk="1"/>
                      <a:r>
                        <a:rPr kumimoji="0" lang="en-US" altLang="ko-KR"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’23.1H</a:t>
                      </a:r>
                      <a:endParaRPr kumimoji="0" lang="ko-KR" altLang="en-US"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a:txBody>
                  <a:tcPr marL="36000" marR="36000" marT="0" marB="0" anchor="ctr">
                    <a:lnL w="9525"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latinLnBrk="1"/>
                      <a:r>
                        <a:rPr kumimoji="0" lang="en-US" altLang="ko-KR"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80.3</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latinLnBrk="1"/>
                      <a:r>
                        <a:rPr kumimoji="0" lang="en-US" altLang="ko-KR"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21.6</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latinLnBrk="1"/>
                      <a:r>
                        <a:rPr kumimoji="0" lang="en-US" altLang="ko-KR" sz="700" b="0" i="0" u="none" strike="noStrike" kern="120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101.9</a:t>
                      </a:r>
                    </a:p>
                  </a:txBody>
                  <a:tcPr marL="36000" marR="36000" marT="0" marB="0" anchor="ctr">
                    <a:lnL w="6350"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73029076"/>
                  </a:ext>
                </a:extLst>
              </a:tr>
            </a:tbl>
          </a:graphicData>
        </a:graphic>
      </p:graphicFrame>
      <p:sp>
        <p:nvSpPr>
          <p:cNvPr id="18" name="TextBox 17">
            <a:extLst>
              <a:ext uri="{FF2B5EF4-FFF2-40B4-BE49-F238E27FC236}">
                <a16:creationId xmlns:a16="http://schemas.microsoft.com/office/drawing/2014/main" id="{6F4F1607-3064-91F9-AA74-25BDB1C59EC1}"/>
              </a:ext>
            </a:extLst>
          </p:cNvPr>
          <p:cNvSpPr txBox="1"/>
          <p:nvPr/>
        </p:nvSpPr>
        <p:spPr>
          <a:xfrm>
            <a:off x="4358640" y="4432962"/>
            <a:ext cx="474547"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단위</a:t>
            </a:r>
            <a:r>
              <a:rPr kumimoji="0" lang="en-US" altLang="ko-KR"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a:t>
            </a:r>
            <a:endParaRPr kumimoji="0" lang="ko-KR" altLang="en-US" sz="600" b="0"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pic>
        <p:nvPicPr>
          <p:cNvPr id="65" name="그림 64">
            <a:extLst>
              <a:ext uri="{FF2B5EF4-FFF2-40B4-BE49-F238E27FC236}">
                <a16:creationId xmlns:a16="http://schemas.microsoft.com/office/drawing/2014/main" id="{12432C76-73EC-E29F-F8A1-3B39C150061D}"/>
              </a:ext>
            </a:extLst>
          </p:cNvPr>
          <p:cNvPicPr>
            <a:picLocks noChangeAspect="1"/>
          </p:cNvPicPr>
          <p:nvPr/>
        </p:nvPicPr>
        <p:blipFill>
          <a:blip r:embed="rId6"/>
          <a:stretch>
            <a:fillRect/>
          </a:stretch>
        </p:blipFill>
        <p:spPr>
          <a:xfrm>
            <a:off x="714375" y="574411"/>
            <a:ext cx="463778" cy="415492"/>
          </a:xfrm>
          <a:prstGeom prst="rect">
            <a:avLst/>
          </a:prstGeom>
        </p:spPr>
      </p:pic>
      <p:sp>
        <p:nvSpPr>
          <p:cNvPr id="17" name="직사각형 16">
            <a:extLst>
              <a:ext uri="{FF2B5EF4-FFF2-40B4-BE49-F238E27FC236}">
                <a16:creationId xmlns:a16="http://schemas.microsoft.com/office/drawing/2014/main" id="{5E35ACD8-BF02-7895-D03D-11B52ABC9FBD}"/>
              </a:ext>
            </a:extLst>
          </p:cNvPr>
          <p:cNvSpPr/>
          <p:nvPr/>
        </p:nvSpPr>
        <p:spPr>
          <a:xfrm>
            <a:off x="3124257" y="2564231"/>
            <a:ext cx="1738961" cy="156104"/>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800" b="1"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국내 손해보험사 원수보험료 추이 </a:t>
            </a:r>
            <a:endParaRPr kumimoji="0" lang="ko-KR" altLang="en-US" sz="800" b="1" i="0" u="none" strike="noStrike" kern="0" cap="none" spc="0" normalizeH="0" baseline="0" noProof="0">
              <a:ln>
                <a:solidFill>
                  <a:srgbClr val="D9D9D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21" name="직사각형 20">
            <a:extLst>
              <a:ext uri="{FF2B5EF4-FFF2-40B4-BE49-F238E27FC236}">
                <a16:creationId xmlns:a16="http://schemas.microsoft.com/office/drawing/2014/main" id="{E03319A1-AC79-AB19-10F1-4428BB0A3DE6}"/>
              </a:ext>
            </a:extLst>
          </p:cNvPr>
          <p:cNvSpPr/>
          <p:nvPr/>
        </p:nvSpPr>
        <p:spPr>
          <a:xfrm>
            <a:off x="3124257" y="4216283"/>
            <a:ext cx="1738961" cy="156104"/>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800" b="1" i="0" u="none" strike="noStrike" kern="1200" cap="none" spc="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국내 손해보험사 손해율 및 사업비율 추이</a:t>
            </a:r>
            <a:endParaRPr kumimoji="0" lang="ko-KR" altLang="en-US" sz="800" b="1" i="0" u="none" strike="noStrike" kern="0" cap="none" spc="0" normalizeH="0" baseline="0" noProof="0">
              <a:ln>
                <a:solidFill>
                  <a:srgbClr val="D9D9D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31" name="직사각형 30">
            <a:extLst>
              <a:ext uri="{FF2B5EF4-FFF2-40B4-BE49-F238E27FC236}">
                <a16:creationId xmlns:a16="http://schemas.microsoft.com/office/drawing/2014/main" id="{7C8749CC-3ADC-39B9-4810-72037CBAC1BE}"/>
              </a:ext>
            </a:extLst>
          </p:cNvPr>
          <p:cNvSpPr/>
          <p:nvPr/>
        </p:nvSpPr>
        <p:spPr>
          <a:xfrm>
            <a:off x="7424301" y="2564231"/>
            <a:ext cx="1738961" cy="156104"/>
          </a:xfrm>
          <a:prstGeom prst="rect">
            <a:avLst/>
          </a:prstGeom>
          <a:solidFill>
            <a:srgbClr val="CAF2FF"/>
          </a:solidFill>
          <a:ln w="3175">
            <a:noFill/>
          </a:ln>
          <a:effectLst/>
        </p:spPr>
        <p:txBody>
          <a:bodyPr wrap="square" lIns="0" tIns="0" rIns="0" bIns="0" anchor="ctr">
            <a:noAutofit/>
          </a:bodyPr>
          <a:lstStyle/>
          <a:p>
            <a:pPr marL="0" marR="0" lvl="0" indent="0" algn="ctr" defTabSz="457200" rtl="0" eaLnBrk="0" fontAlgn="base" latinLnBrk="0" hangingPunct="0">
              <a:lnSpc>
                <a:spcPct val="100000"/>
              </a:lnSpc>
              <a:spcBef>
                <a:spcPct val="0"/>
              </a:spcBef>
              <a:spcAft>
                <a:spcPct val="0"/>
              </a:spcAft>
              <a:buClr>
                <a:srgbClr val="7D0900"/>
              </a:buClr>
              <a:buSzTx/>
              <a:buFontTx/>
              <a:buNone/>
              <a:tabLst/>
              <a:defRPr/>
            </a:pPr>
            <a:r>
              <a:rPr kumimoji="0" lang="ko-KR" altLang="en-US" sz="800" b="1" i="0" u="none" strike="noStrike" kern="1200" cap="none" spc="-3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국내 손해보험사 수익성</a:t>
            </a:r>
            <a:r>
              <a:rPr kumimoji="0" lang="en-US" altLang="ko-KR" sz="800" b="1" i="0" u="none" strike="noStrike" kern="1200" cap="none" spc="-30" normalizeH="0" baseline="3000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a:t>
            </a:r>
            <a:r>
              <a:rPr kumimoji="0" lang="ko-KR" altLang="en-US" sz="800" b="1" i="0" u="none" strike="noStrike" kern="1200" cap="none" spc="-30" normalizeH="0" baseline="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추이</a:t>
            </a:r>
            <a:endParaRPr kumimoji="0" lang="ko-KR" altLang="en-US" sz="800" b="1" i="0" u="none" strike="noStrike" kern="0" cap="none" spc="0" normalizeH="0" baseline="0" noProof="0">
              <a:ln>
                <a:solidFill>
                  <a:srgbClr val="D9D9D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32" name="직사각형 31">
            <a:extLst>
              <a:ext uri="{FF2B5EF4-FFF2-40B4-BE49-F238E27FC236}">
                <a16:creationId xmlns:a16="http://schemas.microsoft.com/office/drawing/2014/main" id="{C3A39CC2-C4FE-B65C-88E2-DFBFA9657441}"/>
              </a:ext>
            </a:extLst>
          </p:cNvPr>
          <p:cNvSpPr/>
          <p:nvPr/>
        </p:nvSpPr>
        <p:spPr>
          <a:xfrm>
            <a:off x="7424301" y="4223425"/>
            <a:ext cx="1738961" cy="296956"/>
          </a:xfrm>
          <a:prstGeom prst="rect">
            <a:avLst/>
          </a:prstGeom>
          <a:solidFill>
            <a:srgbClr val="CAF2FF"/>
          </a:solidFill>
          <a:ln w="3175">
            <a:noFill/>
          </a:ln>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normalizeH="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국내 손해보험사 대출채권 연체율 및 </a:t>
            </a:r>
            <a:endParaRPr kumimoji="0" lang="en-US" altLang="ko-KR" sz="800" b="1" i="0" u="none" strike="noStrike" kern="1200" cap="none" normalizeH="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800" b="1" i="0" u="none" strike="noStrike" kern="1200" cap="none" normalizeH="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지급여력비율</a:t>
            </a:r>
            <a:r>
              <a:rPr kumimoji="0" lang="en-US" altLang="ko-KR" sz="800" b="1" i="0" u="none" strike="noStrike" kern="1200" cap="none" spc="-30" normalizeH="0" baseline="3000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a:t>
            </a:r>
            <a:r>
              <a:rPr kumimoji="0" lang="ko-KR" altLang="en-US" sz="800" b="1" i="0" u="none" strike="noStrike" kern="1200" cap="none" normalizeH="0" noProof="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추이</a:t>
            </a:r>
            <a:endParaRPr kumimoji="0" lang="ko-KR" altLang="en-US" sz="800" b="1" i="0" u="none" strike="noStrike" kern="0" cap="none" spc="0" normalizeH="0" baseline="0" noProof="0">
              <a:ln>
                <a:solidFill>
                  <a:srgbClr val="D9D9D9">
                    <a:alpha val="0"/>
                  </a:srgbClr>
                </a:solidFill>
              </a:ln>
              <a:gradFill>
                <a:gsLst>
                  <a:gs pos="0">
                    <a:schemeClr val="tx1">
                      <a:lumMod val="85000"/>
                      <a:lumOff val="15000"/>
                    </a:schemeClr>
                  </a:gs>
                  <a:gs pos="100000">
                    <a:schemeClr val="tx1">
                      <a:lumMod val="85000"/>
                      <a:lumOff val="15000"/>
                    </a:schemeClr>
                  </a:gs>
                </a:gsLst>
                <a:lin ang="5400000" scaled="1"/>
              </a:gra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Tree>
    <p:extLst>
      <p:ext uri="{BB962C8B-B14F-4D97-AF65-F5344CB8AC3E}">
        <p14:creationId xmlns:p14="http://schemas.microsoft.com/office/powerpoint/2010/main" val="3881147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0" name="그림 9" descr="의류, 사람, 친필, 텍스트이(가) 표시된 사진&#10;&#10;자동 생성된 설명">
            <a:extLst>
              <a:ext uri="{FF2B5EF4-FFF2-40B4-BE49-F238E27FC236}">
                <a16:creationId xmlns:a16="http://schemas.microsoft.com/office/drawing/2014/main" id="{196CEBF5-B82E-66E1-D075-AB1DB173BD1B}"/>
              </a:ext>
            </a:extLst>
          </p:cNvPr>
          <p:cNvPicPr>
            <a:picLocks noChangeAspect="1"/>
          </p:cNvPicPr>
          <p:nvPr/>
        </p:nvPicPr>
        <p:blipFill>
          <a:blip r:embed="rId2"/>
          <a:stretch>
            <a:fillRect/>
          </a:stretch>
        </p:blipFill>
        <p:spPr>
          <a:xfrm>
            <a:off x="0" y="1"/>
            <a:ext cx="9906000" cy="6858000"/>
          </a:xfrm>
          <a:prstGeom prst="rect">
            <a:avLst/>
          </a:prstGeom>
        </p:spPr>
      </p:pic>
      <p:sp>
        <p:nvSpPr>
          <p:cNvPr id="15" name="Rectangle 5">
            <a:extLst>
              <a:ext uri="{FF2B5EF4-FFF2-40B4-BE49-F238E27FC236}">
                <a16:creationId xmlns:a16="http://schemas.microsoft.com/office/drawing/2014/main" id="{7ACD36D5-29C1-F9F7-3D58-2FC49983E106}"/>
              </a:ext>
            </a:extLst>
          </p:cNvPr>
          <p:cNvSpPr>
            <a:spLocks/>
          </p:cNvSpPr>
          <p:nvPr/>
        </p:nvSpPr>
        <p:spPr>
          <a:xfrm>
            <a:off x="704850" y="1268413"/>
            <a:ext cx="5013562" cy="3699372"/>
          </a:xfrm>
          <a:prstGeom prst="rect">
            <a:avLst/>
          </a:prstGeom>
          <a:solidFill>
            <a:schemeClr val="bg1">
              <a:alpha val="90000"/>
            </a:schemeClr>
          </a:soli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2" name="Text Placeholder 3">
            <a:extLst>
              <a:ext uri="{FF2B5EF4-FFF2-40B4-BE49-F238E27FC236}">
                <a16:creationId xmlns:a16="http://schemas.microsoft.com/office/drawing/2014/main" id="{A4655115-6ADB-84A2-B683-FB806ABE3519}"/>
              </a:ext>
            </a:extLst>
          </p:cNvPr>
          <p:cNvSpPr txBox="1">
            <a:spLocks/>
          </p:cNvSpPr>
          <p:nvPr/>
        </p:nvSpPr>
        <p:spPr>
          <a:xfrm>
            <a:off x="930661" y="1644509"/>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altLang="ko-KR" sz="5400" b="0" i="0" u="none" strike="noStrike" kern="1200" cap="none" spc="0" normalizeH="0" baseline="0" noProof="0">
                <a:ln>
                  <a:solidFill>
                    <a:srgbClr val="1E49E2">
                      <a:alpha val="0"/>
                    </a:srgbClr>
                  </a:solidFill>
                </a:ln>
                <a:solidFill>
                  <a:srgbClr val="00338D"/>
                </a:solidFill>
                <a:effectLst/>
                <a:uLnTx/>
                <a:uFillTx/>
                <a:latin typeface="KoPub돋움체 Bold"/>
                <a:ea typeface="KoPub돋움체 Bold"/>
                <a:cs typeface="+mn-cs"/>
              </a:rPr>
              <a:t>IV</a:t>
            </a:r>
          </a:p>
        </p:txBody>
      </p:sp>
      <p:sp>
        <p:nvSpPr>
          <p:cNvPr id="14" name="TextBox 13">
            <a:extLst>
              <a:ext uri="{FF2B5EF4-FFF2-40B4-BE49-F238E27FC236}">
                <a16:creationId xmlns:a16="http://schemas.microsoft.com/office/drawing/2014/main" id="{1F443BA7-3DF3-26B7-A1DB-66E324A3A704}"/>
              </a:ext>
            </a:extLst>
          </p:cNvPr>
          <p:cNvSpPr txBox="1"/>
          <p:nvPr/>
        </p:nvSpPr>
        <p:spPr>
          <a:xfrm>
            <a:off x="958515" y="2460017"/>
            <a:ext cx="5849657"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3600" b="1" i="0" u="none" strike="noStrike" kern="1200" cap="none" spc="-100" normalizeH="0" baseline="0" noProof="0">
                <a:ln>
                  <a:solidFill>
                    <a:srgbClr val="1E49E2">
                      <a:alpha val="0"/>
                    </a:srgbClr>
                  </a:solidFill>
                </a:ln>
                <a:solidFill>
                  <a:srgbClr val="00338D"/>
                </a:solidFill>
                <a:effectLst/>
                <a:uLnTx/>
                <a:uFillTx/>
                <a:latin typeface="KoPub돋움체 Medium"/>
                <a:ea typeface="KoPub돋움체 Medium"/>
                <a:cs typeface="+mn-cs"/>
              </a:rPr>
              <a:t>시사점 및 기업 대응 전략</a:t>
            </a:r>
          </a:p>
        </p:txBody>
      </p:sp>
    </p:spTree>
    <p:extLst>
      <p:ext uri="{BB962C8B-B14F-4D97-AF65-F5344CB8AC3E}">
        <p14:creationId xmlns:p14="http://schemas.microsoft.com/office/powerpoint/2010/main" val="1742017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5CC7831C-578A-5871-5FB7-DE9E835F57B5}"/>
              </a:ext>
            </a:extLst>
          </p:cNvPr>
          <p:cNvSpPr/>
          <p:nvPr/>
        </p:nvSpPr>
        <p:spPr>
          <a:xfrm>
            <a:off x="713993" y="3459484"/>
            <a:ext cx="1496133" cy="8006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12000" rIns="72000" rtlCol="0" anchor="ctr"/>
          <a:lstStyle/>
          <a:p>
            <a:pPr marL="0" marR="0" lvl="0" indent="0" defTabSz="914400" rtl="0" eaLnBrk="1" fontAlgn="auto" latinLnBrk="0" hangingPunct="1">
              <a:spcBef>
                <a:spcPts val="0"/>
              </a:spcBef>
              <a:spcAft>
                <a:spcPts val="0"/>
              </a:spcAft>
              <a:buClrTx/>
              <a:buSzTx/>
              <a:buFontTx/>
              <a:buNone/>
              <a:tabLst/>
              <a:defRPr/>
            </a:pPr>
            <a:r>
              <a:rPr lang="ko-KR" altLang="en-US" sz="1100" b="1">
                <a:ln>
                  <a:solidFill>
                    <a:prstClr val="white">
                      <a:lumMod val="75000"/>
                      <a:alpha val="0"/>
                    </a:prstClr>
                  </a:solidFill>
                </a:ln>
                <a:solidFill>
                  <a:schemeClr val="bg1"/>
                </a:solidFill>
                <a:latin typeface="KoPub돋움체 Medium" panose="00000600000000000000" pitchFamily="2" charset="-127"/>
                <a:ea typeface="KoPub돋움체 Medium" panose="00000600000000000000" pitchFamily="2" charset="-127"/>
              </a:rPr>
              <a:t>반도체</a:t>
            </a:r>
            <a:endParaRPr kumimoji="0" lang="ko-KR" altLang="en-US" sz="1100" b="1" i="0" u="none" strike="noStrike" kern="1200" cap="none" spc="0" normalizeH="0" baseline="0" noProof="0">
              <a:ln>
                <a:solidFill>
                  <a:prstClr val="white">
                    <a:lumMod val="75000"/>
                    <a:alpha val="0"/>
                  </a:prstClr>
                </a:solidFill>
              </a:ln>
              <a:solidFill>
                <a:schemeClr val="bg1"/>
              </a:solidFill>
              <a:effectLst/>
              <a:uLnTx/>
              <a:uFillTx/>
              <a:latin typeface="KoPub돋움체 Medium" panose="00000600000000000000" pitchFamily="2" charset="-127"/>
              <a:ea typeface="KoPub돋움체 Medium" panose="00000600000000000000" pitchFamily="2" charset="-127"/>
            </a:endParaRPr>
          </a:p>
        </p:txBody>
      </p:sp>
      <p:sp>
        <p:nvSpPr>
          <p:cNvPr id="50" name="직사각형 49">
            <a:extLst>
              <a:ext uri="{FF2B5EF4-FFF2-40B4-BE49-F238E27FC236}">
                <a16:creationId xmlns:a16="http://schemas.microsoft.com/office/drawing/2014/main" id="{76F98116-6B9F-4476-B797-0E4F3C7355A2}"/>
              </a:ext>
            </a:extLst>
          </p:cNvPr>
          <p:cNvSpPr/>
          <p:nvPr/>
        </p:nvSpPr>
        <p:spPr>
          <a:xfrm>
            <a:off x="713993" y="4324118"/>
            <a:ext cx="1496133" cy="7983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12000" rIns="72000" rtlCol="0" anchor="ctr"/>
          <a:lstStyle/>
          <a:p>
            <a:pPr marL="0" marR="0" lvl="0" indent="0" defTabSz="914400" rtl="0" eaLnBrk="1" fontAlgn="auto" latinLnBrk="0" hangingPunct="1">
              <a:spcBef>
                <a:spcPts val="0"/>
              </a:spcBef>
              <a:spcAft>
                <a:spcPts val="0"/>
              </a:spcAft>
              <a:buClrTx/>
              <a:buSzTx/>
              <a:buFontTx/>
              <a:buNone/>
              <a:tabLst/>
              <a:defRPr/>
            </a:pPr>
            <a:r>
              <a:rPr kumimoji="0" lang="ko-KR" altLang="en-US" sz="1100" b="1" i="0" u="none" strike="noStrike" kern="1200" cap="none" spc="0" normalizeH="0" baseline="0" noProof="0">
                <a:ln>
                  <a:solidFill>
                    <a:prstClr val="white">
                      <a:lumMod val="75000"/>
                      <a:alpha val="0"/>
                    </a:prst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휴대폰</a:t>
            </a:r>
          </a:p>
        </p:txBody>
      </p:sp>
      <p:sp>
        <p:nvSpPr>
          <p:cNvPr id="8" name="직사각형 7">
            <a:extLst>
              <a:ext uri="{FF2B5EF4-FFF2-40B4-BE49-F238E27FC236}">
                <a16:creationId xmlns:a16="http://schemas.microsoft.com/office/drawing/2014/main" id="{9429963F-FCA9-337F-1CEB-453CCF207556}"/>
              </a:ext>
            </a:extLst>
          </p:cNvPr>
          <p:cNvSpPr/>
          <p:nvPr/>
        </p:nvSpPr>
        <p:spPr>
          <a:xfrm>
            <a:off x="2254572" y="3383156"/>
            <a:ext cx="6937436" cy="2609417"/>
          </a:xfrm>
          <a:prstGeom prst="rect">
            <a:avLst/>
          </a:prstGeom>
          <a:solidFill>
            <a:schemeClr val="bg1"/>
          </a:solidFill>
          <a:ln w="12700">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9" name="직사각형 48">
            <a:extLst>
              <a:ext uri="{FF2B5EF4-FFF2-40B4-BE49-F238E27FC236}">
                <a16:creationId xmlns:a16="http://schemas.microsoft.com/office/drawing/2014/main" id="{796C5B2B-F612-4225-AC06-90257AAB5D3C}"/>
              </a:ext>
            </a:extLst>
          </p:cNvPr>
          <p:cNvSpPr/>
          <p:nvPr/>
        </p:nvSpPr>
        <p:spPr>
          <a:xfrm>
            <a:off x="5567257" y="4324366"/>
            <a:ext cx="3633893" cy="8291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45720" rIns="180000" bIns="45720" numCol="1" spcCol="0" rtlCol="0" fromWordArt="0" anchor="ctr" anchorCtr="0" forceAA="0" compatLnSpc="1">
            <a:prstTxWarp prst="textNoShape">
              <a:avLst/>
            </a:prstTxWarp>
            <a:noAutofit/>
          </a:bodyPr>
          <a:lstStyle/>
          <a:p>
            <a:pPr marL="71755" marR="0" lvl="0" indent="-71755"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dirty="0" err="1">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온디바이스</a:t>
            </a: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기능을 탑재한 스마트폰을 통한 </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AI </a:t>
            </a: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활용 전략 및 연계 사업 모델의 확보 검토</a:t>
            </a:r>
            <a:endParaRPr lang="en-US" altLang="ko-KR" dirty="0">
              <a:cs typeface="+mn-cs"/>
            </a:endParaRPr>
          </a:p>
          <a:p>
            <a:pPr marL="71755" indent="-71755">
              <a:spcAft>
                <a:spcPts val="200"/>
              </a:spcAft>
              <a:buFont typeface="Arial" panose="020B0604020202020204" pitchFamily="34" charset="0"/>
              <a:buChar char="•"/>
              <a:defRP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중저가 </a:t>
            </a:r>
            <a:r>
              <a:rPr lang="ko-KR" altLang="en-US" sz="900" dirty="0" err="1">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폴더블폰</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유입에 따른 경쟁 심화에 대응하여 </a:t>
            </a:r>
            <a:r>
              <a:rPr lang="ko-KR" altLang="en-US" sz="900" dirty="0" err="1">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폴더블폰</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경쟁력 확대 방안 모색 필요</a:t>
            </a:r>
          </a:p>
        </p:txBody>
      </p:sp>
      <p:sp>
        <p:nvSpPr>
          <p:cNvPr id="9" name="직사각형 8">
            <a:extLst>
              <a:ext uri="{FF2B5EF4-FFF2-40B4-BE49-F238E27FC236}">
                <a16:creationId xmlns:a16="http://schemas.microsoft.com/office/drawing/2014/main" id="{25661932-7AC6-A950-52CF-1608C8901AF0}"/>
              </a:ext>
            </a:extLst>
          </p:cNvPr>
          <p:cNvSpPr/>
          <p:nvPr/>
        </p:nvSpPr>
        <p:spPr>
          <a:xfrm>
            <a:off x="5709037" y="3106659"/>
            <a:ext cx="3482971" cy="276497"/>
          </a:xfrm>
          <a:prstGeom prst="rect">
            <a:avLst/>
          </a:prstGeom>
          <a:solidFill>
            <a:srgbClr val="1E49E2"/>
          </a:solidFill>
          <a:ln w="12700">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a:ln>
                  <a:solidFill>
                    <a:srgbClr val="00338D">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Univers for KPMG"/>
              </a:rPr>
              <a:t>대응 전략</a:t>
            </a:r>
          </a:p>
        </p:txBody>
      </p:sp>
      <p:sp>
        <p:nvSpPr>
          <p:cNvPr id="38" name="제목 2">
            <a:extLst>
              <a:ext uri="{FF2B5EF4-FFF2-40B4-BE49-F238E27FC236}">
                <a16:creationId xmlns:a16="http://schemas.microsoft.com/office/drawing/2014/main" id="{A8F48560-8059-4107-B8C9-4F4E6B73710B}"/>
              </a:ext>
            </a:extLst>
          </p:cNvPr>
          <p:cNvSpPr>
            <a:spLocks noGrp="1"/>
          </p:cNvSpPr>
          <p:nvPr>
            <p:ph type="title"/>
          </p:nvPr>
        </p:nvSpPr>
        <p:spPr/>
        <p:txBody>
          <a:bodyPr/>
          <a:lstStyle/>
          <a:p>
            <a:r>
              <a:rPr lang="en-US" altLang="ko-KR"/>
              <a:t>2024</a:t>
            </a:r>
            <a:r>
              <a:rPr lang="ko-KR" altLang="en-US"/>
              <a:t>년 산업별 전망에 따른 기업 대응 전략</a:t>
            </a:r>
          </a:p>
        </p:txBody>
      </p:sp>
      <p:sp>
        <p:nvSpPr>
          <p:cNvPr id="57" name="텍스트 개체 틀 3">
            <a:extLst>
              <a:ext uri="{FF2B5EF4-FFF2-40B4-BE49-F238E27FC236}">
                <a16:creationId xmlns:a16="http://schemas.microsoft.com/office/drawing/2014/main" id="{ABBDC96F-55FC-45BB-9B8A-FC7F4C630286}"/>
              </a:ext>
            </a:extLst>
          </p:cNvPr>
          <p:cNvSpPr>
            <a:spLocks noGrp="1"/>
          </p:cNvSpPr>
          <p:nvPr>
            <p:ph type="body" sz="quarter" idx="11"/>
          </p:nvPr>
        </p:nvSpPr>
        <p:spPr/>
        <p:txBody>
          <a:bodyPr/>
          <a:lstStyle/>
          <a:p>
            <a:pPr lvl="0"/>
            <a:r>
              <a:rPr lang="en-US" altLang="ko-KR"/>
              <a:t>2024</a:t>
            </a:r>
            <a:r>
              <a:rPr lang="ko-KR" altLang="en-US"/>
              <a:t>년 국내 산업은 글로벌 경제의 제한적인 성장</a:t>
            </a:r>
            <a:r>
              <a:rPr lang="en-US" altLang="ko-KR"/>
              <a:t>, </a:t>
            </a:r>
            <a:r>
              <a:rPr lang="ko-KR" altLang="en-US"/>
              <a:t>지정학적 리스크</a:t>
            </a:r>
            <a:r>
              <a:rPr lang="en-US" altLang="ko-KR"/>
              <a:t> </a:t>
            </a:r>
            <a:r>
              <a:rPr lang="ko-KR" altLang="en-US"/>
              <a:t>장기화</a:t>
            </a:r>
            <a:r>
              <a:rPr lang="en-US" altLang="ko-KR"/>
              <a:t>, AI</a:t>
            </a:r>
            <a:r>
              <a:rPr lang="ko-KR" altLang="en-US"/>
              <a:t> 확산을</a:t>
            </a:r>
            <a:r>
              <a:rPr lang="en-US" altLang="ko-KR"/>
              <a:t> </a:t>
            </a:r>
            <a:r>
              <a:rPr lang="ko-KR" altLang="en-US"/>
              <a:t>통한 산업 구조 개편</a:t>
            </a:r>
            <a:r>
              <a:rPr lang="en-US" altLang="ko-KR"/>
              <a:t> </a:t>
            </a:r>
            <a:r>
              <a:rPr lang="ko-KR" altLang="en-US"/>
              <a:t>등 다양한 이슈에 직면</a:t>
            </a:r>
            <a:r>
              <a:rPr lang="en-US" altLang="ko-KR"/>
              <a:t>. </a:t>
            </a:r>
            <a:r>
              <a:rPr lang="ko-KR" altLang="en-US"/>
              <a:t>이에 국내 기업은 거시 환경 흐름과 더불어 산업별 변화를 면밀히 모니터링하여 부상하는 세부 섹터에 선제적 대응</a:t>
            </a:r>
            <a:r>
              <a:rPr lang="en-US" altLang="ko-KR"/>
              <a:t>, </a:t>
            </a:r>
            <a:r>
              <a:rPr lang="ko-KR" altLang="en-US"/>
              <a:t>전략적 포트폴리오 다각화</a:t>
            </a:r>
            <a:r>
              <a:rPr lang="en-US" altLang="ko-KR"/>
              <a:t>, </a:t>
            </a:r>
            <a:r>
              <a:rPr lang="ko-KR" altLang="en-US"/>
              <a:t>신흥 시장</a:t>
            </a:r>
            <a:r>
              <a:rPr lang="en-US" altLang="ko-KR"/>
              <a:t>·</a:t>
            </a:r>
            <a:r>
              <a:rPr lang="ko-KR" altLang="en-US"/>
              <a:t>채널 적극 발굴</a:t>
            </a:r>
            <a:r>
              <a:rPr lang="en-US" altLang="ko-KR"/>
              <a:t> </a:t>
            </a:r>
            <a:r>
              <a:rPr lang="ko-KR" altLang="en-US"/>
              <a:t>등</a:t>
            </a:r>
            <a:r>
              <a:rPr lang="en-US" altLang="ko-KR"/>
              <a:t> </a:t>
            </a:r>
            <a:r>
              <a:rPr lang="ko-KR" altLang="en-US"/>
              <a:t>기업별 맞춤 전략 필요  </a:t>
            </a:r>
          </a:p>
        </p:txBody>
      </p:sp>
      <p:sp>
        <p:nvSpPr>
          <p:cNvPr id="40" name="텍스트 개체 틀 29">
            <a:extLst>
              <a:ext uri="{FF2B5EF4-FFF2-40B4-BE49-F238E27FC236}">
                <a16:creationId xmlns:a16="http://schemas.microsoft.com/office/drawing/2014/main" id="{19E05895-4BBC-4258-9354-A592C34E5C66}"/>
              </a:ext>
            </a:extLst>
          </p:cNvPr>
          <p:cNvSpPr>
            <a:spLocks noGrp="1"/>
          </p:cNvSpPr>
          <p:nvPr>
            <p:ph type="body" sz="quarter" idx="10"/>
          </p:nvPr>
        </p:nvSpPr>
        <p:spPr/>
        <p:txBody>
          <a:bodyPr/>
          <a:lstStyle/>
          <a:p>
            <a:r>
              <a:rPr lang="en-US" altLang="ko-KR"/>
              <a:t>IV. </a:t>
            </a:r>
            <a:r>
              <a:rPr lang="ko-KR" altLang="en-US"/>
              <a:t>시사점 및 기업 대응 전략 </a:t>
            </a:r>
            <a:endParaRPr lang="en-US" altLang="ko-KR"/>
          </a:p>
        </p:txBody>
      </p:sp>
      <p:grpSp>
        <p:nvGrpSpPr>
          <p:cNvPr id="41" name="그룹 40">
            <a:extLst>
              <a:ext uri="{FF2B5EF4-FFF2-40B4-BE49-F238E27FC236}">
                <a16:creationId xmlns:a16="http://schemas.microsoft.com/office/drawing/2014/main" id="{133949E4-B73C-45F5-9CB5-2355135186AE}"/>
              </a:ext>
            </a:extLst>
          </p:cNvPr>
          <p:cNvGrpSpPr/>
          <p:nvPr/>
        </p:nvGrpSpPr>
        <p:grpSpPr>
          <a:xfrm>
            <a:off x="713993" y="2171179"/>
            <a:ext cx="8488800" cy="276837"/>
            <a:chOff x="704850" y="2013298"/>
            <a:chExt cx="4140200" cy="276837"/>
          </a:xfrm>
        </p:grpSpPr>
        <p:sp>
          <p:nvSpPr>
            <p:cNvPr id="42" name="TextBox 41">
              <a:extLst>
                <a:ext uri="{FF2B5EF4-FFF2-40B4-BE49-F238E27FC236}">
                  <a16:creationId xmlns:a16="http://schemas.microsoft.com/office/drawing/2014/main" id="{8A2D40A6-57FD-4EEA-A6F4-109B0961049C}"/>
                </a:ext>
              </a:extLst>
            </p:cNvPr>
            <p:cNvSpPr txBox="1"/>
            <p:nvPr/>
          </p:nvSpPr>
          <p:spPr>
            <a:xfrm>
              <a:off x="704850" y="2046854"/>
              <a:ext cx="1392430" cy="200055"/>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300">
                  <a:ln>
                    <a:solidFill>
                      <a:prstClr val="white">
                        <a:lumMod val="75000"/>
                        <a:alpha val="0"/>
                      </a:prstClr>
                    </a:solidFill>
                  </a:ln>
                  <a:solidFill>
                    <a:schemeClr val="tx2"/>
                  </a:solidFill>
                  <a:latin typeface="KoPub돋움체 Bold" panose="00000800000000000000" pitchFamily="2" charset="-127"/>
                  <a:ea typeface="KoPub돋움체 Bold" panose="00000800000000000000" pitchFamily="2" charset="-127"/>
                  <a:cs typeface="Univers for KPMG"/>
                </a:rPr>
                <a:t>20</a:t>
              </a:r>
              <a:r>
                <a:rPr kumimoji="0" lang="en-US" altLang="ko-KR" sz="1300" b="0" i="0" u="none" strike="noStrike" kern="1200" cap="none" spc="0" normalizeH="0" baseline="0" noProof="0">
                  <a:ln>
                    <a:solidFill>
                      <a:prstClr val="white">
                        <a:lumMod val="75000"/>
                        <a:alpha val="0"/>
                      </a:prstClr>
                    </a:solidFill>
                  </a:ln>
                  <a:solidFill>
                    <a:schemeClr val="tx2"/>
                  </a:solidFill>
                  <a:effectLst/>
                  <a:uLnTx/>
                  <a:uFillTx/>
                  <a:latin typeface="KoPub돋움체 Bold" panose="00000800000000000000" pitchFamily="2" charset="-127"/>
                  <a:ea typeface="KoPub돋움체 Bold" panose="00000800000000000000" pitchFamily="2" charset="-127"/>
                  <a:cs typeface="Univers for KPMG"/>
                </a:rPr>
                <a:t>24</a:t>
              </a:r>
              <a:r>
                <a:rPr kumimoji="0" lang="ko-KR" altLang="en-US" sz="1300" b="0" i="0" u="none" strike="noStrike" kern="1200" cap="none" spc="0" normalizeH="0" baseline="0" noProof="0">
                  <a:ln>
                    <a:solidFill>
                      <a:prstClr val="white">
                        <a:lumMod val="75000"/>
                        <a:alpha val="0"/>
                      </a:prstClr>
                    </a:solidFill>
                  </a:ln>
                  <a:solidFill>
                    <a:schemeClr val="tx2"/>
                  </a:solidFill>
                  <a:effectLst/>
                  <a:uLnTx/>
                  <a:uFillTx/>
                  <a:latin typeface="KoPub돋움체 Bold" panose="00000800000000000000" pitchFamily="2" charset="-127"/>
                  <a:ea typeface="KoPub돋움체 Bold" panose="00000800000000000000" pitchFamily="2" charset="-127"/>
                  <a:cs typeface="Univers for KPMG"/>
                </a:rPr>
                <a:t>년 산업별 전망에 따른 기업 대응 전략</a:t>
              </a:r>
            </a:p>
          </p:txBody>
        </p:sp>
        <p:cxnSp>
          <p:nvCxnSpPr>
            <p:cNvPr id="43" name="직선 연결선 42">
              <a:extLst>
                <a:ext uri="{FF2B5EF4-FFF2-40B4-BE49-F238E27FC236}">
                  <a16:creationId xmlns:a16="http://schemas.microsoft.com/office/drawing/2014/main" id="{0D807107-00CF-478E-9C6C-747335732F1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55A17837-A7C7-494C-AC4B-F6205124BCD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 name="그룹 1">
            <a:extLst>
              <a:ext uri="{FF2B5EF4-FFF2-40B4-BE49-F238E27FC236}">
                <a16:creationId xmlns:a16="http://schemas.microsoft.com/office/drawing/2014/main" id="{4F5E3D3E-6163-48C0-BA8F-8E23D5CED22B}"/>
              </a:ext>
            </a:extLst>
          </p:cNvPr>
          <p:cNvGrpSpPr/>
          <p:nvPr/>
        </p:nvGrpSpPr>
        <p:grpSpPr>
          <a:xfrm>
            <a:off x="713994" y="2622550"/>
            <a:ext cx="8487156" cy="401921"/>
            <a:chOff x="713994" y="2565400"/>
            <a:chExt cx="8487156" cy="401921"/>
          </a:xfrm>
        </p:grpSpPr>
        <p:sp>
          <p:nvSpPr>
            <p:cNvPr id="24" name="직사각형 158">
              <a:extLst>
                <a:ext uri="{FF2B5EF4-FFF2-40B4-BE49-F238E27FC236}">
                  <a16:creationId xmlns:a16="http://schemas.microsoft.com/office/drawing/2014/main" id="{B89306C8-76CB-405A-9D97-9973D123D095}"/>
                </a:ext>
              </a:extLst>
            </p:cNvPr>
            <p:cNvSpPr/>
            <p:nvPr/>
          </p:nvSpPr>
          <p:spPr>
            <a:xfrm>
              <a:off x="713994" y="2565400"/>
              <a:ext cx="8487156" cy="401921"/>
            </a:xfrm>
            <a:prstGeom prst="rect">
              <a:avLst/>
            </a:prstGeom>
            <a:solidFill>
              <a:srgbClr val="DEF7FF"/>
            </a:solidFill>
            <a:ln w="3175">
              <a:noFill/>
            </a:ln>
          </p:spPr>
          <p:txBody>
            <a:bodyPr wrap="square" lIns="540000" tIns="72000" rIns="1764000" bIns="54000">
              <a:noAutofit/>
            </a:bodyPr>
            <a:lstStyle/>
            <a:p>
              <a:pPr lvl="0" fontAlgn="ctr">
                <a:lnSpc>
                  <a:spcPct val="110000"/>
                </a:lnSpc>
                <a:spcAft>
                  <a:spcPts val="500"/>
                </a:spcAft>
                <a:defRPr/>
              </a:pPr>
              <a:r>
                <a:rPr lang="en-US" altLang="ko-KR" sz="14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14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일부 긍정적</a:t>
              </a:r>
              <a:r>
                <a:rPr lang="en-US" altLang="ko-KR" sz="14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14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전망 산업 </a:t>
              </a:r>
            </a:p>
          </p:txBody>
        </p:sp>
        <p:pic>
          <p:nvPicPr>
            <p:cNvPr id="26" name="그림 25">
              <a:extLst>
                <a:ext uri="{FF2B5EF4-FFF2-40B4-BE49-F238E27FC236}">
                  <a16:creationId xmlns:a16="http://schemas.microsoft.com/office/drawing/2014/main" id="{6ECBFE6D-BA89-43E0-A74C-461C867DF6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3045" y="2621227"/>
              <a:ext cx="324000" cy="290266"/>
            </a:xfrm>
            <a:prstGeom prst="rect">
              <a:avLst/>
            </a:prstGeom>
          </p:spPr>
        </p:pic>
      </p:grpSp>
      <p:sp>
        <p:nvSpPr>
          <p:cNvPr id="53" name="Freeform 39">
            <a:extLst>
              <a:ext uri="{FF2B5EF4-FFF2-40B4-BE49-F238E27FC236}">
                <a16:creationId xmlns:a16="http://schemas.microsoft.com/office/drawing/2014/main" id="{1797C700-17DF-4C51-912F-8B7C47D588A5}"/>
              </a:ext>
            </a:extLst>
          </p:cNvPr>
          <p:cNvSpPr>
            <a:spLocks noChangeAspect="1" noEditPoints="1"/>
          </p:cNvSpPr>
          <p:nvPr/>
        </p:nvSpPr>
        <p:spPr bwMode="auto">
          <a:xfrm>
            <a:off x="900774" y="4518368"/>
            <a:ext cx="228380" cy="390869"/>
          </a:xfrm>
          <a:custGeom>
            <a:avLst/>
            <a:gdLst>
              <a:gd name="T0" fmla="*/ 156 w 176"/>
              <a:gd name="T1" fmla="*/ 0 h 304"/>
              <a:gd name="T2" fmla="*/ 20 w 176"/>
              <a:gd name="T3" fmla="*/ 0 h 304"/>
              <a:gd name="T4" fmla="*/ 0 w 176"/>
              <a:gd name="T5" fmla="*/ 20 h 304"/>
              <a:gd name="T6" fmla="*/ 0 w 176"/>
              <a:gd name="T7" fmla="*/ 284 h 304"/>
              <a:gd name="T8" fmla="*/ 20 w 176"/>
              <a:gd name="T9" fmla="*/ 304 h 304"/>
              <a:gd name="T10" fmla="*/ 156 w 176"/>
              <a:gd name="T11" fmla="*/ 304 h 304"/>
              <a:gd name="T12" fmla="*/ 176 w 176"/>
              <a:gd name="T13" fmla="*/ 284 h 304"/>
              <a:gd name="T14" fmla="*/ 176 w 176"/>
              <a:gd name="T15" fmla="*/ 20 h 304"/>
              <a:gd name="T16" fmla="*/ 156 w 176"/>
              <a:gd name="T17" fmla="*/ 0 h 304"/>
              <a:gd name="T18" fmla="*/ 64 w 176"/>
              <a:gd name="T19" fmla="*/ 12 h 304"/>
              <a:gd name="T20" fmla="*/ 112 w 176"/>
              <a:gd name="T21" fmla="*/ 12 h 304"/>
              <a:gd name="T22" fmla="*/ 112 w 176"/>
              <a:gd name="T23" fmla="*/ 20 h 304"/>
              <a:gd name="T24" fmla="*/ 64 w 176"/>
              <a:gd name="T25" fmla="*/ 20 h 304"/>
              <a:gd name="T26" fmla="*/ 64 w 176"/>
              <a:gd name="T27" fmla="*/ 12 h 304"/>
              <a:gd name="T28" fmla="*/ 96 w 176"/>
              <a:gd name="T29" fmla="*/ 288 h 304"/>
              <a:gd name="T30" fmla="*/ 80 w 176"/>
              <a:gd name="T31" fmla="*/ 288 h 304"/>
              <a:gd name="T32" fmla="*/ 80 w 176"/>
              <a:gd name="T33" fmla="*/ 280 h 304"/>
              <a:gd name="T34" fmla="*/ 96 w 176"/>
              <a:gd name="T35" fmla="*/ 280 h 304"/>
              <a:gd name="T36" fmla="*/ 96 w 176"/>
              <a:gd name="T37" fmla="*/ 288 h 304"/>
              <a:gd name="T38" fmla="*/ 164 w 176"/>
              <a:gd name="T39" fmla="*/ 264 h 304"/>
              <a:gd name="T40" fmla="*/ 12 w 176"/>
              <a:gd name="T41" fmla="*/ 264 h 304"/>
              <a:gd name="T42" fmla="*/ 12 w 176"/>
              <a:gd name="T43" fmla="*/ 32 h 304"/>
              <a:gd name="T44" fmla="*/ 164 w 176"/>
              <a:gd name="T45" fmla="*/ 32 h 304"/>
              <a:gd name="T46" fmla="*/ 164 w 176"/>
              <a:gd name="T47" fmla="*/ 26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6" h="304">
                <a:moveTo>
                  <a:pt x="156" y="0"/>
                </a:moveTo>
                <a:cubicBezTo>
                  <a:pt x="20" y="0"/>
                  <a:pt x="20" y="0"/>
                  <a:pt x="20" y="0"/>
                </a:cubicBezTo>
                <a:cubicBezTo>
                  <a:pt x="9" y="0"/>
                  <a:pt x="0" y="9"/>
                  <a:pt x="0" y="20"/>
                </a:cubicBezTo>
                <a:cubicBezTo>
                  <a:pt x="0" y="284"/>
                  <a:pt x="0" y="284"/>
                  <a:pt x="0" y="284"/>
                </a:cubicBezTo>
                <a:cubicBezTo>
                  <a:pt x="0" y="295"/>
                  <a:pt x="9" y="304"/>
                  <a:pt x="20" y="304"/>
                </a:cubicBezTo>
                <a:cubicBezTo>
                  <a:pt x="156" y="304"/>
                  <a:pt x="156" y="304"/>
                  <a:pt x="156" y="304"/>
                </a:cubicBezTo>
                <a:cubicBezTo>
                  <a:pt x="167" y="304"/>
                  <a:pt x="176" y="295"/>
                  <a:pt x="176" y="284"/>
                </a:cubicBezTo>
                <a:cubicBezTo>
                  <a:pt x="176" y="20"/>
                  <a:pt x="176" y="20"/>
                  <a:pt x="176" y="20"/>
                </a:cubicBezTo>
                <a:cubicBezTo>
                  <a:pt x="176" y="9"/>
                  <a:pt x="167" y="0"/>
                  <a:pt x="156" y="0"/>
                </a:cubicBezTo>
                <a:close/>
                <a:moveTo>
                  <a:pt x="64" y="12"/>
                </a:moveTo>
                <a:cubicBezTo>
                  <a:pt x="112" y="12"/>
                  <a:pt x="112" y="12"/>
                  <a:pt x="112" y="12"/>
                </a:cubicBezTo>
                <a:cubicBezTo>
                  <a:pt x="112" y="20"/>
                  <a:pt x="112" y="20"/>
                  <a:pt x="112" y="20"/>
                </a:cubicBezTo>
                <a:cubicBezTo>
                  <a:pt x="64" y="20"/>
                  <a:pt x="64" y="20"/>
                  <a:pt x="64" y="20"/>
                </a:cubicBezTo>
                <a:lnTo>
                  <a:pt x="64" y="12"/>
                </a:lnTo>
                <a:close/>
                <a:moveTo>
                  <a:pt x="96" y="288"/>
                </a:moveTo>
                <a:cubicBezTo>
                  <a:pt x="80" y="288"/>
                  <a:pt x="80" y="288"/>
                  <a:pt x="80" y="288"/>
                </a:cubicBezTo>
                <a:cubicBezTo>
                  <a:pt x="80" y="280"/>
                  <a:pt x="80" y="280"/>
                  <a:pt x="80" y="280"/>
                </a:cubicBezTo>
                <a:cubicBezTo>
                  <a:pt x="96" y="280"/>
                  <a:pt x="96" y="280"/>
                  <a:pt x="96" y="280"/>
                </a:cubicBezTo>
                <a:lnTo>
                  <a:pt x="96" y="288"/>
                </a:lnTo>
                <a:close/>
                <a:moveTo>
                  <a:pt x="164" y="264"/>
                </a:moveTo>
                <a:cubicBezTo>
                  <a:pt x="12" y="264"/>
                  <a:pt x="12" y="264"/>
                  <a:pt x="12" y="264"/>
                </a:cubicBezTo>
                <a:cubicBezTo>
                  <a:pt x="12" y="32"/>
                  <a:pt x="12" y="32"/>
                  <a:pt x="12" y="32"/>
                </a:cubicBezTo>
                <a:cubicBezTo>
                  <a:pt x="164" y="32"/>
                  <a:pt x="164" y="32"/>
                  <a:pt x="164" y="32"/>
                </a:cubicBezTo>
                <a:lnTo>
                  <a:pt x="164" y="26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ko-KR" altLang="en-US" sz="1600" b="0" i="0" u="none" strike="noStrike" kern="1200" cap="none" spc="0" normalizeH="0" baseline="0" noProof="0">
              <a:ln>
                <a:noFill/>
              </a:ln>
              <a:solidFill>
                <a:srgbClr val="000000"/>
              </a:solidFill>
              <a:effectLst/>
              <a:uLnTx/>
              <a:uFillTx/>
              <a:latin typeface="Univers for KPMG"/>
              <a:ea typeface="맑은 고딕" panose="020B0503020000020004" pitchFamily="50" charset="-127"/>
              <a:cs typeface="+mn-cs"/>
            </a:endParaRPr>
          </a:p>
        </p:txBody>
      </p:sp>
      <p:sp>
        <p:nvSpPr>
          <p:cNvPr id="35" name="TextBox 34">
            <a:extLst>
              <a:ext uri="{FF2B5EF4-FFF2-40B4-BE49-F238E27FC236}">
                <a16:creationId xmlns:a16="http://schemas.microsoft.com/office/drawing/2014/main" id="{75F5E91F-AEE9-4C1E-AECF-9D58CC864829}"/>
              </a:ext>
            </a:extLst>
          </p:cNvPr>
          <p:cNvSpPr txBox="1"/>
          <p:nvPr/>
        </p:nvSpPr>
        <p:spPr>
          <a:xfrm>
            <a:off x="713993" y="5975808"/>
            <a:ext cx="3600000" cy="213990"/>
          </a:xfrm>
          <a:prstGeom prst="rect">
            <a:avLst/>
          </a:prstGeom>
          <a:noFill/>
          <a:ln>
            <a:noFill/>
          </a:ln>
        </p:spPr>
        <p:txBody>
          <a:bodyPr wrap="square" lIns="0" tIns="90000" rIns="0" bIns="0" rtlCol="0" anchor="b">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a:t>
            </a:r>
          </a:p>
        </p:txBody>
      </p:sp>
      <p:grpSp>
        <p:nvGrpSpPr>
          <p:cNvPr id="61" name="Group 4">
            <a:extLst>
              <a:ext uri="{FF2B5EF4-FFF2-40B4-BE49-F238E27FC236}">
                <a16:creationId xmlns:a16="http://schemas.microsoft.com/office/drawing/2014/main" id="{5D2C5D6E-319B-FC9A-9A12-DB16A95DCFCB}"/>
              </a:ext>
            </a:extLst>
          </p:cNvPr>
          <p:cNvGrpSpPr>
            <a:grpSpLocks noChangeAspect="1"/>
          </p:cNvGrpSpPr>
          <p:nvPr/>
        </p:nvGrpSpPr>
        <p:grpSpPr bwMode="auto">
          <a:xfrm>
            <a:off x="856261" y="3705308"/>
            <a:ext cx="324523" cy="324346"/>
            <a:chOff x="1246" y="289"/>
            <a:chExt cx="3750" cy="3744"/>
          </a:xfrm>
          <a:solidFill>
            <a:schemeClr val="bg1"/>
          </a:solidFill>
        </p:grpSpPr>
        <p:sp>
          <p:nvSpPr>
            <p:cNvPr id="62" name="Freeform 5">
              <a:extLst>
                <a:ext uri="{FF2B5EF4-FFF2-40B4-BE49-F238E27FC236}">
                  <a16:creationId xmlns:a16="http://schemas.microsoft.com/office/drawing/2014/main" id="{D792EB1D-117B-0A69-E427-927C6CA95E68}"/>
                </a:ext>
              </a:extLst>
            </p:cNvPr>
            <p:cNvSpPr>
              <a:spLocks/>
            </p:cNvSpPr>
            <p:nvPr/>
          </p:nvSpPr>
          <p:spPr bwMode="auto">
            <a:xfrm>
              <a:off x="2048" y="1090"/>
              <a:ext cx="2146" cy="2142"/>
            </a:xfrm>
            <a:custGeom>
              <a:avLst/>
              <a:gdLst>
                <a:gd name="T0" fmla="*/ 834 w 1032"/>
                <a:gd name="T1" fmla="*/ 1032 h 1032"/>
                <a:gd name="T2" fmla="*/ 198 w 1032"/>
                <a:gd name="T3" fmla="*/ 1032 h 1032"/>
                <a:gd name="T4" fmla="*/ 0 w 1032"/>
                <a:gd name="T5" fmla="*/ 834 h 1032"/>
                <a:gd name="T6" fmla="*/ 0 w 1032"/>
                <a:gd name="T7" fmla="*/ 198 h 1032"/>
                <a:gd name="T8" fmla="*/ 198 w 1032"/>
                <a:gd name="T9" fmla="*/ 0 h 1032"/>
                <a:gd name="T10" fmla="*/ 834 w 1032"/>
                <a:gd name="T11" fmla="*/ 0 h 1032"/>
                <a:gd name="T12" fmla="*/ 1032 w 1032"/>
                <a:gd name="T13" fmla="*/ 198 h 1032"/>
                <a:gd name="T14" fmla="*/ 1032 w 1032"/>
                <a:gd name="T15" fmla="*/ 834 h 1032"/>
                <a:gd name="T16" fmla="*/ 834 w 1032"/>
                <a:gd name="T17" fmla="*/ 1032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2" h="1032">
                  <a:moveTo>
                    <a:pt x="834" y="1032"/>
                  </a:moveTo>
                  <a:cubicBezTo>
                    <a:pt x="198" y="1032"/>
                    <a:pt x="198" y="1032"/>
                    <a:pt x="198" y="1032"/>
                  </a:cubicBezTo>
                  <a:cubicBezTo>
                    <a:pt x="89" y="1032"/>
                    <a:pt x="0" y="943"/>
                    <a:pt x="0" y="834"/>
                  </a:cubicBezTo>
                  <a:cubicBezTo>
                    <a:pt x="0" y="198"/>
                    <a:pt x="0" y="198"/>
                    <a:pt x="0" y="198"/>
                  </a:cubicBezTo>
                  <a:cubicBezTo>
                    <a:pt x="0" y="89"/>
                    <a:pt x="89" y="0"/>
                    <a:pt x="198" y="0"/>
                  </a:cubicBezTo>
                  <a:cubicBezTo>
                    <a:pt x="834" y="0"/>
                    <a:pt x="834" y="0"/>
                    <a:pt x="834" y="0"/>
                  </a:cubicBezTo>
                  <a:cubicBezTo>
                    <a:pt x="943" y="0"/>
                    <a:pt x="1032" y="89"/>
                    <a:pt x="1032" y="198"/>
                  </a:cubicBezTo>
                  <a:cubicBezTo>
                    <a:pt x="1032" y="834"/>
                    <a:pt x="1032" y="834"/>
                    <a:pt x="1032" y="834"/>
                  </a:cubicBezTo>
                  <a:cubicBezTo>
                    <a:pt x="1032" y="943"/>
                    <a:pt x="943" y="1032"/>
                    <a:pt x="834" y="10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p>
          </p:txBody>
        </p:sp>
        <p:sp>
          <p:nvSpPr>
            <p:cNvPr id="63" name="Freeform 6">
              <a:extLst>
                <a:ext uri="{FF2B5EF4-FFF2-40B4-BE49-F238E27FC236}">
                  <a16:creationId xmlns:a16="http://schemas.microsoft.com/office/drawing/2014/main" id="{A4B387E4-B916-9129-6A7B-1365C1519F52}"/>
                </a:ext>
              </a:extLst>
            </p:cNvPr>
            <p:cNvSpPr>
              <a:spLocks noEditPoints="1"/>
            </p:cNvSpPr>
            <p:nvPr/>
          </p:nvSpPr>
          <p:spPr bwMode="auto">
            <a:xfrm>
              <a:off x="1759" y="802"/>
              <a:ext cx="2724" cy="2718"/>
            </a:xfrm>
            <a:custGeom>
              <a:avLst/>
              <a:gdLst>
                <a:gd name="T0" fmla="*/ 1139 w 1310"/>
                <a:gd name="T1" fmla="*/ 1310 h 1310"/>
                <a:gd name="T2" fmla="*/ 171 w 1310"/>
                <a:gd name="T3" fmla="*/ 1310 h 1310"/>
                <a:gd name="T4" fmla="*/ 0 w 1310"/>
                <a:gd name="T5" fmla="*/ 1139 h 1310"/>
                <a:gd name="T6" fmla="*/ 0 w 1310"/>
                <a:gd name="T7" fmla="*/ 171 h 1310"/>
                <a:gd name="T8" fmla="*/ 171 w 1310"/>
                <a:gd name="T9" fmla="*/ 0 h 1310"/>
                <a:gd name="T10" fmla="*/ 1139 w 1310"/>
                <a:gd name="T11" fmla="*/ 0 h 1310"/>
                <a:gd name="T12" fmla="*/ 1310 w 1310"/>
                <a:gd name="T13" fmla="*/ 171 h 1310"/>
                <a:gd name="T14" fmla="*/ 1310 w 1310"/>
                <a:gd name="T15" fmla="*/ 1139 h 1310"/>
                <a:gd name="T16" fmla="*/ 1139 w 1310"/>
                <a:gd name="T17" fmla="*/ 1310 h 1310"/>
                <a:gd name="T18" fmla="*/ 251 w 1310"/>
                <a:gd name="T19" fmla="*/ 1230 h 1310"/>
                <a:gd name="T20" fmla="*/ 1059 w 1310"/>
                <a:gd name="T21" fmla="*/ 1230 h 1310"/>
                <a:gd name="T22" fmla="*/ 1230 w 1310"/>
                <a:gd name="T23" fmla="*/ 1059 h 1310"/>
                <a:gd name="T24" fmla="*/ 1230 w 1310"/>
                <a:gd name="T25" fmla="*/ 251 h 1310"/>
                <a:gd name="T26" fmla="*/ 1059 w 1310"/>
                <a:gd name="T27" fmla="*/ 80 h 1310"/>
                <a:gd name="T28" fmla="*/ 251 w 1310"/>
                <a:gd name="T29" fmla="*/ 80 h 1310"/>
                <a:gd name="T30" fmla="*/ 80 w 1310"/>
                <a:gd name="T31" fmla="*/ 251 h 1310"/>
                <a:gd name="T32" fmla="*/ 80 w 1310"/>
                <a:gd name="T33" fmla="*/ 1059 h 1310"/>
                <a:gd name="T34" fmla="*/ 251 w 1310"/>
                <a:gd name="T35" fmla="*/ 123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0" h="1310">
                  <a:moveTo>
                    <a:pt x="1139" y="1310"/>
                  </a:moveTo>
                  <a:cubicBezTo>
                    <a:pt x="171" y="1310"/>
                    <a:pt x="171" y="1310"/>
                    <a:pt x="171" y="1310"/>
                  </a:cubicBezTo>
                  <a:cubicBezTo>
                    <a:pt x="76" y="1310"/>
                    <a:pt x="0" y="1234"/>
                    <a:pt x="0" y="1139"/>
                  </a:cubicBezTo>
                  <a:cubicBezTo>
                    <a:pt x="0" y="171"/>
                    <a:pt x="0" y="171"/>
                    <a:pt x="0" y="171"/>
                  </a:cubicBezTo>
                  <a:cubicBezTo>
                    <a:pt x="0" y="76"/>
                    <a:pt x="76" y="0"/>
                    <a:pt x="171" y="0"/>
                  </a:cubicBezTo>
                  <a:cubicBezTo>
                    <a:pt x="1139" y="0"/>
                    <a:pt x="1139" y="0"/>
                    <a:pt x="1139" y="0"/>
                  </a:cubicBezTo>
                  <a:cubicBezTo>
                    <a:pt x="1234" y="0"/>
                    <a:pt x="1310" y="76"/>
                    <a:pt x="1310" y="171"/>
                  </a:cubicBezTo>
                  <a:cubicBezTo>
                    <a:pt x="1310" y="1139"/>
                    <a:pt x="1310" y="1139"/>
                    <a:pt x="1310" y="1139"/>
                  </a:cubicBezTo>
                  <a:cubicBezTo>
                    <a:pt x="1310" y="1234"/>
                    <a:pt x="1234" y="1310"/>
                    <a:pt x="1139" y="1310"/>
                  </a:cubicBezTo>
                  <a:close/>
                  <a:moveTo>
                    <a:pt x="251" y="1230"/>
                  </a:moveTo>
                  <a:cubicBezTo>
                    <a:pt x="1059" y="1230"/>
                    <a:pt x="1059" y="1230"/>
                    <a:pt x="1059" y="1230"/>
                  </a:cubicBezTo>
                  <a:cubicBezTo>
                    <a:pt x="1153" y="1230"/>
                    <a:pt x="1230" y="1153"/>
                    <a:pt x="1230" y="1059"/>
                  </a:cubicBezTo>
                  <a:cubicBezTo>
                    <a:pt x="1230" y="251"/>
                    <a:pt x="1230" y="251"/>
                    <a:pt x="1230" y="251"/>
                  </a:cubicBezTo>
                  <a:cubicBezTo>
                    <a:pt x="1230" y="157"/>
                    <a:pt x="1153" y="80"/>
                    <a:pt x="1059" y="80"/>
                  </a:cubicBezTo>
                  <a:cubicBezTo>
                    <a:pt x="251" y="80"/>
                    <a:pt x="251" y="80"/>
                    <a:pt x="251" y="80"/>
                  </a:cubicBezTo>
                  <a:cubicBezTo>
                    <a:pt x="157" y="80"/>
                    <a:pt x="80" y="157"/>
                    <a:pt x="80" y="251"/>
                  </a:cubicBezTo>
                  <a:cubicBezTo>
                    <a:pt x="80" y="1059"/>
                    <a:pt x="80" y="1059"/>
                    <a:pt x="80" y="1059"/>
                  </a:cubicBezTo>
                  <a:cubicBezTo>
                    <a:pt x="80" y="1153"/>
                    <a:pt x="157" y="1230"/>
                    <a:pt x="251" y="1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p>
          </p:txBody>
        </p:sp>
        <p:sp>
          <p:nvSpPr>
            <p:cNvPr id="64" name="Freeform 7">
              <a:extLst>
                <a:ext uri="{FF2B5EF4-FFF2-40B4-BE49-F238E27FC236}">
                  <a16:creationId xmlns:a16="http://schemas.microsoft.com/office/drawing/2014/main" id="{436561DA-70B2-C871-12F7-B748AAB8CBBA}"/>
                </a:ext>
              </a:extLst>
            </p:cNvPr>
            <p:cNvSpPr>
              <a:spLocks/>
            </p:cNvSpPr>
            <p:nvPr/>
          </p:nvSpPr>
          <p:spPr bwMode="auto">
            <a:xfrm>
              <a:off x="2371" y="289"/>
              <a:ext cx="176" cy="434"/>
            </a:xfrm>
            <a:custGeom>
              <a:avLst/>
              <a:gdLst>
                <a:gd name="T0" fmla="*/ 176 w 176"/>
                <a:gd name="T1" fmla="*/ 434 h 434"/>
                <a:gd name="T2" fmla="*/ 0 w 176"/>
                <a:gd name="T3" fmla="*/ 434 h 434"/>
                <a:gd name="T4" fmla="*/ 16 w 176"/>
                <a:gd name="T5" fmla="*/ 0 h 434"/>
                <a:gd name="T6" fmla="*/ 162 w 176"/>
                <a:gd name="T7" fmla="*/ 0 h 434"/>
                <a:gd name="T8" fmla="*/ 176 w 176"/>
                <a:gd name="T9" fmla="*/ 434 h 434"/>
              </a:gdLst>
              <a:ahLst/>
              <a:cxnLst>
                <a:cxn ang="0">
                  <a:pos x="T0" y="T1"/>
                </a:cxn>
                <a:cxn ang="0">
                  <a:pos x="T2" y="T3"/>
                </a:cxn>
                <a:cxn ang="0">
                  <a:pos x="T4" y="T5"/>
                </a:cxn>
                <a:cxn ang="0">
                  <a:pos x="T6" y="T7"/>
                </a:cxn>
                <a:cxn ang="0">
                  <a:pos x="T8" y="T9"/>
                </a:cxn>
              </a:cxnLst>
              <a:rect l="0" t="0" r="r" b="b"/>
              <a:pathLst>
                <a:path w="176" h="434">
                  <a:moveTo>
                    <a:pt x="176" y="434"/>
                  </a:moveTo>
                  <a:lnTo>
                    <a:pt x="0" y="434"/>
                  </a:lnTo>
                  <a:lnTo>
                    <a:pt x="16" y="0"/>
                  </a:lnTo>
                  <a:lnTo>
                    <a:pt x="162" y="0"/>
                  </a:lnTo>
                  <a:lnTo>
                    <a:pt x="176"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p>
          </p:txBody>
        </p:sp>
        <p:sp>
          <p:nvSpPr>
            <p:cNvPr id="66" name="Freeform 8">
              <a:extLst>
                <a:ext uri="{FF2B5EF4-FFF2-40B4-BE49-F238E27FC236}">
                  <a16:creationId xmlns:a16="http://schemas.microsoft.com/office/drawing/2014/main" id="{9204CD0F-B0C3-503B-8956-F9DC3A132BC4}"/>
                </a:ext>
              </a:extLst>
            </p:cNvPr>
            <p:cNvSpPr>
              <a:spLocks/>
            </p:cNvSpPr>
            <p:nvPr/>
          </p:nvSpPr>
          <p:spPr bwMode="auto">
            <a:xfrm>
              <a:off x="2811" y="289"/>
              <a:ext cx="179" cy="434"/>
            </a:xfrm>
            <a:custGeom>
              <a:avLst/>
              <a:gdLst>
                <a:gd name="T0" fmla="*/ 179 w 179"/>
                <a:gd name="T1" fmla="*/ 434 h 434"/>
                <a:gd name="T2" fmla="*/ 0 w 179"/>
                <a:gd name="T3" fmla="*/ 434 h 434"/>
                <a:gd name="T4" fmla="*/ 17 w 179"/>
                <a:gd name="T5" fmla="*/ 0 h 434"/>
                <a:gd name="T6" fmla="*/ 162 w 179"/>
                <a:gd name="T7" fmla="*/ 0 h 434"/>
                <a:gd name="T8" fmla="*/ 179 w 179"/>
                <a:gd name="T9" fmla="*/ 434 h 434"/>
              </a:gdLst>
              <a:ahLst/>
              <a:cxnLst>
                <a:cxn ang="0">
                  <a:pos x="T0" y="T1"/>
                </a:cxn>
                <a:cxn ang="0">
                  <a:pos x="T2" y="T3"/>
                </a:cxn>
                <a:cxn ang="0">
                  <a:pos x="T4" y="T5"/>
                </a:cxn>
                <a:cxn ang="0">
                  <a:pos x="T6" y="T7"/>
                </a:cxn>
                <a:cxn ang="0">
                  <a:pos x="T8" y="T9"/>
                </a:cxn>
              </a:cxnLst>
              <a:rect l="0" t="0" r="r" b="b"/>
              <a:pathLst>
                <a:path w="179" h="434">
                  <a:moveTo>
                    <a:pt x="179" y="434"/>
                  </a:moveTo>
                  <a:lnTo>
                    <a:pt x="0" y="434"/>
                  </a:lnTo>
                  <a:lnTo>
                    <a:pt x="17" y="0"/>
                  </a:lnTo>
                  <a:lnTo>
                    <a:pt x="162" y="0"/>
                  </a:lnTo>
                  <a:lnTo>
                    <a:pt x="179"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p>
          </p:txBody>
        </p:sp>
        <p:sp>
          <p:nvSpPr>
            <p:cNvPr id="67" name="Freeform 9">
              <a:extLst>
                <a:ext uri="{FF2B5EF4-FFF2-40B4-BE49-F238E27FC236}">
                  <a16:creationId xmlns:a16="http://schemas.microsoft.com/office/drawing/2014/main" id="{261F9D44-CC0F-931E-4472-CF6DDA0FF1E7}"/>
                </a:ext>
              </a:extLst>
            </p:cNvPr>
            <p:cNvSpPr>
              <a:spLocks/>
            </p:cNvSpPr>
            <p:nvPr/>
          </p:nvSpPr>
          <p:spPr bwMode="auto">
            <a:xfrm>
              <a:off x="3252" y="289"/>
              <a:ext cx="179" cy="434"/>
            </a:xfrm>
            <a:custGeom>
              <a:avLst/>
              <a:gdLst>
                <a:gd name="T0" fmla="*/ 179 w 179"/>
                <a:gd name="T1" fmla="*/ 434 h 434"/>
                <a:gd name="T2" fmla="*/ 0 w 179"/>
                <a:gd name="T3" fmla="*/ 434 h 434"/>
                <a:gd name="T4" fmla="*/ 17 w 179"/>
                <a:gd name="T5" fmla="*/ 0 h 434"/>
                <a:gd name="T6" fmla="*/ 162 w 179"/>
                <a:gd name="T7" fmla="*/ 0 h 434"/>
                <a:gd name="T8" fmla="*/ 179 w 179"/>
                <a:gd name="T9" fmla="*/ 434 h 434"/>
              </a:gdLst>
              <a:ahLst/>
              <a:cxnLst>
                <a:cxn ang="0">
                  <a:pos x="T0" y="T1"/>
                </a:cxn>
                <a:cxn ang="0">
                  <a:pos x="T2" y="T3"/>
                </a:cxn>
                <a:cxn ang="0">
                  <a:pos x="T4" y="T5"/>
                </a:cxn>
                <a:cxn ang="0">
                  <a:pos x="T6" y="T7"/>
                </a:cxn>
                <a:cxn ang="0">
                  <a:pos x="T8" y="T9"/>
                </a:cxn>
              </a:cxnLst>
              <a:rect l="0" t="0" r="r" b="b"/>
              <a:pathLst>
                <a:path w="179" h="434">
                  <a:moveTo>
                    <a:pt x="179" y="434"/>
                  </a:moveTo>
                  <a:lnTo>
                    <a:pt x="0" y="434"/>
                  </a:lnTo>
                  <a:lnTo>
                    <a:pt x="17" y="0"/>
                  </a:lnTo>
                  <a:lnTo>
                    <a:pt x="162" y="0"/>
                  </a:lnTo>
                  <a:lnTo>
                    <a:pt x="179"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p>
          </p:txBody>
        </p:sp>
        <p:sp>
          <p:nvSpPr>
            <p:cNvPr id="68" name="Freeform 10">
              <a:extLst>
                <a:ext uri="{FF2B5EF4-FFF2-40B4-BE49-F238E27FC236}">
                  <a16:creationId xmlns:a16="http://schemas.microsoft.com/office/drawing/2014/main" id="{0603DFE4-B991-6757-A191-E823F0654107}"/>
                </a:ext>
              </a:extLst>
            </p:cNvPr>
            <p:cNvSpPr>
              <a:spLocks/>
            </p:cNvSpPr>
            <p:nvPr/>
          </p:nvSpPr>
          <p:spPr bwMode="auto">
            <a:xfrm>
              <a:off x="3695" y="289"/>
              <a:ext cx="176" cy="434"/>
            </a:xfrm>
            <a:custGeom>
              <a:avLst/>
              <a:gdLst>
                <a:gd name="T0" fmla="*/ 176 w 176"/>
                <a:gd name="T1" fmla="*/ 434 h 434"/>
                <a:gd name="T2" fmla="*/ 0 w 176"/>
                <a:gd name="T3" fmla="*/ 434 h 434"/>
                <a:gd name="T4" fmla="*/ 14 w 176"/>
                <a:gd name="T5" fmla="*/ 0 h 434"/>
                <a:gd name="T6" fmla="*/ 160 w 176"/>
                <a:gd name="T7" fmla="*/ 0 h 434"/>
                <a:gd name="T8" fmla="*/ 176 w 176"/>
                <a:gd name="T9" fmla="*/ 434 h 434"/>
              </a:gdLst>
              <a:ahLst/>
              <a:cxnLst>
                <a:cxn ang="0">
                  <a:pos x="T0" y="T1"/>
                </a:cxn>
                <a:cxn ang="0">
                  <a:pos x="T2" y="T3"/>
                </a:cxn>
                <a:cxn ang="0">
                  <a:pos x="T4" y="T5"/>
                </a:cxn>
                <a:cxn ang="0">
                  <a:pos x="T6" y="T7"/>
                </a:cxn>
                <a:cxn ang="0">
                  <a:pos x="T8" y="T9"/>
                </a:cxn>
              </a:cxnLst>
              <a:rect l="0" t="0" r="r" b="b"/>
              <a:pathLst>
                <a:path w="176" h="434">
                  <a:moveTo>
                    <a:pt x="176" y="434"/>
                  </a:moveTo>
                  <a:lnTo>
                    <a:pt x="0" y="434"/>
                  </a:lnTo>
                  <a:lnTo>
                    <a:pt x="14" y="0"/>
                  </a:lnTo>
                  <a:lnTo>
                    <a:pt x="160" y="0"/>
                  </a:lnTo>
                  <a:lnTo>
                    <a:pt x="176"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p>
          </p:txBody>
        </p:sp>
        <p:sp>
          <p:nvSpPr>
            <p:cNvPr id="69" name="Freeform 11">
              <a:extLst>
                <a:ext uri="{FF2B5EF4-FFF2-40B4-BE49-F238E27FC236}">
                  <a16:creationId xmlns:a16="http://schemas.microsoft.com/office/drawing/2014/main" id="{2BD6E803-934F-544D-0836-F94CE305BF66}"/>
                </a:ext>
              </a:extLst>
            </p:cNvPr>
            <p:cNvSpPr>
              <a:spLocks/>
            </p:cNvSpPr>
            <p:nvPr/>
          </p:nvSpPr>
          <p:spPr bwMode="auto">
            <a:xfrm>
              <a:off x="2371" y="3599"/>
              <a:ext cx="176" cy="434"/>
            </a:xfrm>
            <a:custGeom>
              <a:avLst/>
              <a:gdLst>
                <a:gd name="T0" fmla="*/ 176 w 176"/>
                <a:gd name="T1" fmla="*/ 0 h 434"/>
                <a:gd name="T2" fmla="*/ 0 w 176"/>
                <a:gd name="T3" fmla="*/ 0 h 434"/>
                <a:gd name="T4" fmla="*/ 16 w 176"/>
                <a:gd name="T5" fmla="*/ 434 h 434"/>
                <a:gd name="T6" fmla="*/ 162 w 176"/>
                <a:gd name="T7" fmla="*/ 434 h 434"/>
                <a:gd name="T8" fmla="*/ 176 w 176"/>
                <a:gd name="T9" fmla="*/ 0 h 434"/>
              </a:gdLst>
              <a:ahLst/>
              <a:cxnLst>
                <a:cxn ang="0">
                  <a:pos x="T0" y="T1"/>
                </a:cxn>
                <a:cxn ang="0">
                  <a:pos x="T2" y="T3"/>
                </a:cxn>
                <a:cxn ang="0">
                  <a:pos x="T4" y="T5"/>
                </a:cxn>
                <a:cxn ang="0">
                  <a:pos x="T6" y="T7"/>
                </a:cxn>
                <a:cxn ang="0">
                  <a:pos x="T8" y="T9"/>
                </a:cxn>
              </a:cxnLst>
              <a:rect l="0" t="0" r="r" b="b"/>
              <a:pathLst>
                <a:path w="176" h="434">
                  <a:moveTo>
                    <a:pt x="176" y="0"/>
                  </a:moveTo>
                  <a:lnTo>
                    <a:pt x="0" y="0"/>
                  </a:lnTo>
                  <a:lnTo>
                    <a:pt x="16" y="434"/>
                  </a:lnTo>
                  <a:lnTo>
                    <a:pt x="162" y="434"/>
                  </a:lnTo>
                  <a:lnTo>
                    <a:pt x="1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p>
          </p:txBody>
        </p:sp>
        <p:sp>
          <p:nvSpPr>
            <p:cNvPr id="70" name="Freeform 12">
              <a:extLst>
                <a:ext uri="{FF2B5EF4-FFF2-40B4-BE49-F238E27FC236}">
                  <a16:creationId xmlns:a16="http://schemas.microsoft.com/office/drawing/2014/main" id="{925EEB69-B8A3-03C6-D3F2-16284D2C8B16}"/>
                </a:ext>
              </a:extLst>
            </p:cNvPr>
            <p:cNvSpPr>
              <a:spLocks/>
            </p:cNvSpPr>
            <p:nvPr/>
          </p:nvSpPr>
          <p:spPr bwMode="auto">
            <a:xfrm>
              <a:off x="2811" y="3599"/>
              <a:ext cx="179" cy="434"/>
            </a:xfrm>
            <a:custGeom>
              <a:avLst/>
              <a:gdLst>
                <a:gd name="T0" fmla="*/ 179 w 179"/>
                <a:gd name="T1" fmla="*/ 0 h 434"/>
                <a:gd name="T2" fmla="*/ 0 w 179"/>
                <a:gd name="T3" fmla="*/ 0 h 434"/>
                <a:gd name="T4" fmla="*/ 17 w 179"/>
                <a:gd name="T5" fmla="*/ 434 h 434"/>
                <a:gd name="T6" fmla="*/ 162 w 179"/>
                <a:gd name="T7" fmla="*/ 434 h 434"/>
                <a:gd name="T8" fmla="*/ 179 w 179"/>
                <a:gd name="T9" fmla="*/ 0 h 434"/>
              </a:gdLst>
              <a:ahLst/>
              <a:cxnLst>
                <a:cxn ang="0">
                  <a:pos x="T0" y="T1"/>
                </a:cxn>
                <a:cxn ang="0">
                  <a:pos x="T2" y="T3"/>
                </a:cxn>
                <a:cxn ang="0">
                  <a:pos x="T4" y="T5"/>
                </a:cxn>
                <a:cxn ang="0">
                  <a:pos x="T6" y="T7"/>
                </a:cxn>
                <a:cxn ang="0">
                  <a:pos x="T8" y="T9"/>
                </a:cxn>
              </a:cxnLst>
              <a:rect l="0" t="0" r="r" b="b"/>
              <a:pathLst>
                <a:path w="179" h="434">
                  <a:moveTo>
                    <a:pt x="179" y="0"/>
                  </a:moveTo>
                  <a:lnTo>
                    <a:pt x="0" y="0"/>
                  </a:lnTo>
                  <a:lnTo>
                    <a:pt x="17" y="434"/>
                  </a:lnTo>
                  <a:lnTo>
                    <a:pt x="162" y="434"/>
                  </a:lnTo>
                  <a:lnTo>
                    <a:pt x="1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p>
          </p:txBody>
        </p:sp>
        <p:sp>
          <p:nvSpPr>
            <p:cNvPr id="71" name="Freeform 13">
              <a:extLst>
                <a:ext uri="{FF2B5EF4-FFF2-40B4-BE49-F238E27FC236}">
                  <a16:creationId xmlns:a16="http://schemas.microsoft.com/office/drawing/2014/main" id="{536F5B8E-FA1D-10F9-870A-671349C69146}"/>
                </a:ext>
              </a:extLst>
            </p:cNvPr>
            <p:cNvSpPr>
              <a:spLocks/>
            </p:cNvSpPr>
            <p:nvPr/>
          </p:nvSpPr>
          <p:spPr bwMode="auto">
            <a:xfrm>
              <a:off x="3252" y="3599"/>
              <a:ext cx="179" cy="434"/>
            </a:xfrm>
            <a:custGeom>
              <a:avLst/>
              <a:gdLst>
                <a:gd name="T0" fmla="*/ 179 w 179"/>
                <a:gd name="T1" fmla="*/ 0 h 434"/>
                <a:gd name="T2" fmla="*/ 0 w 179"/>
                <a:gd name="T3" fmla="*/ 0 h 434"/>
                <a:gd name="T4" fmla="*/ 17 w 179"/>
                <a:gd name="T5" fmla="*/ 434 h 434"/>
                <a:gd name="T6" fmla="*/ 162 w 179"/>
                <a:gd name="T7" fmla="*/ 434 h 434"/>
                <a:gd name="T8" fmla="*/ 179 w 179"/>
                <a:gd name="T9" fmla="*/ 0 h 434"/>
              </a:gdLst>
              <a:ahLst/>
              <a:cxnLst>
                <a:cxn ang="0">
                  <a:pos x="T0" y="T1"/>
                </a:cxn>
                <a:cxn ang="0">
                  <a:pos x="T2" y="T3"/>
                </a:cxn>
                <a:cxn ang="0">
                  <a:pos x="T4" y="T5"/>
                </a:cxn>
                <a:cxn ang="0">
                  <a:pos x="T6" y="T7"/>
                </a:cxn>
                <a:cxn ang="0">
                  <a:pos x="T8" y="T9"/>
                </a:cxn>
              </a:cxnLst>
              <a:rect l="0" t="0" r="r" b="b"/>
              <a:pathLst>
                <a:path w="179" h="434">
                  <a:moveTo>
                    <a:pt x="179" y="0"/>
                  </a:moveTo>
                  <a:lnTo>
                    <a:pt x="0" y="0"/>
                  </a:lnTo>
                  <a:lnTo>
                    <a:pt x="17" y="434"/>
                  </a:lnTo>
                  <a:lnTo>
                    <a:pt x="162" y="434"/>
                  </a:lnTo>
                  <a:lnTo>
                    <a:pt x="1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p>
          </p:txBody>
        </p:sp>
        <p:sp>
          <p:nvSpPr>
            <p:cNvPr id="72" name="Freeform 14">
              <a:extLst>
                <a:ext uri="{FF2B5EF4-FFF2-40B4-BE49-F238E27FC236}">
                  <a16:creationId xmlns:a16="http://schemas.microsoft.com/office/drawing/2014/main" id="{5F2F486B-99D1-36F6-AD67-CACDED8AB183}"/>
                </a:ext>
              </a:extLst>
            </p:cNvPr>
            <p:cNvSpPr>
              <a:spLocks/>
            </p:cNvSpPr>
            <p:nvPr/>
          </p:nvSpPr>
          <p:spPr bwMode="auto">
            <a:xfrm>
              <a:off x="3695" y="3599"/>
              <a:ext cx="176" cy="434"/>
            </a:xfrm>
            <a:custGeom>
              <a:avLst/>
              <a:gdLst>
                <a:gd name="T0" fmla="*/ 176 w 176"/>
                <a:gd name="T1" fmla="*/ 0 h 434"/>
                <a:gd name="T2" fmla="*/ 0 w 176"/>
                <a:gd name="T3" fmla="*/ 0 h 434"/>
                <a:gd name="T4" fmla="*/ 14 w 176"/>
                <a:gd name="T5" fmla="*/ 434 h 434"/>
                <a:gd name="T6" fmla="*/ 160 w 176"/>
                <a:gd name="T7" fmla="*/ 434 h 434"/>
                <a:gd name="T8" fmla="*/ 176 w 176"/>
                <a:gd name="T9" fmla="*/ 0 h 434"/>
              </a:gdLst>
              <a:ahLst/>
              <a:cxnLst>
                <a:cxn ang="0">
                  <a:pos x="T0" y="T1"/>
                </a:cxn>
                <a:cxn ang="0">
                  <a:pos x="T2" y="T3"/>
                </a:cxn>
                <a:cxn ang="0">
                  <a:pos x="T4" y="T5"/>
                </a:cxn>
                <a:cxn ang="0">
                  <a:pos x="T6" y="T7"/>
                </a:cxn>
                <a:cxn ang="0">
                  <a:pos x="T8" y="T9"/>
                </a:cxn>
              </a:cxnLst>
              <a:rect l="0" t="0" r="r" b="b"/>
              <a:pathLst>
                <a:path w="176" h="434">
                  <a:moveTo>
                    <a:pt x="176" y="0"/>
                  </a:moveTo>
                  <a:lnTo>
                    <a:pt x="0" y="0"/>
                  </a:lnTo>
                  <a:lnTo>
                    <a:pt x="14" y="434"/>
                  </a:lnTo>
                  <a:lnTo>
                    <a:pt x="160" y="434"/>
                  </a:lnTo>
                  <a:lnTo>
                    <a:pt x="1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p>
          </p:txBody>
        </p:sp>
        <p:sp>
          <p:nvSpPr>
            <p:cNvPr id="73" name="Freeform 15">
              <a:extLst>
                <a:ext uri="{FF2B5EF4-FFF2-40B4-BE49-F238E27FC236}">
                  <a16:creationId xmlns:a16="http://schemas.microsoft.com/office/drawing/2014/main" id="{2DB2200B-20E4-1246-FC31-F934B60DFFA4}"/>
                </a:ext>
              </a:extLst>
            </p:cNvPr>
            <p:cNvSpPr>
              <a:spLocks/>
            </p:cNvSpPr>
            <p:nvPr/>
          </p:nvSpPr>
          <p:spPr bwMode="auto">
            <a:xfrm>
              <a:off x="1246" y="2734"/>
              <a:ext cx="434" cy="176"/>
            </a:xfrm>
            <a:custGeom>
              <a:avLst/>
              <a:gdLst>
                <a:gd name="T0" fmla="*/ 434 w 434"/>
                <a:gd name="T1" fmla="*/ 0 h 176"/>
                <a:gd name="T2" fmla="*/ 434 w 434"/>
                <a:gd name="T3" fmla="*/ 176 h 176"/>
                <a:gd name="T4" fmla="*/ 0 w 434"/>
                <a:gd name="T5" fmla="*/ 160 h 176"/>
                <a:gd name="T6" fmla="*/ 0 w 434"/>
                <a:gd name="T7" fmla="*/ 14 h 176"/>
                <a:gd name="T8" fmla="*/ 434 w 434"/>
                <a:gd name="T9" fmla="*/ 0 h 176"/>
              </a:gdLst>
              <a:ahLst/>
              <a:cxnLst>
                <a:cxn ang="0">
                  <a:pos x="T0" y="T1"/>
                </a:cxn>
                <a:cxn ang="0">
                  <a:pos x="T2" y="T3"/>
                </a:cxn>
                <a:cxn ang="0">
                  <a:pos x="T4" y="T5"/>
                </a:cxn>
                <a:cxn ang="0">
                  <a:pos x="T6" y="T7"/>
                </a:cxn>
                <a:cxn ang="0">
                  <a:pos x="T8" y="T9"/>
                </a:cxn>
              </a:cxnLst>
              <a:rect l="0" t="0" r="r" b="b"/>
              <a:pathLst>
                <a:path w="434" h="176">
                  <a:moveTo>
                    <a:pt x="434" y="0"/>
                  </a:moveTo>
                  <a:lnTo>
                    <a:pt x="434" y="176"/>
                  </a:lnTo>
                  <a:lnTo>
                    <a:pt x="0" y="160"/>
                  </a:lnTo>
                  <a:lnTo>
                    <a:pt x="0" y="14"/>
                  </a:lnTo>
                  <a:lnTo>
                    <a:pt x="4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p>
          </p:txBody>
        </p:sp>
        <p:sp>
          <p:nvSpPr>
            <p:cNvPr id="74" name="Freeform 16">
              <a:extLst>
                <a:ext uri="{FF2B5EF4-FFF2-40B4-BE49-F238E27FC236}">
                  <a16:creationId xmlns:a16="http://schemas.microsoft.com/office/drawing/2014/main" id="{27EEDFA6-AC6D-2D0E-BE7E-8D47C06F6F39}"/>
                </a:ext>
              </a:extLst>
            </p:cNvPr>
            <p:cNvSpPr>
              <a:spLocks/>
            </p:cNvSpPr>
            <p:nvPr/>
          </p:nvSpPr>
          <p:spPr bwMode="auto">
            <a:xfrm>
              <a:off x="1246" y="2292"/>
              <a:ext cx="434" cy="178"/>
            </a:xfrm>
            <a:custGeom>
              <a:avLst/>
              <a:gdLst>
                <a:gd name="T0" fmla="*/ 434 w 434"/>
                <a:gd name="T1" fmla="*/ 0 h 178"/>
                <a:gd name="T2" fmla="*/ 434 w 434"/>
                <a:gd name="T3" fmla="*/ 178 h 178"/>
                <a:gd name="T4" fmla="*/ 0 w 434"/>
                <a:gd name="T5" fmla="*/ 162 h 178"/>
                <a:gd name="T6" fmla="*/ 0 w 434"/>
                <a:gd name="T7" fmla="*/ 16 h 178"/>
                <a:gd name="T8" fmla="*/ 434 w 434"/>
                <a:gd name="T9" fmla="*/ 0 h 178"/>
              </a:gdLst>
              <a:ahLst/>
              <a:cxnLst>
                <a:cxn ang="0">
                  <a:pos x="T0" y="T1"/>
                </a:cxn>
                <a:cxn ang="0">
                  <a:pos x="T2" y="T3"/>
                </a:cxn>
                <a:cxn ang="0">
                  <a:pos x="T4" y="T5"/>
                </a:cxn>
                <a:cxn ang="0">
                  <a:pos x="T6" y="T7"/>
                </a:cxn>
                <a:cxn ang="0">
                  <a:pos x="T8" y="T9"/>
                </a:cxn>
              </a:cxnLst>
              <a:rect l="0" t="0" r="r" b="b"/>
              <a:pathLst>
                <a:path w="434" h="178">
                  <a:moveTo>
                    <a:pt x="434" y="0"/>
                  </a:moveTo>
                  <a:lnTo>
                    <a:pt x="434" y="178"/>
                  </a:lnTo>
                  <a:lnTo>
                    <a:pt x="0" y="162"/>
                  </a:lnTo>
                  <a:lnTo>
                    <a:pt x="0" y="16"/>
                  </a:lnTo>
                  <a:lnTo>
                    <a:pt x="4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p>
          </p:txBody>
        </p:sp>
        <p:sp>
          <p:nvSpPr>
            <p:cNvPr id="75" name="Freeform 17">
              <a:extLst>
                <a:ext uri="{FF2B5EF4-FFF2-40B4-BE49-F238E27FC236}">
                  <a16:creationId xmlns:a16="http://schemas.microsoft.com/office/drawing/2014/main" id="{CBE25C58-0D5E-4C69-072D-DA48D7A33A99}"/>
                </a:ext>
              </a:extLst>
            </p:cNvPr>
            <p:cNvSpPr>
              <a:spLocks/>
            </p:cNvSpPr>
            <p:nvPr/>
          </p:nvSpPr>
          <p:spPr bwMode="auto">
            <a:xfrm>
              <a:off x="1246" y="1852"/>
              <a:ext cx="434" cy="178"/>
            </a:xfrm>
            <a:custGeom>
              <a:avLst/>
              <a:gdLst>
                <a:gd name="T0" fmla="*/ 434 w 434"/>
                <a:gd name="T1" fmla="*/ 0 h 178"/>
                <a:gd name="T2" fmla="*/ 434 w 434"/>
                <a:gd name="T3" fmla="*/ 178 h 178"/>
                <a:gd name="T4" fmla="*/ 0 w 434"/>
                <a:gd name="T5" fmla="*/ 162 h 178"/>
                <a:gd name="T6" fmla="*/ 0 w 434"/>
                <a:gd name="T7" fmla="*/ 16 h 178"/>
                <a:gd name="T8" fmla="*/ 434 w 434"/>
                <a:gd name="T9" fmla="*/ 0 h 178"/>
              </a:gdLst>
              <a:ahLst/>
              <a:cxnLst>
                <a:cxn ang="0">
                  <a:pos x="T0" y="T1"/>
                </a:cxn>
                <a:cxn ang="0">
                  <a:pos x="T2" y="T3"/>
                </a:cxn>
                <a:cxn ang="0">
                  <a:pos x="T4" y="T5"/>
                </a:cxn>
                <a:cxn ang="0">
                  <a:pos x="T6" y="T7"/>
                </a:cxn>
                <a:cxn ang="0">
                  <a:pos x="T8" y="T9"/>
                </a:cxn>
              </a:cxnLst>
              <a:rect l="0" t="0" r="r" b="b"/>
              <a:pathLst>
                <a:path w="434" h="178">
                  <a:moveTo>
                    <a:pt x="434" y="0"/>
                  </a:moveTo>
                  <a:lnTo>
                    <a:pt x="434" y="178"/>
                  </a:lnTo>
                  <a:lnTo>
                    <a:pt x="0" y="162"/>
                  </a:lnTo>
                  <a:lnTo>
                    <a:pt x="0" y="16"/>
                  </a:lnTo>
                  <a:lnTo>
                    <a:pt x="4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p>
          </p:txBody>
        </p:sp>
        <p:sp>
          <p:nvSpPr>
            <p:cNvPr id="76" name="Freeform 18">
              <a:extLst>
                <a:ext uri="{FF2B5EF4-FFF2-40B4-BE49-F238E27FC236}">
                  <a16:creationId xmlns:a16="http://schemas.microsoft.com/office/drawing/2014/main" id="{370A9B54-017A-2DF2-AD2E-66FB5E71BAEF}"/>
                </a:ext>
              </a:extLst>
            </p:cNvPr>
            <p:cNvSpPr>
              <a:spLocks/>
            </p:cNvSpPr>
            <p:nvPr/>
          </p:nvSpPr>
          <p:spPr bwMode="auto">
            <a:xfrm>
              <a:off x="1246" y="1412"/>
              <a:ext cx="434" cy="176"/>
            </a:xfrm>
            <a:custGeom>
              <a:avLst/>
              <a:gdLst>
                <a:gd name="T0" fmla="*/ 434 w 434"/>
                <a:gd name="T1" fmla="*/ 0 h 176"/>
                <a:gd name="T2" fmla="*/ 434 w 434"/>
                <a:gd name="T3" fmla="*/ 176 h 176"/>
                <a:gd name="T4" fmla="*/ 0 w 434"/>
                <a:gd name="T5" fmla="*/ 162 h 176"/>
                <a:gd name="T6" fmla="*/ 0 w 434"/>
                <a:gd name="T7" fmla="*/ 16 h 176"/>
                <a:gd name="T8" fmla="*/ 434 w 434"/>
                <a:gd name="T9" fmla="*/ 0 h 176"/>
              </a:gdLst>
              <a:ahLst/>
              <a:cxnLst>
                <a:cxn ang="0">
                  <a:pos x="T0" y="T1"/>
                </a:cxn>
                <a:cxn ang="0">
                  <a:pos x="T2" y="T3"/>
                </a:cxn>
                <a:cxn ang="0">
                  <a:pos x="T4" y="T5"/>
                </a:cxn>
                <a:cxn ang="0">
                  <a:pos x="T6" y="T7"/>
                </a:cxn>
                <a:cxn ang="0">
                  <a:pos x="T8" y="T9"/>
                </a:cxn>
              </a:cxnLst>
              <a:rect l="0" t="0" r="r" b="b"/>
              <a:pathLst>
                <a:path w="434" h="176">
                  <a:moveTo>
                    <a:pt x="434" y="0"/>
                  </a:moveTo>
                  <a:lnTo>
                    <a:pt x="434" y="176"/>
                  </a:lnTo>
                  <a:lnTo>
                    <a:pt x="0" y="162"/>
                  </a:lnTo>
                  <a:lnTo>
                    <a:pt x="0" y="16"/>
                  </a:lnTo>
                  <a:lnTo>
                    <a:pt x="4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p>
          </p:txBody>
        </p:sp>
        <p:sp>
          <p:nvSpPr>
            <p:cNvPr id="77" name="Freeform 19">
              <a:extLst>
                <a:ext uri="{FF2B5EF4-FFF2-40B4-BE49-F238E27FC236}">
                  <a16:creationId xmlns:a16="http://schemas.microsoft.com/office/drawing/2014/main" id="{46FA5D85-84A7-E30D-66D5-3DAC328D8AF5}"/>
                </a:ext>
              </a:extLst>
            </p:cNvPr>
            <p:cNvSpPr>
              <a:spLocks/>
            </p:cNvSpPr>
            <p:nvPr/>
          </p:nvSpPr>
          <p:spPr bwMode="auto">
            <a:xfrm>
              <a:off x="4562" y="2734"/>
              <a:ext cx="434" cy="176"/>
            </a:xfrm>
            <a:custGeom>
              <a:avLst/>
              <a:gdLst>
                <a:gd name="T0" fmla="*/ 0 w 434"/>
                <a:gd name="T1" fmla="*/ 0 h 176"/>
                <a:gd name="T2" fmla="*/ 0 w 434"/>
                <a:gd name="T3" fmla="*/ 176 h 176"/>
                <a:gd name="T4" fmla="*/ 434 w 434"/>
                <a:gd name="T5" fmla="*/ 160 h 176"/>
                <a:gd name="T6" fmla="*/ 434 w 434"/>
                <a:gd name="T7" fmla="*/ 14 h 176"/>
                <a:gd name="T8" fmla="*/ 0 w 434"/>
                <a:gd name="T9" fmla="*/ 0 h 176"/>
              </a:gdLst>
              <a:ahLst/>
              <a:cxnLst>
                <a:cxn ang="0">
                  <a:pos x="T0" y="T1"/>
                </a:cxn>
                <a:cxn ang="0">
                  <a:pos x="T2" y="T3"/>
                </a:cxn>
                <a:cxn ang="0">
                  <a:pos x="T4" y="T5"/>
                </a:cxn>
                <a:cxn ang="0">
                  <a:pos x="T6" y="T7"/>
                </a:cxn>
                <a:cxn ang="0">
                  <a:pos x="T8" y="T9"/>
                </a:cxn>
              </a:cxnLst>
              <a:rect l="0" t="0" r="r" b="b"/>
              <a:pathLst>
                <a:path w="434" h="176">
                  <a:moveTo>
                    <a:pt x="0" y="0"/>
                  </a:moveTo>
                  <a:lnTo>
                    <a:pt x="0" y="176"/>
                  </a:lnTo>
                  <a:lnTo>
                    <a:pt x="434" y="160"/>
                  </a:lnTo>
                  <a:lnTo>
                    <a:pt x="434" y="1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p>
          </p:txBody>
        </p:sp>
        <p:sp>
          <p:nvSpPr>
            <p:cNvPr id="78" name="Freeform 20">
              <a:extLst>
                <a:ext uri="{FF2B5EF4-FFF2-40B4-BE49-F238E27FC236}">
                  <a16:creationId xmlns:a16="http://schemas.microsoft.com/office/drawing/2014/main" id="{FAB753FF-994C-84CC-A477-74EDAFB8F3B9}"/>
                </a:ext>
              </a:extLst>
            </p:cNvPr>
            <p:cNvSpPr>
              <a:spLocks/>
            </p:cNvSpPr>
            <p:nvPr/>
          </p:nvSpPr>
          <p:spPr bwMode="auto">
            <a:xfrm>
              <a:off x="4562" y="2292"/>
              <a:ext cx="434" cy="178"/>
            </a:xfrm>
            <a:custGeom>
              <a:avLst/>
              <a:gdLst>
                <a:gd name="T0" fmla="*/ 0 w 434"/>
                <a:gd name="T1" fmla="*/ 0 h 178"/>
                <a:gd name="T2" fmla="*/ 0 w 434"/>
                <a:gd name="T3" fmla="*/ 178 h 178"/>
                <a:gd name="T4" fmla="*/ 434 w 434"/>
                <a:gd name="T5" fmla="*/ 162 h 178"/>
                <a:gd name="T6" fmla="*/ 434 w 434"/>
                <a:gd name="T7" fmla="*/ 16 h 178"/>
                <a:gd name="T8" fmla="*/ 0 w 434"/>
                <a:gd name="T9" fmla="*/ 0 h 178"/>
              </a:gdLst>
              <a:ahLst/>
              <a:cxnLst>
                <a:cxn ang="0">
                  <a:pos x="T0" y="T1"/>
                </a:cxn>
                <a:cxn ang="0">
                  <a:pos x="T2" y="T3"/>
                </a:cxn>
                <a:cxn ang="0">
                  <a:pos x="T4" y="T5"/>
                </a:cxn>
                <a:cxn ang="0">
                  <a:pos x="T6" y="T7"/>
                </a:cxn>
                <a:cxn ang="0">
                  <a:pos x="T8" y="T9"/>
                </a:cxn>
              </a:cxnLst>
              <a:rect l="0" t="0" r="r" b="b"/>
              <a:pathLst>
                <a:path w="434" h="178">
                  <a:moveTo>
                    <a:pt x="0" y="0"/>
                  </a:moveTo>
                  <a:lnTo>
                    <a:pt x="0" y="178"/>
                  </a:lnTo>
                  <a:lnTo>
                    <a:pt x="434" y="162"/>
                  </a:lnTo>
                  <a:lnTo>
                    <a:pt x="434"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p>
          </p:txBody>
        </p:sp>
        <p:sp>
          <p:nvSpPr>
            <p:cNvPr id="79" name="Freeform 21">
              <a:extLst>
                <a:ext uri="{FF2B5EF4-FFF2-40B4-BE49-F238E27FC236}">
                  <a16:creationId xmlns:a16="http://schemas.microsoft.com/office/drawing/2014/main" id="{B2A6F707-BE9A-75F6-EB36-F7E40A2E20FA}"/>
                </a:ext>
              </a:extLst>
            </p:cNvPr>
            <p:cNvSpPr>
              <a:spLocks/>
            </p:cNvSpPr>
            <p:nvPr/>
          </p:nvSpPr>
          <p:spPr bwMode="auto">
            <a:xfrm>
              <a:off x="4562" y="1852"/>
              <a:ext cx="434" cy="178"/>
            </a:xfrm>
            <a:custGeom>
              <a:avLst/>
              <a:gdLst>
                <a:gd name="T0" fmla="*/ 0 w 434"/>
                <a:gd name="T1" fmla="*/ 0 h 178"/>
                <a:gd name="T2" fmla="*/ 0 w 434"/>
                <a:gd name="T3" fmla="*/ 178 h 178"/>
                <a:gd name="T4" fmla="*/ 434 w 434"/>
                <a:gd name="T5" fmla="*/ 162 h 178"/>
                <a:gd name="T6" fmla="*/ 434 w 434"/>
                <a:gd name="T7" fmla="*/ 16 h 178"/>
                <a:gd name="T8" fmla="*/ 0 w 434"/>
                <a:gd name="T9" fmla="*/ 0 h 178"/>
              </a:gdLst>
              <a:ahLst/>
              <a:cxnLst>
                <a:cxn ang="0">
                  <a:pos x="T0" y="T1"/>
                </a:cxn>
                <a:cxn ang="0">
                  <a:pos x="T2" y="T3"/>
                </a:cxn>
                <a:cxn ang="0">
                  <a:pos x="T4" y="T5"/>
                </a:cxn>
                <a:cxn ang="0">
                  <a:pos x="T6" y="T7"/>
                </a:cxn>
                <a:cxn ang="0">
                  <a:pos x="T8" y="T9"/>
                </a:cxn>
              </a:cxnLst>
              <a:rect l="0" t="0" r="r" b="b"/>
              <a:pathLst>
                <a:path w="434" h="178">
                  <a:moveTo>
                    <a:pt x="0" y="0"/>
                  </a:moveTo>
                  <a:lnTo>
                    <a:pt x="0" y="178"/>
                  </a:lnTo>
                  <a:lnTo>
                    <a:pt x="434" y="162"/>
                  </a:lnTo>
                  <a:lnTo>
                    <a:pt x="434"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p>
          </p:txBody>
        </p:sp>
        <p:sp>
          <p:nvSpPr>
            <p:cNvPr id="80" name="Freeform 22">
              <a:extLst>
                <a:ext uri="{FF2B5EF4-FFF2-40B4-BE49-F238E27FC236}">
                  <a16:creationId xmlns:a16="http://schemas.microsoft.com/office/drawing/2014/main" id="{DB3A8028-DBAA-E51C-404B-E5F8D864F599}"/>
                </a:ext>
              </a:extLst>
            </p:cNvPr>
            <p:cNvSpPr>
              <a:spLocks/>
            </p:cNvSpPr>
            <p:nvPr/>
          </p:nvSpPr>
          <p:spPr bwMode="auto">
            <a:xfrm>
              <a:off x="4562" y="1412"/>
              <a:ext cx="434" cy="176"/>
            </a:xfrm>
            <a:custGeom>
              <a:avLst/>
              <a:gdLst>
                <a:gd name="T0" fmla="*/ 0 w 434"/>
                <a:gd name="T1" fmla="*/ 0 h 176"/>
                <a:gd name="T2" fmla="*/ 0 w 434"/>
                <a:gd name="T3" fmla="*/ 176 h 176"/>
                <a:gd name="T4" fmla="*/ 434 w 434"/>
                <a:gd name="T5" fmla="*/ 162 h 176"/>
                <a:gd name="T6" fmla="*/ 434 w 434"/>
                <a:gd name="T7" fmla="*/ 16 h 176"/>
                <a:gd name="T8" fmla="*/ 0 w 434"/>
                <a:gd name="T9" fmla="*/ 0 h 176"/>
              </a:gdLst>
              <a:ahLst/>
              <a:cxnLst>
                <a:cxn ang="0">
                  <a:pos x="T0" y="T1"/>
                </a:cxn>
                <a:cxn ang="0">
                  <a:pos x="T2" y="T3"/>
                </a:cxn>
                <a:cxn ang="0">
                  <a:pos x="T4" y="T5"/>
                </a:cxn>
                <a:cxn ang="0">
                  <a:pos x="T6" y="T7"/>
                </a:cxn>
                <a:cxn ang="0">
                  <a:pos x="T8" y="T9"/>
                </a:cxn>
              </a:cxnLst>
              <a:rect l="0" t="0" r="r" b="b"/>
              <a:pathLst>
                <a:path w="434" h="176">
                  <a:moveTo>
                    <a:pt x="0" y="0"/>
                  </a:moveTo>
                  <a:lnTo>
                    <a:pt x="0" y="176"/>
                  </a:lnTo>
                  <a:lnTo>
                    <a:pt x="434" y="162"/>
                  </a:lnTo>
                  <a:lnTo>
                    <a:pt x="434"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600"/>
            </a:p>
          </p:txBody>
        </p:sp>
      </p:grpSp>
      <p:sp>
        <p:nvSpPr>
          <p:cNvPr id="14" name="직사각형 13">
            <a:extLst>
              <a:ext uri="{FF2B5EF4-FFF2-40B4-BE49-F238E27FC236}">
                <a16:creationId xmlns:a16="http://schemas.microsoft.com/office/drawing/2014/main" id="{0CA59D83-6912-3F5D-6F94-FE30EEADC97A}"/>
              </a:ext>
            </a:extLst>
          </p:cNvPr>
          <p:cNvSpPr/>
          <p:nvPr/>
        </p:nvSpPr>
        <p:spPr>
          <a:xfrm>
            <a:off x="5567256" y="3451041"/>
            <a:ext cx="3633893" cy="799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45720" rIns="180000" bIns="45720" numCol="1" spcCol="0" rtlCol="0" fromWordArt="0" anchor="ctr" anchorCtr="0" forceAA="0" compatLnSpc="1">
            <a:prstTxWarp prst="textNoShape">
              <a:avLst/>
            </a:prstTxWarp>
            <a:noAutofit/>
          </a:bodyPr>
          <a:lstStyle/>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AI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반도체 시장 확대에 따라 </a:t>
            </a:r>
            <a:r>
              <a:rPr lang="en-US" altLang="ko-KR"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PIM(Processing</a:t>
            </a: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en-US" altLang="ko-KR"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In Memory)  </a:t>
            </a: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등의 </a:t>
            </a:r>
            <a:r>
              <a:rPr lang="en-US" altLang="ko-KR"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AI</a:t>
            </a: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용 반도체 기술을 활용한 시장 확대 노력</a:t>
            </a:r>
            <a:endPar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국내 팹리스 </a:t>
            </a:r>
            <a:r>
              <a:rPr lang="en-US" altLang="ko-KR"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AI </a:t>
            </a: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반도체 스타트업</a:t>
            </a:r>
            <a:r>
              <a:rPr lang="en-US" altLang="ko-KR"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글로벌 테크 기업 등 </a:t>
            </a:r>
            <a:r>
              <a:rPr lang="en-US" altLang="ko-KR"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AI </a:t>
            </a: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반도체 시장의 신흥 플레이어의 역할과 연계 사업 모델 확보에 주목 필요</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 </a:t>
            </a:r>
          </a:p>
        </p:txBody>
      </p:sp>
      <p:sp>
        <p:nvSpPr>
          <p:cNvPr id="16" name="화살표: 오각형 15">
            <a:extLst>
              <a:ext uri="{FF2B5EF4-FFF2-40B4-BE49-F238E27FC236}">
                <a16:creationId xmlns:a16="http://schemas.microsoft.com/office/drawing/2014/main" id="{F1ED8828-0167-21D8-BF2B-112E352EDB47}"/>
              </a:ext>
            </a:extLst>
          </p:cNvPr>
          <p:cNvSpPr/>
          <p:nvPr/>
        </p:nvSpPr>
        <p:spPr>
          <a:xfrm>
            <a:off x="2282025" y="3453311"/>
            <a:ext cx="3427014" cy="799698"/>
          </a:xfrm>
          <a:prstGeom prst="homePlate">
            <a:avLst>
              <a:gd name="adj" fmla="val 33014"/>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marR="0" lvl="0" indent="-72000" algn="l" defTabSz="914400" rtl="0" eaLnBrk="1" fontAlgn="auto" latinLnBrk="0" hangingPunct="1">
              <a:spcBef>
                <a:spcPts val="0"/>
              </a:spcBef>
              <a:spcAft>
                <a:spcPts val="300"/>
              </a:spcAft>
              <a:buClrTx/>
              <a:buSzTx/>
              <a:buFont typeface="Arial" panose="020B0604020202020204" pitchFamily="34" charset="0"/>
              <a:buChar char="•"/>
              <a:tabLst/>
              <a:defRPr/>
            </a:pPr>
            <a:r>
              <a:rPr kumimoji="0" lang="en-US" altLang="ko-KR"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’24</a:t>
            </a: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년 반도체 시장은 </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a:t>
            </a: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 대비 시장 규모가 확대되며</a:t>
            </a:r>
            <a:r>
              <a:rPr kumimoji="0" lang="en-US" altLang="ko-KR"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 ’23</a:t>
            </a: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년의 하락폭을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상당 부문 만회할 것으로 전망</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특히</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메모리 반도체는 주요 반도체 분야 중 가장 높은 회복세를 보일 것으로 예상</a:t>
            </a:r>
            <a:endPar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a:p>
            <a:pPr marL="72000" marR="0" lvl="0" indent="-72000" algn="l" defTabSz="914400" rtl="0" eaLnBrk="1" fontAlgn="auto" latinLnBrk="0" hangingPunct="1">
              <a:spcBef>
                <a:spcPts val="0"/>
              </a:spcBef>
              <a:spcAft>
                <a:spcPts val="300"/>
              </a:spcAft>
              <a:buClrTx/>
              <a:buSzTx/>
              <a:buFont typeface="Arial" panose="020B0604020202020204" pitchFamily="34" charset="0"/>
              <a:buChar char="•"/>
              <a:tabLst/>
              <a:defRP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생성형 </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AI</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의 확대에 따른 </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AI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반도체 시장 확대가 전망됨</a:t>
            </a:r>
            <a:endPar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p:txBody>
      </p:sp>
      <p:sp>
        <p:nvSpPr>
          <p:cNvPr id="52" name="화살표: 오각형 51">
            <a:extLst>
              <a:ext uri="{FF2B5EF4-FFF2-40B4-BE49-F238E27FC236}">
                <a16:creationId xmlns:a16="http://schemas.microsoft.com/office/drawing/2014/main" id="{8B0AE155-BF5B-4EF9-A588-75BB8C41BC70}"/>
              </a:ext>
            </a:extLst>
          </p:cNvPr>
          <p:cNvSpPr/>
          <p:nvPr/>
        </p:nvSpPr>
        <p:spPr>
          <a:xfrm>
            <a:off x="2282024" y="4316744"/>
            <a:ext cx="3427014" cy="799699"/>
          </a:xfrm>
          <a:prstGeom prst="homePlate">
            <a:avLst>
              <a:gd name="adj" fmla="val 33014"/>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71755" indent="-71755">
              <a:spcAft>
                <a:spcPts val="300"/>
              </a:spcAft>
              <a:buFont typeface="Arial" panose="020B0604020202020204" pitchFamily="34" charset="0"/>
              <a:buChar cha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스마트폰 시장은 전년대비 3.8</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의 성장세(출하량 기준)가 전망됨</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’23</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3</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분기부터 기저효과 등의 영향으로 전년동기대비 성장세로 전환된 회복세가 이어질 것으로 예상</a:t>
            </a:r>
            <a:endPar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71755" indent="-71755">
              <a:spcAft>
                <a:spcPts val="300"/>
              </a:spcAft>
              <a:buFont typeface="Arial" panose="020B0604020202020204" pitchFamily="34" charset="0"/>
              <a:buChar char="•"/>
            </a:pP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AI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스마트폰의 등장과 </a:t>
            </a:r>
            <a:r>
              <a:rPr lang="ko-KR" altLang="en-US" sz="900" dirty="0" err="1">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폴더블폰</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시장의 경쟁력 강화가 </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주요 시장 변수로 주목</a:t>
            </a:r>
          </a:p>
        </p:txBody>
      </p:sp>
      <p:sp>
        <p:nvSpPr>
          <p:cNvPr id="86" name="직사각형 85">
            <a:extLst>
              <a:ext uri="{FF2B5EF4-FFF2-40B4-BE49-F238E27FC236}">
                <a16:creationId xmlns:a16="http://schemas.microsoft.com/office/drawing/2014/main" id="{FA6BEB88-9919-42E8-9F53-CBFA58FD85F4}"/>
              </a:ext>
            </a:extLst>
          </p:cNvPr>
          <p:cNvSpPr/>
          <p:nvPr/>
        </p:nvSpPr>
        <p:spPr>
          <a:xfrm>
            <a:off x="713993" y="5186526"/>
            <a:ext cx="1496133" cy="7892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12000" rIns="72000" rtlCol="0" anchor="ctr"/>
          <a:lstStyle/>
          <a:p>
            <a:pPr marL="0" marR="0" lvl="0" indent="0" defTabSz="914400" rtl="0" eaLnBrk="1" fontAlgn="auto" latinLnBrk="0" hangingPunct="1">
              <a:spcBef>
                <a:spcPts val="0"/>
              </a:spcBef>
              <a:spcAft>
                <a:spcPts val="0"/>
              </a:spcAft>
              <a:buClrTx/>
              <a:buSzTx/>
              <a:buFontTx/>
              <a:buNone/>
              <a:tabLst/>
              <a:defRPr/>
            </a:pPr>
            <a:r>
              <a:rPr kumimoji="0" lang="ko-KR" altLang="en-US" sz="1100" b="1" i="0" u="none" strike="noStrike" kern="1200" cap="none" spc="0" normalizeH="0" baseline="0" noProof="0">
                <a:ln>
                  <a:solidFill>
                    <a:prstClr val="white">
                      <a:lumMod val="75000"/>
                      <a:alpha val="0"/>
                    </a:prst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조선</a:t>
            </a:r>
          </a:p>
        </p:txBody>
      </p:sp>
      <p:sp>
        <p:nvSpPr>
          <p:cNvPr id="6" name="Freeform 131">
            <a:extLst>
              <a:ext uri="{FF2B5EF4-FFF2-40B4-BE49-F238E27FC236}">
                <a16:creationId xmlns:a16="http://schemas.microsoft.com/office/drawing/2014/main" id="{752151DD-B844-5093-4836-F7C6BF1574AC}"/>
              </a:ext>
            </a:extLst>
          </p:cNvPr>
          <p:cNvSpPr>
            <a:spLocks noEditPoints="1"/>
          </p:cNvSpPr>
          <p:nvPr/>
        </p:nvSpPr>
        <p:spPr bwMode="auto">
          <a:xfrm>
            <a:off x="833526" y="5425648"/>
            <a:ext cx="420639" cy="271294"/>
          </a:xfrm>
          <a:custGeom>
            <a:avLst/>
            <a:gdLst>
              <a:gd name="T0" fmla="*/ 107 w 520"/>
              <a:gd name="T1" fmla="*/ 34 h 297"/>
              <a:gd name="T2" fmla="*/ 197 w 520"/>
              <a:gd name="T3" fmla="*/ 69 h 297"/>
              <a:gd name="T4" fmla="*/ 290 w 520"/>
              <a:gd name="T5" fmla="*/ 160 h 297"/>
              <a:gd name="T6" fmla="*/ 375 w 520"/>
              <a:gd name="T7" fmla="*/ 217 h 297"/>
              <a:gd name="T8" fmla="*/ 487 w 520"/>
              <a:gd name="T9" fmla="*/ 236 h 297"/>
              <a:gd name="T10" fmla="*/ 511 w 520"/>
              <a:gd name="T11" fmla="*/ 257 h 297"/>
              <a:gd name="T12" fmla="*/ 430 w 520"/>
              <a:gd name="T13" fmla="*/ 297 h 297"/>
              <a:gd name="T14" fmla="*/ 171 w 520"/>
              <a:gd name="T15" fmla="*/ 297 h 297"/>
              <a:gd name="T16" fmla="*/ 19 w 520"/>
              <a:gd name="T17" fmla="*/ 276 h 297"/>
              <a:gd name="T18" fmla="*/ 43 w 520"/>
              <a:gd name="T19" fmla="*/ 238 h 297"/>
              <a:gd name="T20" fmla="*/ 31 w 520"/>
              <a:gd name="T21" fmla="*/ 141 h 297"/>
              <a:gd name="T22" fmla="*/ 0 w 520"/>
              <a:gd name="T23" fmla="*/ 27 h 297"/>
              <a:gd name="T24" fmla="*/ 117 w 520"/>
              <a:gd name="T25" fmla="*/ 122 h 297"/>
              <a:gd name="T26" fmla="*/ 128 w 520"/>
              <a:gd name="T27" fmla="*/ 103 h 297"/>
              <a:gd name="T28" fmla="*/ 107 w 520"/>
              <a:gd name="T29" fmla="*/ 93 h 297"/>
              <a:gd name="T30" fmla="*/ 98 w 520"/>
              <a:gd name="T31" fmla="*/ 117 h 297"/>
              <a:gd name="T32" fmla="*/ 107 w 520"/>
              <a:gd name="T33" fmla="*/ 129 h 297"/>
              <a:gd name="T34" fmla="*/ 110 w 520"/>
              <a:gd name="T35" fmla="*/ 148 h 297"/>
              <a:gd name="T36" fmla="*/ 107 w 520"/>
              <a:gd name="T37" fmla="*/ 167 h 297"/>
              <a:gd name="T38" fmla="*/ 107 w 520"/>
              <a:gd name="T39" fmla="*/ 190 h 297"/>
              <a:gd name="T40" fmla="*/ 91 w 520"/>
              <a:gd name="T41" fmla="*/ 195 h 297"/>
              <a:gd name="T42" fmla="*/ 110 w 520"/>
              <a:gd name="T43" fmla="*/ 205 h 297"/>
              <a:gd name="T44" fmla="*/ 88 w 520"/>
              <a:gd name="T45" fmla="*/ 229 h 297"/>
              <a:gd name="T46" fmla="*/ 79 w 520"/>
              <a:gd name="T47" fmla="*/ 217 h 297"/>
              <a:gd name="T48" fmla="*/ 76 w 520"/>
              <a:gd name="T49" fmla="*/ 233 h 297"/>
              <a:gd name="T50" fmla="*/ 102 w 520"/>
              <a:gd name="T51" fmla="*/ 255 h 297"/>
              <a:gd name="T52" fmla="*/ 140 w 520"/>
              <a:gd name="T53" fmla="*/ 245 h 297"/>
              <a:gd name="T54" fmla="*/ 155 w 520"/>
              <a:gd name="T55" fmla="*/ 231 h 297"/>
              <a:gd name="T56" fmla="*/ 147 w 520"/>
              <a:gd name="T57" fmla="*/ 221 h 297"/>
              <a:gd name="T58" fmla="*/ 143 w 520"/>
              <a:gd name="T59" fmla="*/ 233 h 297"/>
              <a:gd name="T60" fmla="*/ 133 w 520"/>
              <a:gd name="T61" fmla="*/ 207 h 297"/>
              <a:gd name="T62" fmla="*/ 131 w 520"/>
              <a:gd name="T63" fmla="*/ 195 h 297"/>
              <a:gd name="T64" fmla="*/ 126 w 520"/>
              <a:gd name="T65" fmla="*/ 181 h 297"/>
              <a:gd name="T66" fmla="*/ 121 w 520"/>
              <a:gd name="T67" fmla="*/ 157 h 297"/>
              <a:gd name="T68" fmla="*/ 121 w 520"/>
              <a:gd name="T69" fmla="*/ 143 h 297"/>
              <a:gd name="T70" fmla="*/ 117 w 520"/>
              <a:gd name="T71" fmla="*/ 126 h 297"/>
              <a:gd name="T72" fmla="*/ 114 w 520"/>
              <a:gd name="T73" fmla="*/ 136 h 297"/>
              <a:gd name="T74" fmla="*/ 112 w 520"/>
              <a:gd name="T75" fmla="*/ 143 h 297"/>
              <a:gd name="T76" fmla="*/ 117 w 520"/>
              <a:gd name="T77" fmla="*/ 138 h 297"/>
              <a:gd name="T78" fmla="*/ 117 w 520"/>
              <a:gd name="T79" fmla="*/ 131 h 297"/>
              <a:gd name="T80" fmla="*/ 117 w 520"/>
              <a:gd name="T81" fmla="*/ 162 h 297"/>
              <a:gd name="T82" fmla="*/ 112 w 520"/>
              <a:gd name="T83" fmla="*/ 160 h 297"/>
              <a:gd name="T84" fmla="*/ 117 w 520"/>
              <a:gd name="T85" fmla="*/ 169 h 297"/>
              <a:gd name="T86" fmla="*/ 117 w 520"/>
              <a:gd name="T87" fmla="*/ 157 h 297"/>
              <a:gd name="T88" fmla="*/ 112 w 520"/>
              <a:gd name="T89" fmla="*/ 186 h 297"/>
              <a:gd name="T90" fmla="*/ 114 w 520"/>
              <a:gd name="T91" fmla="*/ 176 h 297"/>
              <a:gd name="T92" fmla="*/ 435 w 520"/>
              <a:gd name="T93" fmla="*/ 200 h 297"/>
              <a:gd name="T94" fmla="*/ 413 w 520"/>
              <a:gd name="T95" fmla="*/ 167 h 297"/>
              <a:gd name="T96" fmla="*/ 406 w 520"/>
              <a:gd name="T97" fmla="*/ 171 h 297"/>
              <a:gd name="T98" fmla="*/ 375 w 520"/>
              <a:gd name="T99" fmla="*/ 145 h 297"/>
              <a:gd name="T100" fmla="*/ 435 w 520"/>
              <a:gd name="T101" fmla="*/ 155 h 297"/>
              <a:gd name="T102" fmla="*/ 387 w 520"/>
              <a:gd name="T103" fmla="*/ 138 h 297"/>
              <a:gd name="T104" fmla="*/ 375 w 520"/>
              <a:gd name="T105" fmla="*/ 122 h 297"/>
              <a:gd name="T106" fmla="*/ 347 w 520"/>
              <a:gd name="T107" fmla="*/ 107 h 297"/>
              <a:gd name="T108" fmla="*/ 290 w 520"/>
              <a:gd name="T109" fmla="*/ 136 h 297"/>
              <a:gd name="T110" fmla="*/ 371 w 520"/>
              <a:gd name="T111" fmla="*/ 198 h 297"/>
              <a:gd name="T112" fmla="*/ 458 w 520"/>
              <a:gd name="T113" fmla="*/ 143 h 297"/>
              <a:gd name="T114" fmla="*/ 250 w 520"/>
              <a:gd name="T115" fmla="*/ 84 h 297"/>
              <a:gd name="T116" fmla="*/ 340 w 520"/>
              <a:gd name="T117" fmla="*/ 7 h 297"/>
              <a:gd name="T118" fmla="*/ 311 w 520"/>
              <a:gd name="T119" fmla="*/ 3 h 297"/>
              <a:gd name="T120" fmla="*/ 378 w 520"/>
              <a:gd name="T121" fmla="*/ 3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0" h="297">
                <a:moveTo>
                  <a:pt x="0" y="27"/>
                </a:moveTo>
                <a:lnTo>
                  <a:pt x="7" y="27"/>
                </a:lnTo>
                <a:lnTo>
                  <a:pt x="22" y="24"/>
                </a:lnTo>
                <a:lnTo>
                  <a:pt x="31" y="24"/>
                </a:lnTo>
                <a:lnTo>
                  <a:pt x="45" y="27"/>
                </a:lnTo>
                <a:lnTo>
                  <a:pt x="60" y="27"/>
                </a:lnTo>
                <a:lnTo>
                  <a:pt x="74" y="27"/>
                </a:lnTo>
                <a:lnTo>
                  <a:pt x="91" y="29"/>
                </a:lnTo>
                <a:lnTo>
                  <a:pt x="107" y="34"/>
                </a:lnTo>
                <a:lnTo>
                  <a:pt x="124" y="36"/>
                </a:lnTo>
                <a:lnTo>
                  <a:pt x="140" y="43"/>
                </a:lnTo>
                <a:lnTo>
                  <a:pt x="147" y="46"/>
                </a:lnTo>
                <a:lnTo>
                  <a:pt x="157" y="48"/>
                </a:lnTo>
                <a:lnTo>
                  <a:pt x="166" y="53"/>
                </a:lnTo>
                <a:lnTo>
                  <a:pt x="174" y="55"/>
                </a:lnTo>
                <a:lnTo>
                  <a:pt x="181" y="60"/>
                </a:lnTo>
                <a:lnTo>
                  <a:pt x="190" y="65"/>
                </a:lnTo>
                <a:lnTo>
                  <a:pt x="197" y="69"/>
                </a:lnTo>
                <a:lnTo>
                  <a:pt x="204" y="76"/>
                </a:lnTo>
                <a:lnTo>
                  <a:pt x="216" y="88"/>
                </a:lnTo>
                <a:lnTo>
                  <a:pt x="228" y="98"/>
                </a:lnTo>
                <a:lnTo>
                  <a:pt x="240" y="107"/>
                </a:lnTo>
                <a:lnTo>
                  <a:pt x="247" y="117"/>
                </a:lnTo>
                <a:lnTo>
                  <a:pt x="261" y="131"/>
                </a:lnTo>
                <a:lnTo>
                  <a:pt x="276" y="145"/>
                </a:lnTo>
                <a:lnTo>
                  <a:pt x="280" y="152"/>
                </a:lnTo>
                <a:lnTo>
                  <a:pt x="290" y="160"/>
                </a:lnTo>
                <a:lnTo>
                  <a:pt x="295" y="167"/>
                </a:lnTo>
                <a:lnTo>
                  <a:pt x="304" y="171"/>
                </a:lnTo>
                <a:lnTo>
                  <a:pt x="314" y="181"/>
                </a:lnTo>
                <a:lnTo>
                  <a:pt x="325" y="188"/>
                </a:lnTo>
                <a:lnTo>
                  <a:pt x="337" y="195"/>
                </a:lnTo>
                <a:lnTo>
                  <a:pt x="352" y="205"/>
                </a:lnTo>
                <a:lnTo>
                  <a:pt x="359" y="209"/>
                </a:lnTo>
                <a:lnTo>
                  <a:pt x="366" y="212"/>
                </a:lnTo>
                <a:lnTo>
                  <a:pt x="375" y="217"/>
                </a:lnTo>
                <a:lnTo>
                  <a:pt x="382" y="219"/>
                </a:lnTo>
                <a:lnTo>
                  <a:pt x="397" y="224"/>
                </a:lnTo>
                <a:lnTo>
                  <a:pt x="413" y="229"/>
                </a:lnTo>
                <a:lnTo>
                  <a:pt x="427" y="231"/>
                </a:lnTo>
                <a:lnTo>
                  <a:pt x="439" y="233"/>
                </a:lnTo>
                <a:lnTo>
                  <a:pt x="454" y="236"/>
                </a:lnTo>
                <a:lnTo>
                  <a:pt x="465" y="236"/>
                </a:lnTo>
                <a:lnTo>
                  <a:pt x="477" y="236"/>
                </a:lnTo>
                <a:lnTo>
                  <a:pt x="487" y="236"/>
                </a:lnTo>
                <a:lnTo>
                  <a:pt x="496" y="236"/>
                </a:lnTo>
                <a:lnTo>
                  <a:pt x="503" y="233"/>
                </a:lnTo>
                <a:lnTo>
                  <a:pt x="515" y="233"/>
                </a:lnTo>
                <a:lnTo>
                  <a:pt x="520" y="231"/>
                </a:lnTo>
                <a:lnTo>
                  <a:pt x="518" y="236"/>
                </a:lnTo>
                <a:lnTo>
                  <a:pt x="518" y="240"/>
                </a:lnTo>
                <a:lnTo>
                  <a:pt x="515" y="243"/>
                </a:lnTo>
                <a:lnTo>
                  <a:pt x="513" y="248"/>
                </a:lnTo>
                <a:lnTo>
                  <a:pt x="511" y="257"/>
                </a:lnTo>
                <a:lnTo>
                  <a:pt x="503" y="264"/>
                </a:lnTo>
                <a:lnTo>
                  <a:pt x="499" y="271"/>
                </a:lnTo>
                <a:lnTo>
                  <a:pt x="496" y="281"/>
                </a:lnTo>
                <a:lnTo>
                  <a:pt x="494" y="286"/>
                </a:lnTo>
                <a:lnTo>
                  <a:pt x="492" y="288"/>
                </a:lnTo>
                <a:lnTo>
                  <a:pt x="492" y="293"/>
                </a:lnTo>
                <a:lnTo>
                  <a:pt x="489" y="297"/>
                </a:lnTo>
                <a:lnTo>
                  <a:pt x="461" y="297"/>
                </a:lnTo>
                <a:lnTo>
                  <a:pt x="430" y="297"/>
                </a:lnTo>
                <a:lnTo>
                  <a:pt x="401" y="297"/>
                </a:lnTo>
                <a:lnTo>
                  <a:pt x="371" y="297"/>
                </a:lnTo>
                <a:lnTo>
                  <a:pt x="342" y="297"/>
                </a:lnTo>
                <a:lnTo>
                  <a:pt x="314" y="297"/>
                </a:lnTo>
                <a:lnTo>
                  <a:pt x="285" y="297"/>
                </a:lnTo>
                <a:lnTo>
                  <a:pt x="257" y="297"/>
                </a:lnTo>
                <a:lnTo>
                  <a:pt x="228" y="297"/>
                </a:lnTo>
                <a:lnTo>
                  <a:pt x="200" y="297"/>
                </a:lnTo>
                <a:lnTo>
                  <a:pt x="171" y="297"/>
                </a:lnTo>
                <a:lnTo>
                  <a:pt x="143" y="297"/>
                </a:lnTo>
                <a:lnTo>
                  <a:pt x="112" y="297"/>
                </a:lnTo>
                <a:lnTo>
                  <a:pt x="83" y="297"/>
                </a:lnTo>
                <a:lnTo>
                  <a:pt x="53" y="297"/>
                </a:lnTo>
                <a:lnTo>
                  <a:pt x="24" y="297"/>
                </a:lnTo>
                <a:lnTo>
                  <a:pt x="22" y="290"/>
                </a:lnTo>
                <a:lnTo>
                  <a:pt x="19" y="286"/>
                </a:lnTo>
                <a:lnTo>
                  <a:pt x="19" y="281"/>
                </a:lnTo>
                <a:lnTo>
                  <a:pt x="19" y="276"/>
                </a:lnTo>
                <a:lnTo>
                  <a:pt x="19" y="269"/>
                </a:lnTo>
                <a:lnTo>
                  <a:pt x="22" y="264"/>
                </a:lnTo>
                <a:lnTo>
                  <a:pt x="24" y="259"/>
                </a:lnTo>
                <a:lnTo>
                  <a:pt x="26" y="257"/>
                </a:lnTo>
                <a:lnTo>
                  <a:pt x="29" y="252"/>
                </a:lnTo>
                <a:lnTo>
                  <a:pt x="31" y="248"/>
                </a:lnTo>
                <a:lnTo>
                  <a:pt x="36" y="245"/>
                </a:lnTo>
                <a:lnTo>
                  <a:pt x="41" y="240"/>
                </a:lnTo>
                <a:lnTo>
                  <a:pt x="43" y="238"/>
                </a:lnTo>
                <a:lnTo>
                  <a:pt x="48" y="236"/>
                </a:lnTo>
                <a:lnTo>
                  <a:pt x="53" y="236"/>
                </a:lnTo>
                <a:lnTo>
                  <a:pt x="57" y="233"/>
                </a:lnTo>
                <a:lnTo>
                  <a:pt x="57" y="221"/>
                </a:lnTo>
                <a:lnTo>
                  <a:pt x="55" y="209"/>
                </a:lnTo>
                <a:lnTo>
                  <a:pt x="53" y="198"/>
                </a:lnTo>
                <a:lnTo>
                  <a:pt x="48" y="188"/>
                </a:lnTo>
                <a:lnTo>
                  <a:pt x="41" y="164"/>
                </a:lnTo>
                <a:lnTo>
                  <a:pt x="31" y="141"/>
                </a:lnTo>
                <a:lnTo>
                  <a:pt x="26" y="129"/>
                </a:lnTo>
                <a:lnTo>
                  <a:pt x="22" y="117"/>
                </a:lnTo>
                <a:lnTo>
                  <a:pt x="17" y="103"/>
                </a:lnTo>
                <a:lnTo>
                  <a:pt x="12" y="88"/>
                </a:lnTo>
                <a:lnTo>
                  <a:pt x="7" y="74"/>
                </a:lnTo>
                <a:lnTo>
                  <a:pt x="5" y="60"/>
                </a:lnTo>
                <a:lnTo>
                  <a:pt x="3" y="43"/>
                </a:lnTo>
                <a:lnTo>
                  <a:pt x="0" y="27"/>
                </a:lnTo>
                <a:lnTo>
                  <a:pt x="0" y="27"/>
                </a:lnTo>
                <a:lnTo>
                  <a:pt x="0" y="27"/>
                </a:lnTo>
                <a:close/>
                <a:moveTo>
                  <a:pt x="318" y="88"/>
                </a:moveTo>
                <a:lnTo>
                  <a:pt x="297" y="79"/>
                </a:lnTo>
                <a:lnTo>
                  <a:pt x="297" y="88"/>
                </a:lnTo>
                <a:lnTo>
                  <a:pt x="318" y="100"/>
                </a:lnTo>
                <a:lnTo>
                  <a:pt x="318" y="88"/>
                </a:lnTo>
                <a:lnTo>
                  <a:pt x="318" y="88"/>
                </a:lnTo>
                <a:lnTo>
                  <a:pt x="318" y="88"/>
                </a:lnTo>
                <a:close/>
                <a:moveTo>
                  <a:pt x="117" y="122"/>
                </a:moveTo>
                <a:lnTo>
                  <a:pt x="119" y="122"/>
                </a:lnTo>
                <a:lnTo>
                  <a:pt x="121" y="119"/>
                </a:lnTo>
                <a:lnTo>
                  <a:pt x="124" y="119"/>
                </a:lnTo>
                <a:lnTo>
                  <a:pt x="126" y="117"/>
                </a:lnTo>
                <a:lnTo>
                  <a:pt x="126" y="114"/>
                </a:lnTo>
                <a:lnTo>
                  <a:pt x="128" y="112"/>
                </a:lnTo>
                <a:lnTo>
                  <a:pt x="128" y="110"/>
                </a:lnTo>
                <a:lnTo>
                  <a:pt x="128" y="107"/>
                </a:lnTo>
                <a:lnTo>
                  <a:pt x="128" y="103"/>
                </a:lnTo>
                <a:lnTo>
                  <a:pt x="126" y="100"/>
                </a:lnTo>
                <a:lnTo>
                  <a:pt x="126" y="98"/>
                </a:lnTo>
                <a:lnTo>
                  <a:pt x="124" y="95"/>
                </a:lnTo>
                <a:lnTo>
                  <a:pt x="121" y="93"/>
                </a:lnTo>
                <a:lnTo>
                  <a:pt x="119" y="93"/>
                </a:lnTo>
                <a:lnTo>
                  <a:pt x="117" y="91"/>
                </a:lnTo>
                <a:lnTo>
                  <a:pt x="112" y="91"/>
                </a:lnTo>
                <a:lnTo>
                  <a:pt x="110" y="91"/>
                </a:lnTo>
                <a:lnTo>
                  <a:pt x="107" y="93"/>
                </a:lnTo>
                <a:lnTo>
                  <a:pt x="102" y="93"/>
                </a:lnTo>
                <a:lnTo>
                  <a:pt x="100" y="95"/>
                </a:lnTo>
                <a:lnTo>
                  <a:pt x="100" y="98"/>
                </a:lnTo>
                <a:lnTo>
                  <a:pt x="98" y="100"/>
                </a:lnTo>
                <a:lnTo>
                  <a:pt x="98" y="103"/>
                </a:lnTo>
                <a:lnTo>
                  <a:pt x="95" y="107"/>
                </a:lnTo>
                <a:lnTo>
                  <a:pt x="98" y="110"/>
                </a:lnTo>
                <a:lnTo>
                  <a:pt x="98" y="112"/>
                </a:lnTo>
                <a:lnTo>
                  <a:pt x="98" y="117"/>
                </a:lnTo>
                <a:lnTo>
                  <a:pt x="100" y="117"/>
                </a:lnTo>
                <a:lnTo>
                  <a:pt x="102" y="119"/>
                </a:lnTo>
                <a:lnTo>
                  <a:pt x="107" y="122"/>
                </a:lnTo>
                <a:lnTo>
                  <a:pt x="107" y="122"/>
                </a:lnTo>
                <a:lnTo>
                  <a:pt x="112" y="122"/>
                </a:lnTo>
                <a:lnTo>
                  <a:pt x="112" y="126"/>
                </a:lnTo>
                <a:lnTo>
                  <a:pt x="110" y="126"/>
                </a:lnTo>
                <a:lnTo>
                  <a:pt x="107" y="126"/>
                </a:lnTo>
                <a:lnTo>
                  <a:pt x="107" y="129"/>
                </a:lnTo>
                <a:lnTo>
                  <a:pt x="107" y="131"/>
                </a:lnTo>
                <a:lnTo>
                  <a:pt x="107" y="131"/>
                </a:lnTo>
                <a:lnTo>
                  <a:pt x="107" y="133"/>
                </a:lnTo>
                <a:lnTo>
                  <a:pt x="107" y="141"/>
                </a:lnTo>
                <a:lnTo>
                  <a:pt x="107" y="143"/>
                </a:lnTo>
                <a:lnTo>
                  <a:pt x="107" y="143"/>
                </a:lnTo>
                <a:lnTo>
                  <a:pt x="107" y="145"/>
                </a:lnTo>
                <a:lnTo>
                  <a:pt x="107" y="148"/>
                </a:lnTo>
                <a:lnTo>
                  <a:pt x="110" y="148"/>
                </a:lnTo>
                <a:lnTo>
                  <a:pt x="112" y="148"/>
                </a:lnTo>
                <a:lnTo>
                  <a:pt x="112" y="152"/>
                </a:lnTo>
                <a:lnTo>
                  <a:pt x="110" y="152"/>
                </a:lnTo>
                <a:lnTo>
                  <a:pt x="107" y="155"/>
                </a:lnTo>
                <a:lnTo>
                  <a:pt x="107" y="157"/>
                </a:lnTo>
                <a:lnTo>
                  <a:pt x="107" y="157"/>
                </a:lnTo>
                <a:lnTo>
                  <a:pt x="107" y="160"/>
                </a:lnTo>
                <a:lnTo>
                  <a:pt x="107" y="162"/>
                </a:lnTo>
                <a:lnTo>
                  <a:pt x="107" y="167"/>
                </a:lnTo>
                <a:lnTo>
                  <a:pt x="107" y="169"/>
                </a:lnTo>
                <a:lnTo>
                  <a:pt x="107" y="171"/>
                </a:lnTo>
                <a:lnTo>
                  <a:pt x="107" y="174"/>
                </a:lnTo>
                <a:lnTo>
                  <a:pt x="105" y="176"/>
                </a:lnTo>
                <a:lnTo>
                  <a:pt x="102" y="179"/>
                </a:lnTo>
                <a:lnTo>
                  <a:pt x="102" y="181"/>
                </a:lnTo>
                <a:lnTo>
                  <a:pt x="102" y="186"/>
                </a:lnTo>
                <a:lnTo>
                  <a:pt x="105" y="188"/>
                </a:lnTo>
                <a:lnTo>
                  <a:pt x="107" y="190"/>
                </a:lnTo>
                <a:lnTo>
                  <a:pt x="110" y="193"/>
                </a:lnTo>
                <a:lnTo>
                  <a:pt x="110" y="198"/>
                </a:lnTo>
                <a:lnTo>
                  <a:pt x="100" y="198"/>
                </a:lnTo>
                <a:lnTo>
                  <a:pt x="100" y="195"/>
                </a:lnTo>
                <a:lnTo>
                  <a:pt x="98" y="195"/>
                </a:lnTo>
                <a:lnTo>
                  <a:pt x="98" y="195"/>
                </a:lnTo>
                <a:lnTo>
                  <a:pt x="95" y="195"/>
                </a:lnTo>
                <a:lnTo>
                  <a:pt x="93" y="195"/>
                </a:lnTo>
                <a:lnTo>
                  <a:pt x="91" y="195"/>
                </a:lnTo>
                <a:lnTo>
                  <a:pt x="91" y="198"/>
                </a:lnTo>
                <a:lnTo>
                  <a:pt x="91" y="200"/>
                </a:lnTo>
                <a:lnTo>
                  <a:pt x="91" y="202"/>
                </a:lnTo>
                <a:lnTo>
                  <a:pt x="91" y="205"/>
                </a:lnTo>
                <a:lnTo>
                  <a:pt x="93" y="205"/>
                </a:lnTo>
                <a:lnTo>
                  <a:pt x="95" y="207"/>
                </a:lnTo>
                <a:lnTo>
                  <a:pt x="98" y="205"/>
                </a:lnTo>
                <a:lnTo>
                  <a:pt x="100" y="205"/>
                </a:lnTo>
                <a:lnTo>
                  <a:pt x="110" y="205"/>
                </a:lnTo>
                <a:lnTo>
                  <a:pt x="110" y="245"/>
                </a:lnTo>
                <a:lnTo>
                  <a:pt x="102" y="243"/>
                </a:lnTo>
                <a:lnTo>
                  <a:pt x="95" y="240"/>
                </a:lnTo>
                <a:lnTo>
                  <a:pt x="93" y="238"/>
                </a:lnTo>
                <a:lnTo>
                  <a:pt x="91" y="236"/>
                </a:lnTo>
                <a:lnTo>
                  <a:pt x="88" y="233"/>
                </a:lnTo>
                <a:lnTo>
                  <a:pt x="86" y="231"/>
                </a:lnTo>
                <a:lnTo>
                  <a:pt x="88" y="231"/>
                </a:lnTo>
                <a:lnTo>
                  <a:pt x="88" y="229"/>
                </a:lnTo>
                <a:lnTo>
                  <a:pt x="88" y="229"/>
                </a:lnTo>
                <a:lnTo>
                  <a:pt x="88" y="226"/>
                </a:lnTo>
                <a:lnTo>
                  <a:pt x="88" y="226"/>
                </a:lnTo>
                <a:lnTo>
                  <a:pt x="88" y="224"/>
                </a:lnTo>
                <a:lnTo>
                  <a:pt x="86" y="221"/>
                </a:lnTo>
                <a:lnTo>
                  <a:pt x="83" y="221"/>
                </a:lnTo>
                <a:lnTo>
                  <a:pt x="81" y="219"/>
                </a:lnTo>
                <a:lnTo>
                  <a:pt x="79" y="217"/>
                </a:lnTo>
                <a:lnTo>
                  <a:pt x="79" y="217"/>
                </a:lnTo>
                <a:lnTo>
                  <a:pt x="76" y="217"/>
                </a:lnTo>
                <a:lnTo>
                  <a:pt x="74" y="217"/>
                </a:lnTo>
                <a:lnTo>
                  <a:pt x="74" y="221"/>
                </a:lnTo>
                <a:lnTo>
                  <a:pt x="74" y="224"/>
                </a:lnTo>
                <a:lnTo>
                  <a:pt x="74" y="229"/>
                </a:lnTo>
                <a:lnTo>
                  <a:pt x="74" y="231"/>
                </a:lnTo>
                <a:lnTo>
                  <a:pt x="76" y="231"/>
                </a:lnTo>
                <a:lnTo>
                  <a:pt x="76" y="233"/>
                </a:lnTo>
                <a:lnTo>
                  <a:pt x="76" y="233"/>
                </a:lnTo>
                <a:lnTo>
                  <a:pt x="76" y="236"/>
                </a:lnTo>
                <a:lnTo>
                  <a:pt x="79" y="233"/>
                </a:lnTo>
                <a:lnTo>
                  <a:pt x="81" y="233"/>
                </a:lnTo>
                <a:lnTo>
                  <a:pt x="81" y="238"/>
                </a:lnTo>
                <a:lnTo>
                  <a:pt x="86" y="243"/>
                </a:lnTo>
                <a:lnTo>
                  <a:pt x="88" y="245"/>
                </a:lnTo>
                <a:lnTo>
                  <a:pt x="93" y="250"/>
                </a:lnTo>
                <a:lnTo>
                  <a:pt x="98" y="252"/>
                </a:lnTo>
                <a:lnTo>
                  <a:pt x="102" y="255"/>
                </a:lnTo>
                <a:lnTo>
                  <a:pt x="107" y="257"/>
                </a:lnTo>
                <a:lnTo>
                  <a:pt x="114" y="259"/>
                </a:lnTo>
                <a:lnTo>
                  <a:pt x="114" y="259"/>
                </a:lnTo>
                <a:lnTo>
                  <a:pt x="117" y="259"/>
                </a:lnTo>
                <a:lnTo>
                  <a:pt x="121" y="257"/>
                </a:lnTo>
                <a:lnTo>
                  <a:pt x="126" y="255"/>
                </a:lnTo>
                <a:lnTo>
                  <a:pt x="131" y="252"/>
                </a:lnTo>
                <a:lnTo>
                  <a:pt x="136" y="250"/>
                </a:lnTo>
                <a:lnTo>
                  <a:pt x="140" y="245"/>
                </a:lnTo>
                <a:lnTo>
                  <a:pt x="145" y="243"/>
                </a:lnTo>
                <a:lnTo>
                  <a:pt x="147" y="238"/>
                </a:lnTo>
                <a:lnTo>
                  <a:pt x="150" y="233"/>
                </a:lnTo>
                <a:lnTo>
                  <a:pt x="152" y="233"/>
                </a:lnTo>
                <a:lnTo>
                  <a:pt x="152" y="236"/>
                </a:lnTo>
                <a:lnTo>
                  <a:pt x="155" y="233"/>
                </a:lnTo>
                <a:lnTo>
                  <a:pt x="155" y="233"/>
                </a:lnTo>
                <a:lnTo>
                  <a:pt x="155" y="231"/>
                </a:lnTo>
                <a:lnTo>
                  <a:pt x="155" y="231"/>
                </a:lnTo>
                <a:lnTo>
                  <a:pt x="157" y="229"/>
                </a:lnTo>
                <a:lnTo>
                  <a:pt x="157" y="224"/>
                </a:lnTo>
                <a:lnTo>
                  <a:pt x="157" y="221"/>
                </a:lnTo>
                <a:lnTo>
                  <a:pt x="157" y="217"/>
                </a:lnTo>
                <a:lnTo>
                  <a:pt x="152" y="217"/>
                </a:lnTo>
                <a:lnTo>
                  <a:pt x="152" y="217"/>
                </a:lnTo>
                <a:lnTo>
                  <a:pt x="150" y="217"/>
                </a:lnTo>
                <a:lnTo>
                  <a:pt x="147" y="219"/>
                </a:lnTo>
                <a:lnTo>
                  <a:pt x="147" y="221"/>
                </a:lnTo>
                <a:lnTo>
                  <a:pt x="145" y="221"/>
                </a:lnTo>
                <a:lnTo>
                  <a:pt x="143" y="224"/>
                </a:lnTo>
                <a:lnTo>
                  <a:pt x="143" y="226"/>
                </a:lnTo>
                <a:lnTo>
                  <a:pt x="140" y="226"/>
                </a:lnTo>
                <a:lnTo>
                  <a:pt x="140" y="229"/>
                </a:lnTo>
                <a:lnTo>
                  <a:pt x="140" y="229"/>
                </a:lnTo>
                <a:lnTo>
                  <a:pt x="143" y="231"/>
                </a:lnTo>
                <a:lnTo>
                  <a:pt x="145" y="231"/>
                </a:lnTo>
                <a:lnTo>
                  <a:pt x="143" y="233"/>
                </a:lnTo>
                <a:lnTo>
                  <a:pt x="140" y="236"/>
                </a:lnTo>
                <a:lnTo>
                  <a:pt x="136" y="238"/>
                </a:lnTo>
                <a:lnTo>
                  <a:pt x="133" y="240"/>
                </a:lnTo>
                <a:lnTo>
                  <a:pt x="126" y="243"/>
                </a:lnTo>
                <a:lnTo>
                  <a:pt x="119" y="245"/>
                </a:lnTo>
                <a:lnTo>
                  <a:pt x="119" y="205"/>
                </a:lnTo>
                <a:lnTo>
                  <a:pt x="128" y="205"/>
                </a:lnTo>
                <a:lnTo>
                  <a:pt x="131" y="205"/>
                </a:lnTo>
                <a:lnTo>
                  <a:pt x="133" y="207"/>
                </a:lnTo>
                <a:lnTo>
                  <a:pt x="136" y="205"/>
                </a:lnTo>
                <a:lnTo>
                  <a:pt x="138" y="205"/>
                </a:lnTo>
                <a:lnTo>
                  <a:pt x="140" y="202"/>
                </a:lnTo>
                <a:lnTo>
                  <a:pt x="140" y="200"/>
                </a:lnTo>
                <a:lnTo>
                  <a:pt x="140" y="198"/>
                </a:lnTo>
                <a:lnTo>
                  <a:pt x="138" y="195"/>
                </a:lnTo>
                <a:lnTo>
                  <a:pt x="136" y="195"/>
                </a:lnTo>
                <a:lnTo>
                  <a:pt x="133" y="195"/>
                </a:lnTo>
                <a:lnTo>
                  <a:pt x="131" y="195"/>
                </a:lnTo>
                <a:lnTo>
                  <a:pt x="131" y="195"/>
                </a:lnTo>
                <a:lnTo>
                  <a:pt x="131" y="195"/>
                </a:lnTo>
                <a:lnTo>
                  <a:pt x="128" y="198"/>
                </a:lnTo>
                <a:lnTo>
                  <a:pt x="119" y="198"/>
                </a:lnTo>
                <a:lnTo>
                  <a:pt x="119" y="193"/>
                </a:lnTo>
                <a:lnTo>
                  <a:pt x="121" y="190"/>
                </a:lnTo>
                <a:lnTo>
                  <a:pt x="126" y="188"/>
                </a:lnTo>
                <a:lnTo>
                  <a:pt x="126" y="186"/>
                </a:lnTo>
                <a:lnTo>
                  <a:pt x="126" y="181"/>
                </a:lnTo>
                <a:lnTo>
                  <a:pt x="126" y="179"/>
                </a:lnTo>
                <a:lnTo>
                  <a:pt x="126" y="176"/>
                </a:lnTo>
                <a:lnTo>
                  <a:pt x="124" y="174"/>
                </a:lnTo>
                <a:lnTo>
                  <a:pt x="121" y="171"/>
                </a:lnTo>
                <a:lnTo>
                  <a:pt x="124" y="169"/>
                </a:lnTo>
                <a:lnTo>
                  <a:pt x="124" y="167"/>
                </a:lnTo>
                <a:lnTo>
                  <a:pt x="124" y="162"/>
                </a:lnTo>
                <a:lnTo>
                  <a:pt x="124" y="160"/>
                </a:lnTo>
                <a:lnTo>
                  <a:pt x="121" y="157"/>
                </a:lnTo>
                <a:lnTo>
                  <a:pt x="121" y="157"/>
                </a:lnTo>
                <a:lnTo>
                  <a:pt x="121" y="155"/>
                </a:lnTo>
                <a:lnTo>
                  <a:pt x="119" y="152"/>
                </a:lnTo>
                <a:lnTo>
                  <a:pt x="117" y="152"/>
                </a:lnTo>
                <a:lnTo>
                  <a:pt x="117" y="148"/>
                </a:lnTo>
                <a:lnTo>
                  <a:pt x="119" y="148"/>
                </a:lnTo>
                <a:lnTo>
                  <a:pt x="121" y="148"/>
                </a:lnTo>
                <a:lnTo>
                  <a:pt x="121" y="145"/>
                </a:lnTo>
                <a:lnTo>
                  <a:pt x="121" y="143"/>
                </a:lnTo>
                <a:lnTo>
                  <a:pt x="124" y="143"/>
                </a:lnTo>
                <a:lnTo>
                  <a:pt x="124" y="141"/>
                </a:lnTo>
                <a:lnTo>
                  <a:pt x="124" y="133"/>
                </a:lnTo>
                <a:lnTo>
                  <a:pt x="124" y="131"/>
                </a:lnTo>
                <a:lnTo>
                  <a:pt x="121" y="131"/>
                </a:lnTo>
                <a:lnTo>
                  <a:pt x="121" y="129"/>
                </a:lnTo>
                <a:lnTo>
                  <a:pt x="121" y="126"/>
                </a:lnTo>
                <a:lnTo>
                  <a:pt x="119" y="126"/>
                </a:lnTo>
                <a:lnTo>
                  <a:pt x="117" y="126"/>
                </a:lnTo>
                <a:lnTo>
                  <a:pt x="117" y="122"/>
                </a:lnTo>
                <a:lnTo>
                  <a:pt x="117" y="122"/>
                </a:lnTo>
                <a:lnTo>
                  <a:pt x="117" y="122"/>
                </a:lnTo>
                <a:close/>
                <a:moveTo>
                  <a:pt x="117" y="131"/>
                </a:moveTo>
                <a:lnTo>
                  <a:pt x="117" y="133"/>
                </a:lnTo>
                <a:lnTo>
                  <a:pt x="117" y="133"/>
                </a:lnTo>
                <a:lnTo>
                  <a:pt x="117" y="133"/>
                </a:lnTo>
                <a:lnTo>
                  <a:pt x="117" y="136"/>
                </a:lnTo>
                <a:lnTo>
                  <a:pt x="114" y="136"/>
                </a:lnTo>
                <a:lnTo>
                  <a:pt x="112" y="136"/>
                </a:lnTo>
                <a:lnTo>
                  <a:pt x="112" y="133"/>
                </a:lnTo>
                <a:lnTo>
                  <a:pt x="112" y="133"/>
                </a:lnTo>
                <a:lnTo>
                  <a:pt x="112" y="133"/>
                </a:lnTo>
                <a:lnTo>
                  <a:pt x="112" y="131"/>
                </a:lnTo>
                <a:lnTo>
                  <a:pt x="112" y="133"/>
                </a:lnTo>
                <a:lnTo>
                  <a:pt x="112" y="133"/>
                </a:lnTo>
                <a:lnTo>
                  <a:pt x="112" y="141"/>
                </a:lnTo>
                <a:lnTo>
                  <a:pt x="112" y="143"/>
                </a:lnTo>
                <a:lnTo>
                  <a:pt x="112" y="143"/>
                </a:lnTo>
                <a:lnTo>
                  <a:pt x="112" y="143"/>
                </a:lnTo>
                <a:lnTo>
                  <a:pt x="112" y="143"/>
                </a:lnTo>
                <a:lnTo>
                  <a:pt x="112" y="143"/>
                </a:lnTo>
                <a:lnTo>
                  <a:pt x="112" y="141"/>
                </a:lnTo>
                <a:lnTo>
                  <a:pt x="112" y="141"/>
                </a:lnTo>
                <a:lnTo>
                  <a:pt x="114" y="138"/>
                </a:lnTo>
                <a:lnTo>
                  <a:pt x="114" y="138"/>
                </a:lnTo>
                <a:lnTo>
                  <a:pt x="117" y="138"/>
                </a:lnTo>
                <a:lnTo>
                  <a:pt x="117" y="141"/>
                </a:lnTo>
                <a:lnTo>
                  <a:pt x="117" y="141"/>
                </a:lnTo>
                <a:lnTo>
                  <a:pt x="117" y="143"/>
                </a:lnTo>
                <a:lnTo>
                  <a:pt x="117" y="143"/>
                </a:lnTo>
                <a:lnTo>
                  <a:pt x="119" y="143"/>
                </a:lnTo>
                <a:lnTo>
                  <a:pt x="119" y="141"/>
                </a:lnTo>
                <a:lnTo>
                  <a:pt x="119" y="133"/>
                </a:lnTo>
                <a:lnTo>
                  <a:pt x="119" y="131"/>
                </a:lnTo>
                <a:lnTo>
                  <a:pt x="117" y="131"/>
                </a:lnTo>
                <a:lnTo>
                  <a:pt x="117" y="131"/>
                </a:lnTo>
                <a:lnTo>
                  <a:pt x="117" y="131"/>
                </a:lnTo>
                <a:lnTo>
                  <a:pt x="117" y="131"/>
                </a:lnTo>
                <a:lnTo>
                  <a:pt x="117" y="131"/>
                </a:lnTo>
                <a:close/>
                <a:moveTo>
                  <a:pt x="117" y="157"/>
                </a:moveTo>
                <a:lnTo>
                  <a:pt x="117" y="160"/>
                </a:lnTo>
                <a:lnTo>
                  <a:pt x="117" y="160"/>
                </a:lnTo>
                <a:lnTo>
                  <a:pt x="117" y="162"/>
                </a:lnTo>
                <a:lnTo>
                  <a:pt x="117" y="162"/>
                </a:lnTo>
                <a:lnTo>
                  <a:pt x="114" y="162"/>
                </a:lnTo>
                <a:lnTo>
                  <a:pt x="114" y="162"/>
                </a:lnTo>
                <a:lnTo>
                  <a:pt x="112" y="162"/>
                </a:lnTo>
                <a:lnTo>
                  <a:pt x="112" y="160"/>
                </a:lnTo>
                <a:lnTo>
                  <a:pt x="112" y="160"/>
                </a:lnTo>
                <a:lnTo>
                  <a:pt x="112" y="157"/>
                </a:lnTo>
                <a:lnTo>
                  <a:pt x="112" y="157"/>
                </a:lnTo>
                <a:lnTo>
                  <a:pt x="112" y="157"/>
                </a:lnTo>
                <a:lnTo>
                  <a:pt x="112" y="160"/>
                </a:lnTo>
                <a:lnTo>
                  <a:pt x="112" y="162"/>
                </a:lnTo>
                <a:lnTo>
                  <a:pt x="112" y="167"/>
                </a:lnTo>
                <a:lnTo>
                  <a:pt x="112" y="169"/>
                </a:lnTo>
                <a:lnTo>
                  <a:pt x="112" y="169"/>
                </a:lnTo>
                <a:lnTo>
                  <a:pt x="112" y="169"/>
                </a:lnTo>
                <a:lnTo>
                  <a:pt x="112" y="169"/>
                </a:lnTo>
                <a:lnTo>
                  <a:pt x="114" y="169"/>
                </a:lnTo>
                <a:lnTo>
                  <a:pt x="114" y="169"/>
                </a:lnTo>
                <a:lnTo>
                  <a:pt x="117" y="169"/>
                </a:lnTo>
                <a:lnTo>
                  <a:pt x="117" y="169"/>
                </a:lnTo>
                <a:lnTo>
                  <a:pt x="117" y="169"/>
                </a:lnTo>
                <a:lnTo>
                  <a:pt x="117" y="169"/>
                </a:lnTo>
                <a:lnTo>
                  <a:pt x="119" y="169"/>
                </a:lnTo>
                <a:lnTo>
                  <a:pt x="119" y="167"/>
                </a:lnTo>
                <a:lnTo>
                  <a:pt x="119" y="162"/>
                </a:lnTo>
                <a:lnTo>
                  <a:pt x="119" y="160"/>
                </a:lnTo>
                <a:lnTo>
                  <a:pt x="117" y="157"/>
                </a:lnTo>
                <a:lnTo>
                  <a:pt x="117" y="157"/>
                </a:lnTo>
                <a:lnTo>
                  <a:pt x="117" y="157"/>
                </a:lnTo>
                <a:close/>
                <a:moveTo>
                  <a:pt x="114" y="176"/>
                </a:moveTo>
                <a:lnTo>
                  <a:pt x="112" y="176"/>
                </a:lnTo>
                <a:lnTo>
                  <a:pt x="112" y="179"/>
                </a:lnTo>
                <a:lnTo>
                  <a:pt x="112" y="181"/>
                </a:lnTo>
                <a:lnTo>
                  <a:pt x="110" y="181"/>
                </a:lnTo>
                <a:lnTo>
                  <a:pt x="112" y="183"/>
                </a:lnTo>
                <a:lnTo>
                  <a:pt x="112" y="186"/>
                </a:lnTo>
                <a:lnTo>
                  <a:pt x="112" y="186"/>
                </a:lnTo>
                <a:lnTo>
                  <a:pt x="114" y="186"/>
                </a:lnTo>
                <a:lnTo>
                  <a:pt x="117" y="186"/>
                </a:lnTo>
                <a:lnTo>
                  <a:pt x="117" y="186"/>
                </a:lnTo>
                <a:lnTo>
                  <a:pt x="119" y="183"/>
                </a:lnTo>
                <a:lnTo>
                  <a:pt x="119" y="181"/>
                </a:lnTo>
                <a:lnTo>
                  <a:pt x="119" y="181"/>
                </a:lnTo>
                <a:lnTo>
                  <a:pt x="117" y="179"/>
                </a:lnTo>
                <a:lnTo>
                  <a:pt x="117" y="176"/>
                </a:lnTo>
                <a:lnTo>
                  <a:pt x="114" y="176"/>
                </a:lnTo>
                <a:lnTo>
                  <a:pt x="114" y="176"/>
                </a:lnTo>
                <a:lnTo>
                  <a:pt x="114" y="176"/>
                </a:lnTo>
                <a:close/>
                <a:moveTo>
                  <a:pt x="435" y="200"/>
                </a:moveTo>
                <a:lnTo>
                  <a:pt x="413" y="188"/>
                </a:lnTo>
                <a:lnTo>
                  <a:pt x="413" y="200"/>
                </a:lnTo>
                <a:lnTo>
                  <a:pt x="435" y="209"/>
                </a:lnTo>
                <a:lnTo>
                  <a:pt x="435" y="200"/>
                </a:lnTo>
                <a:lnTo>
                  <a:pt x="435" y="200"/>
                </a:lnTo>
                <a:lnTo>
                  <a:pt x="435" y="200"/>
                </a:lnTo>
                <a:close/>
                <a:moveTo>
                  <a:pt x="406" y="183"/>
                </a:moveTo>
                <a:lnTo>
                  <a:pt x="385" y="171"/>
                </a:lnTo>
                <a:lnTo>
                  <a:pt x="385" y="183"/>
                </a:lnTo>
                <a:lnTo>
                  <a:pt x="406" y="195"/>
                </a:lnTo>
                <a:lnTo>
                  <a:pt x="406" y="183"/>
                </a:lnTo>
                <a:lnTo>
                  <a:pt x="406" y="183"/>
                </a:lnTo>
                <a:lnTo>
                  <a:pt x="406" y="183"/>
                </a:lnTo>
                <a:close/>
                <a:moveTo>
                  <a:pt x="435" y="176"/>
                </a:moveTo>
                <a:lnTo>
                  <a:pt x="413" y="167"/>
                </a:lnTo>
                <a:lnTo>
                  <a:pt x="413" y="176"/>
                </a:lnTo>
                <a:lnTo>
                  <a:pt x="435" y="188"/>
                </a:lnTo>
                <a:lnTo>
                  <a:pt x="435" y="176"/>
                </a:lnTo>
                <a:lnTo>
                  <a:pt x="435" y="176"/>
                </a:lnTo>
                <a:lnTo>
                  <a:pt x="435" y="176"/>
                </a:lnTo>
                <a:close/>
                <a:moveTo>
                  <a:pt x="406" y="162"/>
                </a:moveTo>
                <a:lnTo>
                  <a:pt x="385" y="150"/>
                </a:lnTo>
                <a:lnTo>
                  <a:pt x="385" y="162"/>
                </a:lnTo>
                <a:lnTo>
                  <a:pt x="406" y="171"/>
                </a:lnTo>
                <a:lnTo>
                  <a:pt x="406" y="162"/>
                </a:lnTo>
                <a:lnTo>
                  <a:pt x="406" y="162"/>
                </a:lnTo>
                <a:lnTo>
                  <a:pt x="406" y="162"/>
                </a:lnTo>
                <a:close/>
                <a:moveTo>
                  <a:pt x="375" y="145"/>
                </a:moveTo>
                <a:lnTo>
                  <a:pt x="354" y="133"/>
                </a:lnTo>
                <a:lnTo>
                  <a:pt x="354" y="143"/>
                </a:lnTo>
                <a:lnTo>
                  <a:pt x="375" y="157"/>
                </a:lnTo>
                <a:lnTo>
                  <a:pt x="375" y="145"/>
                </a:lnTo>
                <a:lnTo>
                  <a:pt x="375" y="145"/>
                </a:lnTo>
                <a:lnTo>
                  <a:pt x="375" y="145"/>
                </a:lnTo>
                <a:close/>
                <a:moveTo>
                  <a:pt x="347" y="129"/>
                </a:moveTo>
                <a:lnTo>
                  <a:pt x="328" y="117"/>
                </a:lnTo>
                <a:lnTo>
                  <a:pt x="328" y="129"/>
                </a:lnTo>
                <a:lnTo>
                  <a:pt x="347" y="141"/>
                </a:lnTo>
                <a:lnTo>
                  <a:pt x="347" y="129"/>
                </a:lnTo>
                <a:lnTo>
                  <a:pt x="347" y="129"/>
                </a:lnTo>
                <a:lnTo>
                  <a:pt x="347" y="129"/>
                </a:lnTo>
                <a:close/>
                <a:moveTo>
                  <a:pt x="435" y="155"/>
                </a:moveTo>
                <a:lnTo>
                  <a:pt x="416" y="143"/>
                </a:lnTo>
                <a:lnTo>
                  <a:pt x="416" y="155"/>
                </a:lnTo>
                <a:lnTo>
                  <a:pt x="435" y="167"/>
                </a:lnTo>
                <a:lnTo>
                  <a:pt x="435" y="155"/>
                </a:lnTo>
                <a:lnTo>
                  <a:pt x="435" y="155"/>
                </a:lnTo>
                <a:lnTo>
                  <a:pt x="435" y="155"/>
                </a:lnTo>
                <a:close/>
                <a:moveTo>
                  <a:pt x="406" y="138"/>
                </a:moveTo>
                <a:lnTo>
                  <a:pt x="387" y="126"/>
                </a:lnTo>
                <a:lnTo>
                  <a:pt x="387" y="138"/>
                </a:lnTo>
                <a:lnTo>
                  <a:pt x="406" y="150"/>
                </a:lnTo>
                <a:lnTo>
                  <a:pt x="406" y="138"/>
                </a:lnTo>
                <a:lnTo>
                  <a:pt x="406" y="138"/>
                </a:lnTo>
                <a:lnTo>
                  <a:pt x="406" y="138"/>
                </a:lnTo>
                <a:close/>
                <a:moveTo>
                  <a:pt x="375" y="122"/>
                </a:moveTo>
                <a:lnTo>
                  <a:pt x="356" y="112"/>
                </a:lnTo>
                <a:lnTo>
                  <a:pt x="356" y="122"/>
                </a:lnTo>
                <a:lnTo>
                  <a:pt x="375" y="133"/>
                </a:lnTo>
                <a:lnTo>
                  <a:pt x="375" y="122"/>
                </a:lnTo>
                <a:lnTo>
                  <a:pt x="375" y="122"/>
                </a:lnTo>
                <a:lnTo>
                  <a:pt x="375" y="122"/>
                </a:lnTo>
                <a:close/>
                <a:moveTo>
                  <a:pt x="347" y="107"/>
                </a:moveTo>
                <a:lnTo>
                  <a:pt x="328" y="95"/>
                </a:lnTo>
                <a:lnTo>
                  <a:pt x="328" y="107"/>
                </a:lnTo>
                <a:lnTo>
                  <a:pt x="347" y="119"/>
                </a:lnTo>
                <a:lnTo>
                  <a:pt x="347" y="107"/>
                </a:lnTo>
                <a:lnTo>
                  <a:pt x="347" y="107"/>
                </a:lnTo>
                <a:lnTo>
                  <a:pt x="347" y="107"/>
                </a:lnTo>
                <a:close/>
                <a:moveTo>
                  <a:pt x="190" y="46"/>
                </a:moveTo>
                <a:lnTo>
                  <a:pt x="195" y="50"/>
                </a:lnTo>
                <a:lnTo>
                  <a:pt x="202" y="55"/>
                </a:lnTo>
                <a:lnTo>
                  <a:pt x="207" y="57"/>
                </a:lnTo>
                <a:lnTo>
                  <a:pt x="212" y="62"/>
                </a:lnTo>
                <a:lnTo>
                  <a:pt x="278" y="62"/>
                </a:lnTo>
                <a:lnTo>
                  <a:pt x="278" y="124"/>
                </a:lnTo>
                <a:lnTo>
                  <a:pt x="283" y="131"/>
                </a:lnTo>
                <a:lnTo>
                  <a:pt x="290" y="136"/>
                </a:lnTo>
                <a:lnTo>
                  <a:pt x="297" y="145"/>
                </a:lnTo>
                <a:lnTo>
                  <a:pt x="304" y="152"/>
                </a:lnTo>
                <a:lnTo>
                  <a:pt x="314" y="160"/>
                </a:lnTo>
                <a:lnTo>
                  <a:pt x="323" y="167"/>
                </a:lnTo>
                <a:lnTo>
                  <a:pt x="330" y="171"/>
                </a:lnTo>
                <a:lnTo>
                  <a:pt x="340" y="179"/>
                </a:lnTo>
                <a:lnTo>
                  <a:pt x="349" y="186"/>
                </a:lnTo>
                <a:lnTo>
                  <a:pt x="359" y="190"/>
                </a:lnTo>
                <a:lnTo>
                  <a:pt x="371" y="198"/>
                </a:lnTo>
                <a:lnTo>
                  <a:pt x="382" y="202"/>
                </a:lnTo>
                <a:lnTo>
                  <a:pt x="394" y="207"/>
                </a:lnTo>
                <a:lnTo>
                  <a:pt x="409" y="212"/>
                </a:lnTo>
                <a:lnTo>
                  <a:pt x="420" y="214"/>
                </a:lnTo>
                <a:lnTo>
                  <a:pt x="432" y="217"/>
                </a:lnTo>
                <a:lnTo>
                  <a:pt x="446" y="219"/>
                </a:lnTo>
                <a:lnTo>
                  <a:pt x="458" y="219"/>
                </a:lnTo>
                <a:lnTo>
                  <a:pt x="458" y="148"/>
                </a:lnTo>
                <a:lnTo>
                  <a:pt x="458" y="143"/>
                </a:lnTo>
                <a:lnTo>
                  <a:pt x="456" y="141"/>
                </a:lnTo>
                <a:lnTo>
                  <a:pt x="292" y="46"/>
                </a:lnTo>
                <a:lnTo>
                  <a:pt x="285" y="46"/>
                </a:lnTo>
                <a:lnTo>
                  <a:pt x="190" y="46"/>
                </a:lnTo>
                <a:lnTo>
                  <a:pt x="190" y="46"/>
                </a:lnTo>
                <a:lnTo>
                  <a:pt x="190" y="46"/>
                </a:lnTo>
                <a:close/>
                <a:moveTo>
                  <a:pt x="271" y="72"/>
                </a:moveTo>
                <a:lnTo>
                  <a:pt x="250" y="72"/>
                </a:lnTo>
                <a:lnTo>
                  <a:pt x="250" y="84"/>
                </a:lnTo>
                <a:lnTo>
                  <a:pt x="271" y="84"/>
                </a:lnTo>
                <a:lnTo>
                  <a:pt x="271" y="72"/>
                </a:lnTo>
                <a:lnTo>
                  <a:pt x="271" y="72"/>
                </a:lnTo>
                <a:lnTo>
                  <a:pt x="271" y="72"/>
                </a:lnTo>
                <a:close/>
                <a:moveTo>
                  <a:pt x="311" y="3"/>
                </a:moveTo>
                <a:lnTo>
                  <a:pt x="306" y="43"/>
                </a:lnTo>
                <a:lnTo>
                  <a:pt x="344" y="65"/>
                </a:lnTo>
                <a:lnTo>
                  <a:pt x="342" y="10"/>
                </a:lnTo>
                <a:lnTo>
                  <a:pt x="340" y="7"/>
                </a:lnTo>
                <a:lnTo>
                  <a:pt x="337" y="5"/>
                </a:lnTo>
                <a:lnTo>
                  <a:pt x="333" y="0"/>
                </a:lnTo>
                <a:lnTo>
                  <a:pt x="330" y="0"/>
                </a:lnTo>
                <a:lnTo>
                  <a:pt x="325" y="0"/>
                </a:lnTo>
                <a:lnTo>
                  <a:pt x="321" y="0"/>
                </a:lnTo>
                <a:lnTo>
                  <a:pt x="316" y="0"/>
                </a:lnTo>
                <a:lnTo>
                  <a:pt x="311" y="3"/>
                </a:lnTo>
                <a:lnTo>
                  <a:pt x="311" y="3"/>
                </a:lnTo>
                <a:lnTo>
                  <a:pt x="311" y="3"/>
                </a:lnTo>
                <a:close/>
                <a:moveTo>
                  <a:pt x="368" y="41"/>
                </a:moveTo>
                <a:lnTo>
                  <a:pt x="363" y="74"/>
                </a:lnTo>
                <a:lnTo>
                  <a:pt x="394" y="91"/>
                </a:lnTo>
                <a:lnTo>
                  <a:pt x="392" y="48"/>
                </a:lnTo>
                <a:lnTo>
                  <a:pt x="390" y="46"/>
                </a:lnTo>
                <a:lnTo>
                  <a:pt x="387" y="43"/>
                </a:lnTo>
                <a:lnTo>
                  <a:pt x="385" y="41"/>
                </a:lnTo>
                <a:lnTo>
                  <a:pt x="382" y="41"/>
                </a:lnTo>
                <a:lnTo>
                  <a:pt x="378" y="38"/>
                </a:lnTo>
                <a:lnTo>
                  <a:pt x="375" y="38"/>
                </a:lnTo>
                <a:lnTo>
                  <a:pt x="371" y="41"/>
                </a:lnTo>
                <a:lnTo>
                  <a:pt x="368" y="41"/>
                </a:lnTo>
                <a:lnTo>
                  <a:pt x="368" y="41"/>
                </a:lnTo>
                <a:lnTo>
                  <a:pt x="368" y="4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22" name="그룹 21">
            <a:extLst>
              <a:ext uri="{FF2B5EF4-FFF2-40B4-BE49-F238E27FC236}">
                <a16:creationId xmlns:a16="http://schemas.microsoft.com/office/drawing/2014/main" id="{259795C1-A14E-0B35-435C-656011E01EA1}"/>
              </a:ext>
            </a:extLst>
          </p:cNvPr>
          <p:cNvGrpSpPr/>
          <p:nvPr/>
        </p:nvGrpSpPr>
        <p:grpSpPr>
          <a:xfrm>
            <a:off x="5709037" y="4303809"/>
            <a:ext cx="3358763" cy="858533"/>
            <a:chOff x="5957781" y="4303809"/>
            <a:chExt cx="3110019" cy="858533"/>
          </a:xfrm>
        </p:grpSpPr>
        <p:cxnSp>
          <p:nvCxnSpPr>
            <p:cNvPr id="19" name="직선 연결선 18">
              <a:extLst>
                <a:ext uri="{FF2B5EF4-FFF2-40B4-BE49-F238E27FC236}">
                  <a16:creationId xmlns:a16="http://schemas.microsoft.com/office/drawing/2014/main" id="{616B8CA4-F086-766A-AC69-20FB03D376B5}"/>
                </a:ext>
              </a:extLst>
            </p:cNvPr>
            <p:cNvCxnSpPr>
              <a:cxnSpLocks/>
            </p:cNvCxnSpPr>
            <p:nvPr/>
          </p:nvCxnSpPr>
          <p:spPr>
            <a:xfrm>
              <a:off x="5957781" y="4303809"/>
              <a:ext cx="3110019" cy="0"/>
            </a:xfrm>
            <a:prstGeom prst="line">
              <a:avLst/>
            </a:prstGeom>
            <a:ln w="6350">
              <a:solidFill>
                <a:srgbClr val="1E49E2"/>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77900AB8-B61C-5B99-CA46-0C13B7A78F8C}"/>
                </a:ext>
              </a:extLst>
            </p:cNvPr>
            <p:cNvCxnSpPr>
              <a:cxnSpLocks/>
            </p:cNvCxnSpPr>
            <p:nvPr/>
          </p:nvCxnSpPr>
          <p:spPr>
            <a:xfrm>
              <a:off x="5957781" y="5162342"/>
              <a:ext cx="3110019" cy="0"/>
            </a:xfrm>
            <a:prstGeom prst="line">
              <a:avLst/>
            </a:prstGeom>
            <a:ln w="6350">
              <a:solidFill>
                <a:srgbClr val="1E49E2"/>
              </a:solidFill>
              <a:prstDash val="sysDot"/>
              <a:miter lim="800000"/>
            </a:ln>
          </p:spPr>
          <p:style>
            <a:lnRef idx="1">
              <a:schemeClr val="accent1"/>
            </a:lnRef>
            <a:fillRef idx="0">
              <a:schemeClr val="accent1"/>
            </a:fillRef>
            <a:effectRef idx="0">
              <a:schemeClr val="accent1"/>
            </a:effectRef>
            <a:fontRef idx="minor">
              <a:schemeClr val="tx1"/>
            </a:fontRef>
          </p:style>
        </p:cxnSp>
      </p:grpSp>
      <p:sp>
        <p:nvSpPr>
          <p:cNvPr id="23" name="직사각형 22">
            <a:extLst>
              <a:ext uri="{FF2B5EF4-FFF2-40B4-BE49-F238E27FC236}">
                <a16:creationId xmlns:a16="http://schemas.microsoft.com/office/drawing/2014/main" id="{86C47C39-0C52-D404-9E8D-FBB4089A0D45}"/>
              </a:ext>
            </a:extLst>
          </p:cNvPr>
          <p:cNvSpPr/>
          <p:nvPr/>
        </p:nvSpPr>
        <p:spPr>
          <a:xfrm>
            <a:off x="2254572" y="3106659"/>
            <a:ext cx="3454465" cy="276497"/>
          </a:xfrm>
          <a:prstGeom prst="rect">
            <a:avLst/>
          </a:prstGeom>
          <a:solidFill>
            <a:schemeClr val="tx1">
              <a:lumMod val="50000"/>
              <a:lumOff val="5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srgbClr val="00338D">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Univers for KPMG"/>
              </a:rPr>
              <a:t>2024 </a:t>
            </a:r>
            <a:r>
              <a:rPr kumimoji="0" lang="ko-KR" altLang="en-US" sz="1000" b="1" i="0" u="none" strike="noStrike" kern="1200" cap="none" spc="0" normalizeH="0" baseline="0" noProof="0">
                <a:ln>
                  <a:solidFill>
                    <a:srgbClr val="00338D">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Univers for KPMG"/>
              </a:rPr>
              <a:t>전망</a:t>
            </a:r>
          </a:p>
        </p:txBody>
      </p:sp>
      <p:sp>
        <p:nvSpPr>
          <p:cNvPr id="3" name="직사각형 2">
            <a:extLst>
              <a:ext uri="{FF2B5EF4-FFF2-40B4-BE49-F238E27FC236}">
                <a16:creationId xmlns:a16="http://schemas.microsoft.com/office/drawing/2014/main" id="{C6D16396-5CE0-DB1B-7244-57243048B2F9}"/>
              </a:ext>
            </a:extLst>
          </p:cNvPr>
          <p:cNvSpPr/>
          <p:nvPr/>
        </p:nvSpPr>
        <p:spPr>
          <a:xfrm>
            <a:off x="5567257" y="5182291"/>
            <a:ext cx="3633893" cy="8291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45720" rIns="180000" bIns="45720" numCol="1" spcCol="0" rtlCol="0" fromWordArt="0" anchor="ctr" anchorCtr="0" forceAA="0" compatLnSpc="1">
            <a:prstTxWarp prst="textNoShape">
              <a:avLst/>
            </a:prstTxWarp>
            <a:noAutofit/>
          </a:bodyPr>
          <a:lstStyle/>
          <a:p>
            <a:pPr marL="72000" indent="-72000">
              <a:spcAft>
                <a:spcPts val="200"/>
              </a:spcAft>
              <a:buFont typeface="Arial" panose="020B0604020202020204" pitchFamily="34" charset="0"/>
              <a:buChar char="•"/>
              <a:defRPr/>
            </a:pP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고부가가치 선박 위주 선별 수주를 통해 지속적인 수익성 확보 모색</a:t>
            </a:r>
          </a:p>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암모니아연료추진선</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액화이산화탄소 운반선</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(LCO2 Carrier)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등 신규 선종 개발 투자 확대</a:t>
            </a:r>
          </a:p>
        </p:txBody>
      </p:sp>
      <p:sp>
        <p:nvSpPr>
          <p:cNvPr id="4" name="화살표: 오각형 3">
            <a:extLst>
              <a:ext uri="{FF2B5EF4-FFF2-40B4-BE49-F238E27FC236}">
                <a16:creationId xmlns:a16="http://schemas.microsoft.com/office/drawing/2014/main" id="{12BCF1CB-2B5C-5BC9-85EF-FFF40D44561B}"/>
              </a:ext>
            </a:extLst>
          </p:cNvPr>
          <p:cNvSpPr/>
          <p:nvPr/>
        </p:nvSpPr>
        <p:spPr>
          <a:xfrm>
            <a:off x="2282024" y="5179151"/>
            <a:ext cx="3427014" cy="770723"/>
          </a:xfrm>
          <a:prstGeom prst="homePlate">
            <a:avLst>
              <a:gd name="adj" fmla="val 33014"/>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72000">
              <a:spcAft>
                <a:spcPts val="300"/>
              </a:spcAft>
              <a:buFont typeface="Arial" panose="020B0604020202020204" pitchFamily="34" charset="0"/>
              <a:buChar char="•"/>
            </a:pP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호황기 대량의 선박 발주로 인해 </a:t>
            </a:r>
            <a:r>
              <a:rPr lang="en-US" altLang="ko-KR"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글로벌 발주량은 감소 전망</a:t>
            </a:r>
            <a:r>
              <a:rPr lang="en-US" altLang="ko-KR"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하지만 국내 조선사의 높은 수주잔량과 친환경</a:t>
            </a:r>
            <a:r>
              <a:rPr lang="en-US" altLang="ko-KR"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고부가 선박 수주의 증가로 안정적 실적을 유지할 전망</a:t>
            </a:r>
            <a:endParaRPr lang="en-US" altLang="ko-KR"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72000" indent="-72000">
              <a:spcAft>
                <a:spcPts val="300"/>
              </a:spcAft>
              <a:buFont typeface="Arial" panose="020B0604020202020204" pitchFamily="34" charset="0"/>
              <a:buChar char="•"/>
            </a:pP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특히 경쟁국</a:t>
            </a:r>
            <a:r>
              <a:rPr lang="en-US" altLang="ko-KR"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중국</a:t>
            </a:r>
            <a:r>
              <a:rPr lang="en-US" altLang="ko-KR"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일본 등</a:t>
            </a:r>
            <a:r>
              <a:rPr lang="en-US" altLang="ko-KR"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대비 친환경</a:t>
            </a:r>
            <a:r>
              <a:rPr lang="en-US" altLang="ko-KR"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고부가 선박 분야의 경쟁 우위를 확보한 바</a:t>
            </a:r>
            <a:r>
              <a:rPr lang="en-US" altLang="ko-KR"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en-US" altLang="ko-KR"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년도 친환경</a:t>
            </a:r>
            <a:r>
              <a:rPr lang="en-US" altLang="ko-KR"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고부가 분야의 수주 증가 기대</a:t>
            </a:r>
          </a:p>
        </p:txBody>
      </p:sp>
    </p:spTree>
    <p:extLst>
      <p:ext uri="{BB962C8B-B14F-4D97-AF65-F5344CB8AC3E}">
        <p14:creationId xmlns:p14="http://schemas.microsoft.com/office/powerpoint/2010/main" val="3478049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제목 2">
            <a:extLst>
              <a:ext uri="{FF2B5EF4-FFF2-40B4-BE49-F238E27FC236}">
                <a16:creationId xmlns:a16="http://schemas.microsoft.com/office/drawing/2014/main" id="{A8F48560-8059-4107-B8C9-4F4E6B73710B}"/>
              </a:ext>
            </a:extLst>
          </p:cNvPr>
          <p:cNvSpPr>
            <a:spLocks noGrp="1"/>
          </p:cNvSpPr>
          <p:nvPr>
            <p:ph type="title"/>
          </p:nvPr>
        </p:nvSpPr>
        <p:spPr/>
        <p:txBody>
          <a:bodyPr/>
          <a:lstStyle/>
          <a:p>
            <a:r>
              <a:rPr lang="en-US" altLang="ko-KR"/>
              <a:t>2024</a:t>
            </a:r>
            <a:r>
              <a:rPr lang="ko-KR" altLang="en-US"/>
              <a:t>년 산업별 전망에 따른 기업 대응 전략</a:t>
            </a:r>
          </a:p>
        </p:txBody>
      </p:sp>
      <p:sp>
        <p:nvSpPr>
          <p:cNvPr id="40" name="텍스트 개체 틀 29">
            <a:extLst>
              <a:ext uri="{FF2B5EF4-FFF2-40B4-BE49-F238E27FC236}">
                <a16:creationId xmlns:a16="http://schemas.microsoft.com/office/drawing/2014/main" id="{19E05895-4BBC-4258-9354-A592C34E5C66}"/>
              </a:ext>
            </a:extLst>
          </p:cNvPr>
          <p:cNvSpPr>
            <a:spLocks noGrp="1"/>
          </p:cNvSpPr>
          <p:nvPr>
            <p:ph type="body" sz="quarter" idx="10"/>
          </p:nvPr>
        </p:nvSpPr>
        <p:spPr/>
        <p:txBody>
          <a:bodyPr/>
          <a:lstStyle/>
          <a:p>
            <a:r>
              <a:rPr lang="en-US" altLang="ko-KR"/>
              <a:t>IV. </a:t>
            </a:r>
            <a:r>
              <a:rPr lang="ko-KR" altLang="en-US"/>
              <a:t>시사점 및 기업 대응 전략 </a:t>
            </a:r>
            <a:endParaRPr lang="en-US" altLang="ko-KR"/>
          </a:p>
        </p:txBody>
      </p:sp>
      <p:grpSp>
        <p:nvGrpSpPr>
          <p:cNvPr id="41" name="그룹 40">
            <a:extLst>
              <a:ext uri="{FF2B5EF4-FFF2-40B4-BE49-F238E27FC236}">
                <a16:creationId xmlns:a16="http://schemas.microsoft.com/office/drawing/2014/main" id="{133949E4-B73C-45F5-9CB5-2355135186AE}"/>
              </a:ext>
            </a:extLst>
          </p:cNvPr>
          <p:cNvGrpSpPr/>
          <p:nvPr/>
        </p:nvGrpSpPr>
        <p:grpSpPr>
          <a:xfrm>
            <a:off x="713993" y="1256779"/>
            <a:ext cx="8488800" cy="276837"/>
            <a:chOff x="704850" y="2013298"/>
            <a:chExt cx="4140200" cy="276837"/>
          </a:xfrm>
        </p:grpSpPr>
        <p:sp>
          <p:nvSpPr>
            <p:cNvPr id="42" name="TextBox 41">
              <a:extLst>
                <a:ext uri="{FF2B5EF4-FFF2-40B4-BE49-F238E27FC236}">
                  <a16:creationId xmlns:a16="http://schemas.microsoft.com/office/drawing/2014/main" id="{8A2D40A6-57FD-4EEA-A6F4-109B0961049C}"/>
                </a:ext>
              </a:extLst>
            </p:cNvPr>
            <p:cNvSpPr txBox="1"/>
            <p:nvPr/>
          </p:nvSpPr>
          <p:spPr>
            <a:xfrm>
              <a:off x="704850" y="2046854"/>
              <a:ext cx="1392430" cy="200055"/>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300">
                  <a:ln>
                    <a:solidFill>
                      <a:prstClr val="white">
                        <a:lumMod val="75000"/>
                        <a:alpha val="0"/>
                      </a:prstClr>
                    </a:solidFill>
                  </a:ln>
                  <a:solidFill>
                    <a:schemeClr val="tx2"/>
                  </a:solidFill>
                  <a:latin typeface="KoPub돋움체 Bold" panose="00000800000000000000" pitchFamily="2" charset="-127"/>
                  <a:ea typeface="KoPub돋움체 Bold" panose="00000800000000000000" pitchFamily="2" charset="-127"/>
                  <a:cs typeface="Univers for KPMG"/>
                </a:rPr>
                <a:t>20</a:t>
              </a:r>
              <a:r>
                <a:rPr kumimoji="0" lang="en-US" altLang="ko-KR" sz="1300" b="0" i="0" u="none" strike="noStrike" kern="1200" cap="none" spc="0" normalizeH="0" baseline="0" noProof="0">
                  <a:ln>
                    <a:solidFill>
                      <a:prstClr val="white">
                        <a:lumMod val="75000"/>
                        <a:alpha val="0"/>
                      </a:prstClr>
                    </a:solidFill>
                  </a:ln>
                  <a:solidFill>
                    <a:schemeClr val="tx2"/>
                  </a:solidFill>
                  <a:effectLst/>
                  <a:uLnTx/>
                  <a:uFillTx/>
                  <a:latin typeface="KoPub돋움체 Bold" panose="00000800000000000000" pitchFamily="2" charset="-127"/>
                  <a:ea typeface="KoPub돋움체 Bold" panose="00000800000000000000" pitchFamily="2" charset="-127"/>
                  <a:cs typeface="Univers for KPMG"/>
                </a:rPr>
                <a:t>24</a:t>
              </a:r>
              <a:r>
                <a:rPr kumimoji="0" lang="ko-KR" altLang="en-US" sz="1300" b="0" i="0" u="none" strike="noStrike" kern="1200" cap="none" spc="0" normalizeH="0" baseline="0" noProof="0">
                  <a:ln>
                    <a:solidFill>
                      <a:prstClr val="white">
                        <a:lumMod val="75000"/>
                        <a:alpha val="0"/>
                      </a:prstClr>
                    </a:solidFill>
                  </a:ln>
                  <a:solidFill>
                    <a:schemeClr val="tx2"/>
                  </a:solidFill>
                  <a:effectLst/>
                  <a:uLnTx/>
                  <a:uFillTx/>
                  <a:latin typeface="KoPub돋움체 Bold" panose="00000800000000000000" pitchFamily="2" charset="-127"/>
                  <a:ea typeface="KoPub돋움체 Bold" panose="00000800000000000000" pitchFamily="2" charset="-127"/>
                  <a:cs typeface="Univers for KPMG"/>
                </a:rPr>
                <a:t>년 산업별 전망에 따른 기업 대응 전략</a:t>
              </a:r>
            </a:p>
          </p:txBody>
        </p:sp>
        <p:cxnSp>
          <p:nvCxnSpPr>
            <p:cNvPr id="43" name="직선 연결선 42">
              <a:extLst>
                <a:ext uri="{FF2B5EF4-FFF2-40B4-BE49-F238E27FC236}">
                  <a16:creationId xmlns:a16="http://schemas.microsoft.com/office/drawing/2014/main" id="{0D807107-00CF-478E-9C6C-747335732F1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55A17837-A7C7-494C-AC4B-F6205124BCD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 name="그룹 1">
            <a:extLst>
              <a:ext uri="{FF2B5EF4-FFF2-40B4-BE49-F238E27FC236}">
                <a16:creationId xmlns:a16="http://schemas.microsoft.com/office/drawing/2014/main" id="{4F5E3D3E-6163-48C0-BA8F-8E23D5CED22B}"/>
              </a:ext>
            </a:extLst>
          </p:cNvPr>
          <p:cNvGrpSpPr/>
          <p:nvPr/>
        </p:nvGrpSpPr>
        <p:grpSpPr>
          <a:xfrm>
            <a:off x="713994" y="1651000"/>
            <a:ext cx="8487156" cy="401921"/>
            <a:chOff x="713994" y="2565400"/>
            <a:chExt cx="8487156" cy="401921"/>
          </a:xfrm>
        </p:grpSpPr>
        <p:sp>
          <p:nvSpPr>
            <p:cNvPr id="24" name="직사각형 158">
              <a:extLst>
                <a:ext uri="{FF2B5EF4-FFF2-40B4-BE49-F238E27FC236}">
                  <a16:creationId xmlns:a16="http://schemas.microsoft.com/office/drawing/2014/main" id="{B89306C8-76CB-405A-9D97-9973D123D095}"/>
                </a:ext>
              </a:extLst>
            </p:cNvPr>
            <p:cNvSpPr/>
            <p:nvPr/>
          </p:nvSpPr>
          <p:spPr>
            <a:xfrm>
              <a:off x="713994" y="2565400"/>
              <a:ext cx="8487156" cy="401921"/>
            </a:xfrm>
            <a:prstGeom prst="rect">
              <a:avLst/>
            </a:prstGeom>
            <a:solidFill>
              <a:srgbClr val="DEF7FF"/>
            </a:solidFill>
            <a:ln w="3175">
              <a:noFill/>
            </a:ln>
          </p:spPr>
          <p:txBody>
            <a:bodyPr wrap="square" lIns="540000" tIns="72000" rIns="1764000" bIns="54000">
              <a:noAutofit/>
            </a:bodyPr>
            <a:lstStyle/>
            <a:p>
              <a:pPr lvl="0" fontAlgn="ctr">
                <a:lnSpc>
                  <a:spcPct val="110000"/>
                </a:lnSpc>
                <a:spcAft>
                  <a:spcPts val="500"/>
                </a:spcAft>
                <a:defRPr/>
              </a:pPr>
              <a:r>
                <a:rPr lang="en-US" altLang="ko-KR" sz="14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14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일부 긍정적</a:t>
              </a:r>
              <a:r>
                <a:rPr lang="en-US" altLang="ko-KR" sz="14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14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전망 산업 </a:t>
              </a:r>
            </a:p>
          </p:txBody>
        </p:sp>
        <p:pic>
          <p:nvPicPr>
            <p:cNvPr id="26" name="그림 25">
              <a:extLst>
                <a:ext uri="{FF2B5EF4-FFF2-40B4-BE49-F238E27FC236}">
                  <a16:creationId xmlns:a16="http://schemas.microsoft.com/office/drawing/2014/main" id="{6ECBFE6D-BA89-43E0-A74C-461C867DF69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3045" y="2621227"/>
              <a:ext cx="324000" cy="290266"/>
            </a:xfrm>
            <a:prstGeom prst="rect">
              <a:avLst/>
            </a:prstGeom>
          </p:spPr>
        </p:pic>
      </p:grpSp>
      <p:sp>
        <p:nvSpPr>
          <p:cNvPr id="3" name="직사각형 2">
            <a:extLst>
              <a:ext uri="{FF2B5EF4-FFF2-40B4-BE49-F238E27FC236}">
                <a16:creationId xmlns:a16="http://schemas.microsoft.com/office/drawing/2014/main" id="{4D2BE88C-CD59-00ED-3364-A1AFCD5F4ED9}"/>
              </a:ext>
            </a:extLst>
          </p:cNvPr>
          <p:cNvSpPr/>
          <p:nvPr/>
        </p:nvSpPr>
        <p:spPr>
          <a:xfrm>
            <a:off x="713993" y="2523129"/>
            <a:ext cx="1496133" cy="8006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Ins="72000" rtlCol="0" anchor="ctr"/>
          <a:lstStyle/>
          <a:p>
            <a:r>
              <a:rPr lang="ko-KR" altLang="en-US" sz="1100" b="1">
                <a:ln>
                  <a:solidFill>
                    <a:prstClr val="white">
                      <a:lumMod val="75000"/>
                      <a:alpha val="0"/>
                    </a:prstClr>
                  </a:solidFill>
                </a:ln>
                <a:solidFill>
                  <a:schemeClr val="bg1"/>
                </a:solidFill>
                <a:latin typeface="KoPub돋움체 Medium" panose="00000600000000000000" pitchFamily="2" charset="-127"/>
                <a:ea typeface="KoPub돋움체 Medium" panose="00000600000000000000" pitchFamily="2" charset="-127"/>
              </a:rPr>
              <a:t>정유∙화학 </a:t>
            </a:r>
          </a:p>
        </p:txBody>
      </p:sp>
      <p:sp>
        <p:nvSpPr>
          <p:cNvPr id="4" name="직사각형 3">
            <a:extLst>
              <a:ext uri="{FF2B5EF4-FFF2-40B4-BE49-F238E27FC236}">
                <a16:creationId xmlns:a16="http://schemas.microsoft.com/office/drawing/2014/main" id="{64945ED9-2A90-88B3-23D4-10C5F79BF353}"/>
              </a:ext>
            </a:extLst>
          </p:cNvPr>
          <p:cNvSpPr/>
          <p:nvPr/>
        </p:nvSpPr>
        <p:spPr>
          <a:xfrm>
            <a:off x="713993" y="3387763"/>
            <a:ext cx="1496133" cy="7983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Ins="72000" rtlCol="0" anchor="ctr"/>
          <a:lstStyle/>
          <a:p>
            <a:r>
              <a:rPr lang="ko-KR" altLang="en-US" sz="1100" b="1">
                <a:ln>
                  <a:solidFill>
                    <a:prstClr val="white">
                      <a:lumMod val="75000"/>
                      <a:alpha val="0"/>
                    </a:prstClr>
                  </a:solidFill>
                </a:ln>
                <a:solidFill>
                  <a:schemeClr val="bg1"/>
                </a:solidFill>
                <a:latin typeface="KoPub돋움체 Medium" panose="00000600000000000000" pitchFamily="2" charset="-127"/>
                <a:ea typeface="KoPub돋움체 Medium" panose="00000600000000000000" pitchFamily="2" charset="-127"/>
              </a:rPr>
              <a:t>에너지∙유틸리티 </a:t>
            </a:r>
          </a:p>
        </p:txBody>
      </p:sp>
      <p:sp>
        <p:nvSpPr>
          <p:cNvPr id="5" name="직사각형 4">
            <a:extLst>
              <a:ext uri="{FF2B5EF4-FFF2-40B4-BE49-F238E27FC236}">
                <a16:creationId xmlns:a16="http://schemas.microsoft.com/office/drawing/2014/main" id="{DC52A1B5-40D3-0E3A-2C46-E8C4FC6ADDEF}"/>
              </a:ext>
            </a:extLst>
          </p:cNvPr>
          <p:cNvSpPr/>
          <p:nvPr/>
        </p:nvSpPr>
        <p:spPr>
          <a:xfrm>
            <a:off x="2254572" y="2446801"/>
            <a:ext cx="6937436" cy="3443257"/>
          </a:xfrm>
          <a:prstGeom prst="rect">
            <a:avLst/>
          </a:prstGeom>
          <a:solidFill>
            <a:schemeClr val="bg1"/>
          </a:solidFill>
          <a:ln w="12700">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6" name="직사각형 5">
            <a:extLst>
              <a:ext uri="{FF2B5EF4-FFF2-40B4-BE49-F238E27FC236}">
                <a16:creationId xmlns:a16="http://schemas.microsoft.com/office/drawing/2014/main" id="{50AF2B44-616B-32DE-E061-55CA91F8E916}"/>
              </a:ext>
            </a:extLst>
          </p:cNvPr>
          <p:cNvSpPr/>
          <p:nvPr/>
        </p:nvSpPr>
        <p:spPr>
          <a:xfrm>
            <a:off x="5567257" y="3388011"/>
            <a:ext cx="3633893" cy="8291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45720" rIns="180000" bIns="45720" numCol="1" spcCol="0" rtlCol="0" fromWordArt="0" anchor="ctr" anchorCtr="0" forceAA="0" compatLnSpc="1">
            <a:prstTxWarp prst="textNoShape">
              <a:avLst/>
            </a:prstTxWarp>
            <a:noAutofit/>
          </a:bodyPr>
          <a:lstStyle/>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화석연료의 단계적 폐지에 동의하는 국가가 증가함에 따라 석탄 발전 비중의 단계적 축소 방안 마련이 시급</a:t>
            </a:r>
          </a:p>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en-US" altLang="ko-KR"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SMR(</a:t>
            </a:r>
            <a:r>
              <a:rPr kumimoji="0" lang="ko-KR" altLang="en-US" sz="900" b="0" i="0" u="none" strike="noStrike" kern="1200" cap="none" spc="0" normalizeH="0" baseline="0" noProof="0" dirty="0" err="1">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소형모듈원전</a:t>
            </a:r>
            <a:r>
              <a:rPr kumimoji="0" lang="en-US" altLang="ko-KR"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등 차세대 원전 사업에 대한 적극적 투자 검토가 필요한 동시에 가스 수입국 다각화로 에너지 공급 안정성 확보 필요 </a:t>
            </a:r>
          </a:p>
        </p:txBody>
      </p:sp>
      <p:sp>
        <p:nvSpPr>
          <p:cNvPr id="7" name="직사각형 6">
            <a:extLst>
              <a:ext uri="{FF2B5EF4-FFF2-40B4-BE49-F238E27FC236}">
                <a16:creationId xmlns:a16="http://schemas.microsoft.com/office/drawing/2014/main" id="{01000825-B45E-9692-88F5-D9F7327073AE}"/>
              </a:ext>
            </a:extLst>
          </p:cNvPr>
          <p:cNvSpPr/>
          <p:nvPr/>
        </p:nvSpPr>
        <p:spPr>
          <a:xfrm>
            <a:off x="5709037" y="2170304"/>
            <a:ext cx="3482971" cy="276497"/>
          </a:xfrm>
          <a:prstGeom prst="rect">
            <a:avLst/>
          </a:prstGeom>
          <a:solidFill>
            <a:srgbClr val="1E49E2"/>
          </a:solidFill>
          <a:ln w="12700">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a:ln>
                  <a:solidFill>
                    <a:srgbClr val="00338D">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Univers for KPMG"/>
              </a:rPr>
              <a:t>대응 전략</a:t>
            </a:r>
          </a:p>
        </p:txBody>
      </p:sp>
      <p:sp>
        <p:nvSpPr>
          <p:cNvPr id="9" name="TextBox 8">
            <a:extLst>
              <a:ext uri="{FF2B5EF4-FFF2-40B4-BE49-F238E27FC236}">
                <a16:creationId xmlns:a16="http://schemas.microsoft.com/office/drawing/2014/main" id="{036001F0-9945-A84E-E28E-9236BF7CDFAC}"/>
              </a:ext>
            </a:extLst>
          </p:cNvPr>
          <p:cNvSpPr txBox="1"/>
          <p:nvPr/>
        </p:nvSpPr>
        <p:spPr>
          <a:xfrm>
            <a:off x="713993" y="5975808"/>
            <a:ext cx="3600000" cy="213990"/>
          </a:xfrm>
          <a:prstGeom prst="rect">
            <a:avLst/>
          </a:prstGeom>
          <a:noFill/>
          <a:ln>
            <a:noFill/>
          </a:ln>
        </p:spPr>
        <p:txBody>
          <a:bodyPr wrap="square" lIns="0" tIns="90000" rIns="0" bIns="0" rtlCol="0" anchor="b">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a:t>
            </a:r>
          </a:p>
        </p:txBody>
      </p:sp>
      <p:sp>
        <p:nvSpPr>
          <p:cNvPr id="68" name="직사각형 67">
            <a:extLst>
              <a:ext uri="{FF2B5EF4-FFF2-40B4-BE49-F238E27FC236}">
                <a16:creationId xmlns:a16="http://schemas.microsoft.com/office/drawing/2014/main" id="{1AAE5797-32F2-6FC3-638E-7F88BA0B6296}"/>
              </a:ext>
            </a:extLst>
          </p:cNvPr>
          <p:cNvSpPr/>
          <p:nvPr/>
        </p:nvSpPr>
        <p:spPr>
          <a:xfrm>
            <a:off x="5567257" y="4238562"/>
            <a:ext cx="3633893" cy="8291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45720" rIns="180000" bIns="45720" numCol="1" spcCol="0" rtlCol="0" fromWordArt="0" anchor="ctr" anchorCtr="0" forceAA="0" compatLnSpc="1">
            <a:prstTxWarp prst="textNoShape">
              <a:avLst/>
            </a:prstTxWarp>
            <a:noAutofit/>
          </a:bodyPr>
          <a:lstStyle/>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항암제 등의 성장세가 예상되는 분야의 연구개발 투자 및 관련 글로벌 빅파마와 </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M&amp;A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전략 고려</a:t>
            </a:r>
          </a:p>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미국 바이오시밀러 시장의 우호적인 환경을 고려하여 퍼스트 무버</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제형 차별화 등을 통한 시장 확대 전략 수립 필요 </a:t>
            </a:r>
          </a:p>
        </p:txBody>
      </p:sp>
      <p:sp>
        <p:nvSpPr>
          <p:cNvPr id="69" name="직사각형 68">
            <a:extLst>
              <a:ext uri="{FF2B5EF4-FFF2-40B4-BE49-F238E27FC236}">
                <a16:creationId xmlns:a16="http://schemas.microsoft.com/office/drawing/2014/main" id="{B2232877-35B6-9012-F601-DAF977DEBF16}"/>
              </a:ext>
            </a:extLst>
          </p:cNvPr>
          <p:cNvSpPr/>
          <p:nvPr/>
        </p:nvSpPr>
        <p:spPr>
          <a:xfrm>
            <a:off x="5567256" y="2514686"/>
            <a:ext cx="3633893" cy="799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45720" rIns="180000" bIns="45720" numCol="1" spcCol="0" rtlCol="0" fromWordArt="0" anchor="ctr" anchorCtr="0" forceAA="0" compatLnSpc="1">
            <a:prstTxWarp prst="textNoShape">
              <a:avLst/>
            </a:prstTxWarp>
            <a:noAutofit/>
          </a:bodyPr>
          <a:lstStyle/>
          <a:p>
            <a:pPr marL="71755" indent="-71755">
              <a:spcAft>
                <a:spcPts val="200"/>
              </a:spcAft>
              <a:buFont typeface="Arial" panose="020B0604020202020204" pitchFamily="34" charset="0"/>
              <a:buChar char="•"/>
              <a:defRP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지정학적 리스크 확대</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에너지 전환 가속화 등이 심화됨에 따라 비정유부문의 사업에서 안정적인 수익성 확보 필요 </a:t>
            </a:r>
            <a:endPar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71755" indent="-71755">
              <a:spcAft>
                <a:spcPts val="200"/>
              </a:spcAft>
              <a:buFont typeface="Arial" panose="020B0604020202020204" pitchFamily="34" charset="0"/>
              <a:buChar char="•"/>
              <a:defRP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중국 시장 고려 시 ’</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대비 수급 개선을 기대해 볼 수 있으나</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지속적으로 인도 등 신규 시장 개척 필요 </a:t>
            </a:r>
          </a:p>
        </p:txBody>
      </p:sp>
      <p:sp>
        <p:nvSpPr>
          <p:cNvPr id="70" name="화살표: 오각형 69">
            <a:extLst>
              <a:ext uri="{FF2B5EF4-FFF2-40B4-BE49-F238E27FC236}">
                <a16:creationId xmlns:a16="http://schemas.microsoft.com/office/drawing/2014/main" id="{5B39B573-1F6D-560B-5E72-5E91B40EBC1B}"/>
              </a:ext>
            </a:extLst>
          </p:cNvPr>
          <p:cNvSpPr/>
          <p:nvPr/>
        </p:nvSpPr>
        <p:spPr>
          <a:xfrm>
            <a:off x="2282025" y="2516956"/>
            <a:ext cx="3427014" cy="799698"/>
          </a:xfrm>
          <a:prstGeom prst="homePlate">
            <a:avLst>
              <a:gd name="adj" fmla="val 33014"/>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marR="0" lvl="0" indent="-72000" algn="l" defTabSz="914400" rtl="0" eaLnBrk="1" fontAlgn="auto" latinLnBrk="0" hangingPunct="1">
              <a:spcBef>
                <a:spcPts val="0"/>
              </a:spcBef>
              <a:spcAft>
                <a:spcPts val="300"/>
              </a:spcAft>
              <a:buClrTx/>
              <a:buSzTx/>
              <a:buFont typeface="Arial" panose="020B0604020202020204" pitchFamily="34" charset="0"/>
              <a:buChar char="•"/>
              <a:tabLst/>
              <a:defRPr/>
            </a:pP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선진국 내 주요 정제설비 일부 폐쇄 및 글로벌 신규 증설 계획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감소로</a:t>
            </a: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 수요 대비 공급량이 타이트할 전망 </a:t>
            </a:r>
          </a:p>
          <a:p>
            <a:pPr marL="72000" marR="0" lvl="0" indent="-72000" algn="l" defTabSz="914400" rtl="0" eaLnBrk="1" fontAlgn="auto" latinLnBrk="0" hangingPunct="1">
              <a:spcBef>
                <a:spcPts val="0"/>
              </a:spcBef>
              <a:spcAft>
                <a:spcPts val="300"/>
              </a:spcAft>
              <a:buClrTx/>
              <a:buSzTx/>
              <a:buFont typeface="Arial" panose="020B0604020202020204" pitchFamily="34" charset="0"/>
              <a:buChar char="•"/>
              <a:tabLst/>
              <a:defRPr/>
            </a:pP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에틸렌 등 </a:t>
            </a:r>
            <a:r>
              <a:rPr kumimoji="0" lang="ko-KR" altLang="en-US" sz="900" b="0" i="0" u="none" strike="noStrike" kern="1200" cap="none" spc="0" normalizeH="0" baseline="0" noProof="0" dirty="0" err="1">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순증설</a:t>
            </a: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 규모 하락에 따른 공급 감축으로 전반적인 업황 회복 기대 </a:t>
            </a:r>
          </a:p>
        </p:txBody>
      </p:sp>
      <p:sp>
        <p:nvSpPr>
          <p:cNvPr id="71" name="화살표: 오각형 70">
            <a:extLst>
              <a:ext uri="{FF2B5EF4-FFF2-40B4-BE49-F238E27FC236}">
                <a16:creationId xmlns:a16="http://schemas.microsoft.com/office/drawing/2014/main" id="{0CD9F9F7-9107-1769-44E2-997C290BA51A}"/>
              </a:ext>
            </a:extLst>
          </p:cNvPr>
          <p:cNvSpPr/>
          <p:nvPr/>
        </p:nvSpPr>
        <p:spPr>
          <a:xfrm>
            <a:off x="2282024" y="3387763"/>
            <a:ext cx="3427014" cy="799699"/>
          </a:xfrm>
          <a:prstGeom prst="homePlate">
            <a:avLst>
              <a:gd name="adj" fmla="val 33014"/>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72000">
              <a:spcAft>
                <a:spcPts val="300"/>
              </a:spcAft>
              <a:buFont typeface="Arial" panose="020B0604020202020204" pitchFamily="34" charset="0"/>
              <a:buChar cha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국내 에너지 수요는 ’</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경제 회복과 함께 전년대비 </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2.6%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증가 예상</a:t>
            </a:r>
          </a:p>
          <a:p>
            <a:pPr marL="72000" indent="-72000">
              <a:spcAft>
                <a:spcPts val="300"/>
              </a:spcAft>
              <a:buFont typeface="Arial" panose="020B0604020202020204" pitchFamily="34" charset="0"/>
              <a:buChar cha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가스의 발전 부문 수요 증가와 신재생 및 원자력에 대한 강력한 정부 정책이 총에너지 소비 증가를 주도하는 한편</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석탄은 송전 선로 부족과 발전 감축정책으로 전년대비 수요 감소 전망 </a:t>
            </a:r>
          </a:p>
        </p:txBody>
      </p:sp>
      <p:sp>
        <p:nvSpPr>
          <p:cNvPr id="72" name="직사각형 71">
            <a:extLst>
              <a:ext uri="{FF2B5EF4-FFF2-40B4-BE49-F238E27FC236}">
                <a16:creationId xmlns:a16="http://schemas.microsoft.com/office/drawing/2014/main" id="{9DCC4944-D952-367A-C0A1-BEE7EA9CF656}"/>
              </a:ext>
            </a:extLst>
          </p:cNvPr>
          <p:cNvSpPr/>
          <p:nvPr/>
        </p:nvSpPr>
        <p:spPr>
          <a:xfrm>
            <a:off x="713993" y="4250171"/>
            <a:ext cx="1496133" cy="7892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Ins="72000" rtlCol="0" anchor="ctr"/>
          <a:lstStyle/>
          <a:p>
            <a:r>
              <a:rPr lang="ko-KR" altLang="en-US" sz="1100" b="1">
                <a:ln>
                  <a:solidFill>
                    <a:prstClr val="white">
                      <a:lumMod val="75000"/>
                      <a:alpha val="0"/>
                    </a:prstClr>
                  </a:solidFill>
                </a:ln>
                <a:solidFill>
                  <a:schemeClr val="bg1"/>
                </a:solidFill>
                <a:latin typeface="KoPub돋움체 Medium" panose="00000600000000000000" pitchFamily="2" charset="-127"/>
                <a:ea typeface="KoPub돋움체 Medium" panose="00000600000000000000" pitchFamily="2" charset="-127"/>
              </a:rPr>
              <a:t>제약∙바이오</a:t>
            </a:r>
          </a:p>
        </p:txBody>
      </p:sp>
      <p:sp>
        <p:nvSpPr>
          <p:cNvPr id="73" name="화살표: 오각형 72">
            <a:extLst>
              <a:ext uri="{FF2B5EF4-FFF2-40B4-BE49-F238E27FC236}">
                <a16:creationId xmlns:a16="http://schemas.microsoft.com/office/drawing/2014/main" id="{81A31584-A72D-254A-B9EC-2EB768A30DBD}"/>
              </a:ext>
            </a:extLst>
          </p:cNvPr>
          <p:cNvSpPr/>
          <p:nvPr/>
        </p:nvSpPr>
        <p:spPr>
          <a:xfrm>
            <a:off x="2282024" y="4257544"/>
            <a:ext cx="3427014" cy="770723"/>
          </a:xfrm>
          <a:prstGeom prst="homePlate">
            <a:avLst>
              <a:gd name="adj" fmla="val 33014"/>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71755" indent="-71755">
              <a:spcAft>
                <a:spcPts val="300"/>
              </a:spcAft>
              <a:buFont typeface="Arial" panose="020B0604020202020204" pitchFamily="34" charset="0"/>
              <a:buChar cha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글로벌 </a:t>
            </a:r>
            <a:r>
              <a:rPr lang="ko-KR" altLang="en-US" sz="900" dirty="0" err="1">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제약∙바이오</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산업은 </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IRA(</a:t>
            </a:r>
            <a:r>
              <a:rPr lang="en-US" altLang="ko-KR" sz="900" dirty="0" err="1">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인플레이션감축법</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나 특허절벽 등의 영향으로 일부 불확실성이 존재하나 단기적인 성장은 건전 </a:t>
            </a:r>
            <a:endPar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71755" indent="-71755">
              <a:spcAft>
                <a:spcPts val="300"/>
              </a:spcAft>
              <a:buFont typeface="Arial" panose="020B0604020202020204" pitchFamily="34" charset="0"/>
              <a:buChar cha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블록버스터 의약품 특허만료가 이어지며 국내 </a:t>
            </a:r>
            <a:r>
              <a:rPr lang="ko-KR" altLang="en-US" sz="900" dirty="0" err="1">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바이오시밀러</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기업의 해외 시장 공략 활발 예상</a:t>
            </a:r>
          </a:p>
        </p:txBody>
      </p:sp>
      <p:grpSp>
        <p:nvGrpSpPr>
          <p:cNvPr id="75" name="그룹 74">
            <a:extLst>
              <a:ext uri="{FF2B5EF4-FFF2-40B4-BE49-F238E27FC236}">
                <a16:creationId xmlns:a16="http://schemas.microsoft.com/office/drawing/2014/main" id="{F2C2E869-0953-AC29-ACF5-36E14320193B}"/>
              </a:ext>
            </a:extLst>
          </p:cNvPr>
          <p:cNvGrpSpPr/>
          <p:nvPr/>
        </p:nvGrpSpPr>
        <p:grpSpPr>
          <a:xfrm>
            <a:off x="5753484" y="3367454"/>
            <a:ext cx="3314316" cy="1699191"/>
            <a:chOff x="5957781" y="4303809"/>
            <a:chExt cx="3110019" cy="1699191"/>
          </a:xfrm>
        </p:grpSpPr>
        <p:cxnSp>
          <p:nvCxnSpPr>
            <p:cNvPr id="76" name="직선 연결선 75">
              <a:extLst>
                <a:ext uri="{FF2B5EF4-FFF2-40B4-BE49-F238E27FC236}">
                  <a16:creationId xmlns:a16="http://schemas.microsoft.com/office/drawing/2014/main" id="{B95E1B95-013F-40D5-E4EE-0AD2ACC0DBF5}"/>
                </a:ext>
              </a:extLst>
            </p:cNvPr>
            <p:cNvCxnSpPr>
              <a:cxnSpLocks/>
            </p:cNvCxnSpPr>
            <p:nvPr/>
          </p:nvCxnSpPr>
          <p:spPr>
            <a:xfrm>
              <a:off x="5957781" y="4303809"/>
              <a:ext cx="3110019" cy="0"/>
            </a:xfrm>
            <a:prstGeom prst="line">
              <a:avLst/>
            </a:prstGeom>
            <a:ln w="6350">
              <a:solidFill>
                <a:srgbClr val="1E49E2"/>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49B68A41-4AF2-386C-6F28-D843ACD7CC63}"/>
                </a:ext>
              </a:extLst>
            </p:cNvPr>
            <p:cNvCxnSpPr>
              <a:cxnSpLocks/>
            </p:cNvCxnSpPr>
            <p:nvPr/>
          </p:nvCxnSpPr>
          <p:spPr>
            <a:xfrm>
              <a:off x="5957781" y="5162342"/>
              <a:ext cx="3110019" cy="0"/>
            </a:xfrm>
            <a:prstGeom prst="line">
              <a:avLst/>
            </a:prstGeom>
            <a:ln w="6350">
              <a:solidFill>
                <a:srgbClr val="1E49E2"/>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FE49FEFE-B85C-3C7C-8834-6E409164100F}"/>
                </a:ext>
              </a:extLst>
            </p:cNvPr>
            <p:cNvCxnSpPr>
              <a:cxnSpLocks/>
            </p:cNvCxnSpPr>
            <p:nvPr/>
          </p:nvCxnSpPr>
          <p:spPr>
            <a:xfrm>
              <a:off x="5957781" y="6003000"/>
              <a:ext cx="3110019" cy="0"/>
            </a:xfrm>
            <a:prstGeom prst="line">
              <a:avLst/>
            </a:prstGeom>
            <a:ln w="6350">
              <a:solidFill>
                <a:srgbClr val="1E49E2"/>
              </a:solidFill>
              <a:prstDash val="sysDot"/>
              <a:miter lim="800000"/>
            </a:ln>
          </p:spPr>
          <p:style>
            <a:lnRef idx="1">
              <a:schemeClr val="accent1"/>
            </a:lnRef>
            <a:fillRef idx="0">
              <a:schemeClr val="accent1"/>
            </a:fillRef>
            <a:effectRef idx="0">
              <a:schemeClr val="accent1"/>
            </a:effectRef>
            <a:fontRef idx="minor">
              <a:schemeClr val="tx1"/>
            </a:fontRef>
          </p:style>
        </p:cxnSp>
      </p:grpSp>
      <p:sp>
        <p:nvSpPr>
          <p:cNvPr id="78" name="직사각형 77">
            <a:extLst>
              <a:ext uri="{FF2B5EF4-FFF2-40B4-BE49-F238E27FC236}">
                <a16:creationId xmlns:a16="http://schemas.microsoft.com/office/drawing/2014/main" id="{B0306812-E6D8-1634-4518-FC8BD62AFF89}"/>
              </a:ext>
            </a:extLst>
          </p:cNvPr>
          <p:cNvSpPr/>
          <p:nvPr/>
        </p:nvSpPr>
        <p:spPr>
          <a:xfrm>
            <a:off x="2254572" y="2170304"/>
            <a:ext cx="3454465" cy="276497"/>
          </a:xfrm>
          <a:prstGeom prst="rect">
            <a:avLst/>
          </a:prstGeom>
          <a:solidFill>
            <a:schemeClr val="tx1">
              <a:lumMod val="50000"/>
              <a:lumOff val="5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srgbClr val="00338D">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Univers for KPMG"/>
              </a:rPr>
              <a:t>2024 </a:t>
            </a:r>
            <a:r>
              <a:rPr kumimoji="0" lang="ko-KR" altLang="en-US" sz="1000" b="1" i="0" u="none" strike="noStrike" kern="1200" cap="none" spc="0" normalizeH="0" baseline="0" noProof="0">
                <a:ln>
                  <a:solidFill>
                    <a:srgbClr val="00338D">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Univers for KPMG"/>
              </a:rPr>
              <a:t>전망</a:t>
            </a:r>
          </a:p>
        </p:txBody>
      </p:sp>
      <p:sp>
        <p:nvSpPr>
          <p:cNvPr id="80" name="직사각형 79">
            <a:extLst>
              <a:ext uri="{FF2B5EF4-FFF2-40B4-BE49-F238E27FC236}">
                <a16:creationId xmlns:a16="http://schemas.microsoft.com/office/drawing/2014/main" id="{92365031-2AE0-DC49-ACBE-B1A40499E983}"/>
              </a:ext>
            </a:extLst>
          </p:cNvPr>
          <p:cNvSpPr/>
          <p:nvPr/>
        </p:nvSpPr>
        <p:spPr>
          <a:xfrm>
            <a:off x="713993" y="5100776"/>
            <a:ext cx="1496133" cy="7892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Ins="72000" rtlCol="0" anchor="ctr"/>
          <a:lstStyle/>
          <a:p>
            <a:r>
              <a:rPr lang="ko-KR" altLang="en-US" sz="1100" b="1">
                <a:ln>
                  <a:solidFill>
                    <a:prstClr val="white">
                      <a:lumMod val="75000"/>
                      <a:alpha val="0"/>
                    </a:prstClr>
                  </a:solidFill>
                </a:ln>
                <a:solidFill>
                  <a:schemeClr val="bg1"/>
                </a:solidFill>
                <a:latin typeface="KoPub돋움체 Medium" panose="00000600000000000000" pitchFamily="2" charset="-127"/>
                <a:ea typeface="KoPub돋움체 Medium" panose="00000600000000000000" pitchFamily="2" charset="-127"/>
              </a:rPr>
              <a:t>항공</a:t>
            </a:r>
          </a:p>
        </p:txBody>
      </p:sp>
      <p:sp>
        <p:nvSpPr>
          <p:cNvPr id="83" name="Freeform 23">
            <a:extLst>
              <a:ext uri="{FF2B5EF4-FFF2-40B4-BE49-F238E27FC236}">
                <a16:creationId xmlns:a16="http://schemas.microsoft.com/office/drawing/2014/main" id="{D273E2B0-0DDA-C8E6-ABBD-66DC3751BAB0}"/>
              </a:ext>
            </a:extLst>
          </p:cNvPr>
          <p:cNvSpPr>
            <a:spLocks noChangeAspect="1" noEditPoints="1"/>
          </p:cNvSpPr>
          <p:nvPr/>
        </p:nvSpPr>
        <p:spPr bwMode="auto">
          <a:xfrm>
            <a:off x="845093" y="2783669"/>
            <a:ext cx="290625" cy="285674"/>
          </a:xfrm>
          <a:custGeom>
            <a:avLst/>
            <a:gdLst>
              <a:gd name="T0" fmla="*/ 684 w 1550"/>
              <a:gd name="T1" fmla="*/ 45 h 1536"/>
              <a:gd name="T2" fmla="*/ 1311 w 1550"/>
              <a:gd name="T3" fmla="*/ 265 h 1536"/>
              <a:gd name="T4" fmla="*/ 1368 w 1550"/>
              <a:gd name="T5" fmla="*/ 242 h 1536"/>
              <a:gd name="T6" fmla="*/ 1494 w 1550"/>
              <a:gd name="T7" fmla="*/ 282 h 1536"/>
              <a:gd name="T8" fmla="*/ 1067 w 1550"/>
              <a:gd name="T9" fmla="*/ 924 h 1536"/>
              <a:gd name="T10" fmla="*/ 515 w 1550"/>
              <a:gd name="T11" fmla="*/ 773 h 1536"/>
              <a:gd name="T12" fmla="*/ 625 w 1550"/>
              <a:gd name="T13" fmla="*/ 559 h 1536"/>
              <a:gd name="T14" fmla="*/ 475 w 1550"/>
              <a:gd name="T15" fmla="*/ 996 h 1536"/>
              <a:gd name="T16" fmla="*/ 1416 w 1550"/>
              <a:gd name="T17" fmla="*/ 1032 h 1536"/>
              <a:gd name="T18" fmla="*/ 1380 w 1550"/>
              <a:gd name="T19" fmla="*/ 1308 h 1536"/>
              <a:gd name="T20" fmla="*/ 1284 w 1550"/>
              <a:gd name="T21" fmla="*/ 1440 h 1536"/>
              <a:gd name="T22" fmla="*/ 1356 w 1550"/>
              <a:gd name="T23" fmla="*/ 1488 h 1536"/>
              <a:gd name="T24" fmla="*/ 996 w 1550"/>
              <a:gd name="T25" fmla="*/ 1536 h 1536"/>
              <a:gd name="T26" fmla="*/ 996 w 1550"/>
              <a:gd name="T27" fmla="*/ 1440 h 1536"/>
              <a:gd name="T28" fmla="*/ 1020 w 1550"/>
              <a:gd name="T29" fmla="*/ 1308 h 1536"/>
              <a:gd name="T30" fmla="*/ 408 w 1550"/>
              <a:gd name="T31" fmla="*/ 1440 h 1536"/>
              <a:gd name="T32" fmla="*/ 480 w 1550"/>
              <a:gd name="T33" fmla="*/ 1488 h 1536"/>
              <a:gd name="T34" fmla="*/ 120 w 1550"/>
              <a:gd name="T35" fmla="*/ 1536 h 1536"/>
              <a:gd name="T36" fmla="*/ 120 w 1550"/>
              <a:gd name="T37" fmla="*/ 1440 h 1536"/>
              <a:gd name="T38" fmla="*/ 144 w 1550"/>
              <a:gd name="T39" fmla="*/ 1308 h 1536"/>
              <a:gd name="T40" fmla="*/ 0 w 1550"/>
              <a:gd name="T41" fmla="*/ 1272 h 1536"/>
              <a:gd name="T42" fmla="*/ 0 w 1550"/>
              <a:gd name="T43" fmla="*/ 1027 h 1536"/>
              <a:gd name="T44" fmla="*/ 84 w 1550"/>
              <a:gd name="T45" fmla="*/ 672 h 1536"/>
              <a:gd name="T46" fmla="*/ 228 w 1550"/>
              <a:gd name="T47" fmla="*/ 45 h 1536"/>
              <a:gd name="T48" fmla="*/ 636 w 1550"/>
              <a:gd name="T49" fmla="*/ 0 h 1536"/>
              <a:gd name="T50" fmla="*/ 1116 w 1550"/>
              <a:gd name="T51" fmla="*/ 1308 h 1536"/>
              <a:gd name="T52" fmla="*/ 1188 w 1550"/>
              <a:gd name="T53" fmla="*/ 1440 h 1536"/>
              <a:gd name="T54" fmla="*/ 312 w 1550"/>
              <a:gd name="T55" fmla="*/ 1308 h 1536"/>
              <a:gd name="T56" fmla="*/ 240 w 1550"/>
              <a:gd name="T57" fmla="*/ 1440 h 1536"/>
              <a:gd name="T58" fmla="*/ 312 w 1550"/>
              <a:gd name="T59" fmla="*/ 1308 h 1536"/>
              <a:gd name="T60" fmla="*/ 292 w 1550"/>
              <a:gd name="T61" fmla="*/ 492 h 1536"/>
              <a:gd name="T62" fmla="*/ 376 w 1550"/>
              <a:gd name="T63" fmla="*/ 672 h 1536"/>
              <a:gd name="T64" fmla="*/ 316 w 1550"/>
              <a:gd name="T65" fmla="*/ 156 h 1536"/>
              <a:gd name="T66" fmla="*/ 556 w 1550"/>
              <a:gd name="T67" fmla="*/ 396 h 1536"/>
              <a:gd name="T68" fmla="*/ 591 w 1550"/>
              <a:gd name="T69" fmla="*/ 96 h 1536"/>
              <a:gd name="T70" fmla="*/ 607 w 1550"/>
              <a:gd name="T71" fmla="*/ 311 h 1536"/>
              <a:gd name="T72" fmla="*/ 591 w 1550"/>
              <a:gd name="T73" fmla="*/ 96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0" h="1536">
                <a:moveTo>
                  <a:pt x="636" y="0"/>
                </a:moveTo>
                <a:cubicBezTo>
                  <a:pt x="661" y="0"/>
                  <a:pt x="682" y="19"/>
                  <a:pt x="684" y="45"/>
                </a:cubicBezTo>
                <a:cubicBezTo>
                  <a:pt x="727" y="637"/>
                  <a:pt x="727" y="637"/>
                  <a:pt x="727" y="637"/>
                </a:cubicBezTo>
                <a:cubicBezTo>
                  <a:pt x="1311" y="265"/>
                  <a:pt x="1311" y="265"/>
                  <a:pt x="1311" y="265"/>
                </a:cubicBezTo>
                <a:cubicBezTo>
                  <a:pt x="1310" y="266"/>
                  <a:pt x="1310" y="266"/>
                  <a:pt x="1310" y="266"/>
                </a:cubicBezTo>
                <a:cubicBezTo>
                  <a:pt x="1327" y="254"/>
                  <a:pt x="1347" y="246"/>
                  <a:pt x="1368" y="242"/>
                </a:cubicBezTo>
                <a:cubicBezTo>
                  <a:pt x="1376" y="241"/>
                  <a:pt x="1384" y="241"/>
                  <a:pt x="1392" y="240"/>
                </a:cubicBezTo>
                <a:cubicBezTo>
                  <a:pt x="1436" y="243"/>
                  <a:pt x="1467" y="258"/>
                  <a:pt x="1494" y="282"/>
                </a:cubicBezTo>
                <a:cubicBezTo>
                  <a:pt x="1550" y="338"/>
                  <a:pt x="1550" y="430"/>
                  <a:pt x="1494" y="486"/>
                </a:cubicBezTo>
                <a:cubicBezTo>
                  <a:pt x="1067" y="924"/>
                  <a:pt x="1067" y="924"/>
                  <a:pt x="1067" y="924"/>
                </a:cubicBezTo>
                <a:cubicBezTo>
                  <a:pt x="537" y="924"/>
                  <a:pt x="537" y="924"/>
                  <a:pt x="537" y="924"/>
                </a:cubicBezTo>
                <a:cubicBezTo>
                  <a:pt x="515" y="773"/>
                  <a:pt x="515" y="773"/>
                  <a:pt x="515" y="773"/>
                </a:cubicBezTo>
                <a:cubicBezTo>
                  <a:pt x="635" y="696"/>
                  <a:pt x="635" y="696"/>
                  <a:pt x="635" y="696"/>
                </a:cubicBezTo>
                <a:cubicBezTo>
                  <a:pt x="625" y="559"/>
                  <a:pt x="625" y="559"/>
                  <a:pt x="625" y="559"/>
                </a:cubicBezTo>
                <a:cubicBezTo>
                  <a:pt x="438" y="746"/>
                  <a:pt x="438" y="746"/>
                  <a:pt x="438" y="746"/>
                </a:cubicBezTo>
                <a:cubicBezTo>
                  <a:pt x="475" y="996"/>
                  <a:pt x="475" y="996"/>
                  <a:pt x="475" y="996"/>
                </a:cubicBezTo>
                <a:cubicBezTo>
                  <a:pt x="1380" y="996"/>
                  <a:pt x="1380" y="996"/>
                  <a:pt x="1380" y="996"/>
                </a:cubicBezTo>
                <a:cubicBezTo>
                  <a:pt x="1400" y="996"/>
                  <a:pt x="1416" y="1012"/>
                  <a:pt x="1416" y="1032"/>
                </a:cubicBezTo>
                <a:cubicBezTo>
                  <a:pt x="1416" y="1272"/>
                  <a:pt x="1416" y="1272"/>
                  <a:pt x="1416" y="1272"/>
                </a:cubicBezTo>
                <a:cubicBezTo>
                  <a:pt x="1416" y="1292"/>
                  <a:pt x="1400" y="1308"/>
                  <a:pt x="1380" y="1308"/>
                </a:cubicBezTo>
                <a:cubicBezTo>
                  <a:pt x="1284" y="1308"/>
                  <a:pt x="1284" y="1308"/>
                  <a:pt x="1284" y="1308"/>
                </a:cubicBezTo>
                <a:cubicBezTo>
                  <a:pt x="1284" y="1440"/>
                  <a:pt x="1284" y="1440"/>
                  <a:pt x="1284" y="1440"/>
                </a:cubicBezTo>
                <a:cubicBezTo>
                  <a:pt x="1308" y="1440"/>
                  <a:pt x="1308" y="1440"/>
                  <a:pt x="1308" y="1440"/>
                </a:cubicBezTo>
                <a:cubicBezTo>
                  <a:pt x="1335" y="1440"/>
                  <a:pt x="1356" y="1461"/>
                  <a:pt x="1356" y="1488"/>
                </a:cubicBezTo>
                <a:cubicBezTo>
                  <a:pt x="1356" y="1515"/>
                  <a:pt x="1335" y="1536"/>
                  <a:pt x="1308" y="1536"/>
                </a:cubicBezTo>
                <a:cubicBezTo>
                  <a:pt x="996" y="1536"/>
                  <a:pt x="996" y="1536"/>
                  <a:pt x="996" y="1536"/>
                </a:cubicBezTo>
                <a:cubicBezTo>
                  <a:pt x="970" y="1536"/>
                  <a:pt x="948" y="1515"/>
                  <a:pt x="948" y="1488"/>
                </a:cubicBezTo>
                <a:cubicBezTo>
                  <a:pt x="948" y="1461"/>
                  <a:pt x="970" y="1440"/>
                  <a:pt x="996" y="1440"/>
                </a:cubicBezTo>
                <a:cubicBezTo>
                  <a:pt x="1020" y="1440"/>
                  <a:pt x="1020" y="1440"/>
                  <a:pt x="1020" y="1440"/>
                </a:cubicBezTo>
                <a:cubicBezTo>
                  <a:pt x="1020" y="1308"/>
                  <a:pt x="1020" y="1308"/>
                  <a:pt x="1020" y="1308"/>
                </a:cubicBezTo>
                <a:cubicBezTo>
                  <a:pt x="408" y="1308"/>
                  <a:pt x="408" y="1308"/>
                  <a:pt x="408" y="1308"/>
                </a:cubicBezTo>
                <a:cubicBezTo>
                  <a:pt x="408" y="1440"/>
                  <a:pt x="408" y="1440"/>
                  <a:pt x="408" y="1440"/>
                </a:cubicBezTo>
                <a:cubicBezTo>
                  <a:pt x="432" y="1440"/>
                  <a:pt x="432" y="1440"/>
                  <a:pt x="432" y="1440"/>
                </a:cubicBezTo>
                <a:cubicBezTo>
                  <a:pt x="459" y="1440"/>
                  <a:pt x="480" y="1461"/>
                  <a:pt x="480" y="1488"/>
                </a:cubicBezTo>
                <a:cubicBezTo>
                  <a:pt x="480" y="1515"/>
                  <a:pt x="459" y="1536"/>
                  <a:pt x="432" y="1536"/>
                </a:cubicBezTo>
                <a:cubicBezTo>
                  <a:pt x="120" y="1536"/>
                  <a:pt x="120" y="1536"/>
                  <a:pt x="120" y="1536"/>
                </a:cubicBezTo>
                <a:cubicBezTo>
                  <a:pt x="94" y="1536"/>
                  <a:pt x="72" y="1515"/>
                  <a:pt x="72" y="1488"/>
                </a:cubicBezTo>
                <a:cubicBezTo>
                  <a:pt x="72" y="1461"/>
                  <a:pt x="94" y="1440"/>
                  <a:pt x="120" y="1440"/>
                </a:cubicBezTo>
                <a:cubicBezTo>
                  <a:pt x="144" y="1440"/>
                  <a:pt x="144" y="1440"/>
                  <a:pt x="144" y="1440"/>
                </a:cubicBezTo>
                <a:cubicBezTo>
                  <a:pt x="144" y="1308"/>
                  <a:pt x="144" y="1308"/>
                  <a:pt x="144" y="1308"/>
                </a:cubicBezTo>
                <a:cubicBezTo>
                  <a:pt x="36" y="1308"/>
                  <a:pt x="36" y="1308"/>
                  <a:pt x="36" y="1308"/>
                </a:cubicBezTo>
                <a:cubicBezTo>
                  <a:pt x="16" y="1308"/>
                  <a:pt x="0" y="1292"/>
                  <a:pt x="0" y="1272"/>
                </a:cubicBezTo>
                <a:cubicBezTo>
                  <a:pt x="0" y="1032"/>
                  <a:pt x="0" y="1032"/>
                  <a:pt x="0" y="1032"/>
                </a:cubicBezTo>
                <a:cubicBezTo>
                  <a:pt x="0" y="1030"/>
                  <a:pt x="0" y="1028"/>
                  <a:pt x="0" y="1027"/>
                </a:cubicBezTo>
                <a:cubicBezTo>
                  <a:pt x="48" y="703"/>
                  <a:pt x="48" y="703"/>
                  <a:pt x="48" y="703"/>
                </a:cubicBezTo>
                <a:cubicBezTo>
                  <a:pt x="51" y="685"/>
                  <a:pt x="66" y="672"/>
                  <a:pt x="84" y="672"/>
                </a:cubicBezTo>
                <a:cubicBezTo>
                  <a:pt x="183" y="672"/>
                  <a:pt x="183" y="672"/>
                  <a:pt x="183" y="672"/>
                </a:cubicBezTo>
                <a:cubicBezTo>
                  <a:pt x="228" y="45"/>
                  <a:pt x="228" y="45"/>
                  <a:pt x="228" y="45"/>
                </a:cubicBezTo>
                <a:cubicBezTo>
                  <a:pt x="230" y="19"/>
                  <a:pt x="251" y="0"/>
                  <a:pt x="276" y="0"/>
                </a:cubicBezTo>
                <a:lnTo>
                  <a:pt x="636" y="0"/>
                </a:lnTo>
                <a:close/>
                <a:moveTo>
                  <a:pt x="1188" y="1308"/>
                </a:moveTo>
                <a:cubicBezTo>
                  <a:pt x="1116" y="1308"/>
                  <a:pt x="1116" y="1308"/>
                  <a:pt x="1116" y="1308"/>
                </a:cubicBezTo>
                <a:cubicBezTo>
                  <a:pt x="1116" y="1440"/>
                  <a:pt x="1116" y="1440"/>
                  <a:pt x="1116" y="1440"/>
                </a:cubicBezTo>
                <a:cubicBezTo>
                  <a:pt x="1188" y="1440"/>
                  <a:pt x="1188" y="1440"/>
                  <a:pt x="1188" y="1440"/>
                </a:cubicBezTo>
                <a:lnTo>
                  <a:pt x="1188" y="1308"/>
                </a:lnTo>
                <a:close/>
                <a:moveTo>
                  <a:pt x="312" y="1308"/>
                </a:moveTo>
                <a:cubicBezTo>
                  <a:pt x="240" y="1308"/>
                  <a:pt x="240" y="1308"/>
                  <a:pt x="240" y="1308"/>
                </a:cubicBezTo>
                <a:cubicBezTo>
                  <a:pt x="240" y="1440"/>
                  <a:pt x="240" y="1440"/>
                  <a:pt x="240" y="1440"/>
                </a:cubicBezTo>
                <a:cubicBezTo>
                  <a:pt x="312" y="1440"/>
                  <a:pt x="312" y="1440"/>
                  <a:pt x="312" y="1440"/>
                </a:cubicBezTo>
                <a:lnTo>
                  <a:pt x="312" y="1308"/>
                </a:lnTo>
                <a:close/>
                <a:moveTo>
                  <a:pt x="556" y="492"/>
                </a:moveTo>
                <a:cubicBezTo>
                  <a:pt x="292" y="492"/>
                  <a:pt x="292" y="492"/>
                  <a:pt x="292" y="492"/>
                </a:cubicBezTo>
                <a:cubicBezTo>
                  <a:pt x="279" y="672"/>
                  <a:pt x="279" y="672"/>
                  <a:pt x="279" y="672"/>
                </a:cubicBezTo>
                <a:cubicBezTo>
                  <a:pt x="376" y="672"/>
                  <a:pt x="376" y="672"/>
                  <a:pt x="376" y="672"/>
                </a:cubicBezTo>
                <a:lnTo>
                  <a:pt x="556" y="492"/>
                </a:lnTo>
                <a:close/>
                <a:moveTo>
                  <a:pt x="316" y="156"/>
                </a:moveTo>
                <a:cubicBezTo>
                  <a:pt x="299" y="396"/>
                  <a:pt x="299" y="396"/>
                  <a:pt x="299" y="396"/>
                </a:cubicBezTo>
                <a:cubicBezTo>
                  <a:pt x="556" y="396"/>
                  <a:pt x="556" y="396"/>
                  <a:pt x="556" y="396"/>
                </a:cubicBezTo>
                <a:lnTo>
                  <a:pt x="316" y="156"/>
                </a:lnTo>
                <a:close/>
                <a:moveTo>
                  <a:pt x="591" y="96"/>
                </a:moveTo>
                <a:cubicBezTo>
                  <a:pt x="392" y="96"/>
                  <a:pt x="392" y="96"/>
                  <a:pt x="392" y="96"/>
                </a:cubicBezTo>
                <a:cubicBezTo>
                  <a:pt x="607" y="311"/>
                  <a:pt x="607" y="311"/>
                  <a:pt x="607" y="311"/>
                </a:cubicBezTo>
                <a:lnTo>
                  <a:pt x="591" y="96"/>
                </a:lnTo>
                <a:close/>
                <a:moveTo>
                  <a:pt x="591" y="96"/>
                </a:moveTo>
                <a:cubicBezTo>
                  <a:pt x="591" y="96"/>
                  <a:pt x="591" y="96"/>
                  <a:pt x="591" y="9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84" name="Group 30">
            <a:extLst>
              <a:ext uri="{FF2B5EF4-FFF2-40B4-BE49-F238E27FC236}">
                <a16:creationId xmlns:a16="http://schemas.microsoft.com/office/drawing/2014/main" id="{1D068AC5-65CF-ECE4-2D54-488DA4957346}"/>
              </a:ext>
            </a:extLst>
          </p:cNvPr>
          <p:cNvGrpSpPr>
            <a:grpSpLocks noChangeAspect="1"/>
          </p:cNvGrpSpPr>
          <p:nvPr/>
        </p:nvGrpSpPr>
        <p:grpSpPr bwMode="auto">
          <a:xfrm>
            <a:off x="896911" y="4491664"/>
            <a:ext cx="161934" cy="349456"/>
            <a:chOff x="2717" y="1561"/>
            <a:chExt cx="810" cy="1748"/>
          </a:xfrm>
          <a:solidFill>
            <a:schemeClr val="bg1"/>
          </a:solidFill>
        </p:grpSpPr>
        <p:sp>
          <p:nvSpPr>
            <p:cNvPr id="85" name="Freeform 31">
              <a:extLst>
                <a:ext uri="{FF2B5EF4-FFF2-40B4-BE49-F238E27FC236}">
                  <a16:creationId xmlns:a16="http://schemas.microsoft.com/office/drawing/2014/main" id="{067FAA73-EFB4-0B4B-F564-CB877DE425C8}"/>
                </a:ext>
              </a:extLst>
            </p:cNvPr>
            <p:cNvSpPr>
              <a:spLocks/>
            </p:cNvSpPr>
            <p:nvPr/>
          </p:nvSpPr>
          <p:spPr bwMode="auto">
            <a:xfrm>
              <a:off x="3161" y="2590"/>
              <a:ext cx="349" cy="443"/>
            </a:xfrm>
            <a:custGeom>
              <a:avLst/>
              <a:gdLst>
                <a:gd name="T0" fmla="*/ 63 w 167"/>
                <a:gd name="T1" fmla="*/ 0 h 213"/>
                <a:gd name="T2" fmla="*/ 18 w 167"/>
                <a:gd name="T3" fmla="*/ 30 h 213"/>
                <a:gd name="T4" fmla="*/ 0 w 167"/>
                <a:gd name="T5" fmla="*/ 41 h 213"/>
                <a:gd name="T6" fmla="*/ 98 w 167"/>
                <a:gd name="T7" fmla="*/ 178 h 213"/>
                <a:gd name="T8" fmla="*/ 132 w 167"/>
                <a:gd name="T9" fmla="*/ 213 h 213"/>
                <a:gd name="T10" fmla="*/ 167 w 167"/>
                <a:gd name="T11" fmla="*/ 178 h 213"/>
                <a:gd name="T12" fmla="*/ 63 w 167"/>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167" h="213">
                  <a:moveTo>
                    <a:pt x="63" y="0"/>
                  </a:moveTo>
                  <a:cubicBezTo>
                    <a:pt x="48" y="11"/>
                    <a:pt x="33" y="20"/>
                    <a:pt x="18" y="30"/>
                  </a:cubicBezTo>
                  <a:cubicBezTo>
                    <a:pt x="12" y="33"/>
                    <a:pt x="6" y="37"/>
                    <a:pt x="0" y="41"/>
                  </a:cubicBezTo>
                  <a:cubicBezTo>
                    <a:pt x="56" y="77"/>
                    <a:pt x="98" y="116"/>
                    <a:pt x="98" y="178"/>
                  </a:cubicBezTo>
                  <a:cubicBezTo>
                    <a:pt x="98" y="197"/>
                    <a:pt x="113" y="213"/>
                    <a:pt x="132" y="213"/>
                  </a:cubicBezTo>
                  <a:cubicBezTo>
                    <a:pt x="152" y="213"/>
                    <a:pt x="167" y="197"/>
                    <a:pt x="167" y="178"/>
                  </a:cubicBezTo>
                  <a:cubicBezTo>
                    <a:pt x="167" y="95"/>
                    <a:pt x="120" y="42"/>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6" name="Freeform 32">
              <a:extLst>
                <a:ext uri="{FF2B5EF4-FFF2-40B4-BE49-F238E27FC236}">
                  <a16:creationId xmlns:a16="http://schemas.microsoft.com/office/drawing/2014/main" id="{AECF91E4-6413-8CAA-8620-15F822202466}"/>
                </a:ext>
              </a:extLst>
            </p:cNvPr>
            <p:cNvSpPr>
              <a:spLocks/>
            </p:cNvSpPr>
            <p:nvPr/>
          </p:nvSpPr>
          <p:spPr bwMode="auto">
            <a:xfrm>
              <a:off x="2717" y="1561"/>
              <a:ext cx="810" cy="1748"/>
            </a:xfrm>
            <a:custGeom>
              <a:avLst/>
              <a:gdLst>
                <a:gd name="T0" fmla="*/ 228 w 387"/>
                <a:gd name="T1" fmla="*/ 732 h 841"/>
                <a:gd name="T2" fmla="*/ 102 w 387"/>
                <a:gd name="T3" fmla="*/ 732 h 841"/>
                <a:gd name="T4" fmla="*/ 216 w 387"/>
                <a:gd name="T5" fmla="*/ 643 h 841"/>
                <a:gd name="T6" fmla="*/ 387 w 387"/>
                <a:gd name="T7" fmla="*/ 420 h 841"/>
                <a:gd name="T8" fmla="*/ 258 w 387"/>
                <a:gd name="T9" fmla="*/ 225 h 841"/>
                <a:gd name="T10" fmla="*/ 379 w 387"/>
                <a:gd name="T11" fmla="*/ 35 h 841"/>
                <a:gd name="T12" fmla="*/ 344 w 387"/>
                <a:gd name="T13" fmla="*/ 0 h 841"/>
                <a:gd name="T14" fmla="*/ 310 w 387"/>
                <a:gd name="T15" fmla="*/ 35 h 841"/>
                <a:gd name="T16" fmla="*/ 193 w 387"/>
                <a:gd name="T17" fmla="*/ 184 h 841"/>
                <a:gd name="T18" fmla="*/ 102 w 387"/>
                <a:gd name="T19" fmla="*/ 109 h 841"/>
                <a:gd name="T20" fmla="*/ 228 w 387"/>
                <a:gd name="T21" fmla="*/ 109 h 841"/>
                <a:gd name="T22" fmla="*/ 249 w 387"/>
                <a:gd name="T23" fmla="*/ 88 h 841"/>
                <a:gd name="T24" fmla="*/ 228 w 387"/>
                <a:gd name="T25" fmla="*/ 67 h 841"/>
                <a:gd name="T26" fmla="*/ 82 w 387"/>
                <a:gd name="T27" fmla="*/ 67 h 841"/>
                <a:gd name="T28" fmla="*/ 77 w 387"/>
                <a:gd name="T29" fmla="*/ 35 h 841"/>
                <a:gd name="T30" fmla="*/ 43 w 387"/>
                <a:gd name="T31" fmla="*/ 0 h 841"/>
                <a:gd name="T32" fmla="*/ 8 w 387"/>
                <a:gd name="T33" fmla="*/ 35 h 841"/>
                <a:gd name="T34" fmla="*/ 179 w 387"/>
                <a:gd name="T35" fmla="*/ 257 h 841"/>
                <a:gd name="T36" fmla="*/ 267 w 387"/>
                <a:gd name="T37" fmla="*/ 318 h 841"/>
                <a:gd name="T38" fmla="*/ 157 w 387"/>
                <a:gd name="T39" fmla="*/ 318 h 841"/>
                <a:gd name="T40" fmla="*/ 136 w 387"/>
                <a:gd name="T41" fmla="*/ 339 h 841"/>
                <a:gd name="T42" fmla="*/ 157 w 387"/>
                <a:gd name="T43" fmla="*/ 360 h 841"/>
                <a:gd name="T44" fmla="*/ 302 w 387"/>
                <a:gd name="T45" fmla="*/ 360 h 841"/>
                <a:gd name="T46" fmla="*/ 316 w 387"/>
                <a:gd name="T47" fmla="*/ 400 h 841"/>
                <a:gd name="T48" fmla="*/ 122 w 387"/>
                <a:gd name="T49" fmla="*/ 400 h 841"/>
                <a:gd name="T50" fmla="*/ 101 w 387"/>
                <a:gd name="T51" fmla="*/ 420 h 841"/>
                <a:gd name="T52" fmla="*/ 122 w 387"/>
                <a:gd name="T53" fmla="*/ 441 h 841"/>
                <a:gd name="T54" fmla="*/ 316 w 387"/>
                <a:gd name="T55" fmla="*/ 441 h 841"/>
                <a:gd name="T56" fmla="*/ 302 w 387"/>
                <a:gd name="T57" fmla="*/ 481 h 841"/>
                <a:gd name="T58" fmla="*/ 157 w 387"/>
                <a:gd name="T59" fmla="*/ 481 h 841"/>
                <a:gd name="T60" fmla="*/ 136 w 387"/>
                <a:gd name="T61" fmla="*/ 501 h 841"/>
                <a:gd name="T62" fmla="*/ 157 w 387"/>
                <a:gd name="T63" fmla="*/ 522 h 841"/>
                <a:gd name="T64" fmla="*/ 267 w 387"/>
                <a:gd name="T65" fmla="*/ 522 h 841"/>
                <a:gd name="T66" fmla="*/ 193 w 387"/>
                <a:gd name="T67" fmla="*/ 575 h 841"/>
                <a:gd name="T68" fmla="*/ 70 w 387"/>
                <a:gd name="T69" fmla="*/ 420 h 841"/>
                <a:gd name="T70" fmla="*/ 169 w 387"/>
                <a:gd name="T71" fmla="*/ 282 h 841"/>
                <a:gd name="T72" fmla="*/ 162 w 387"/>
                <a:gd name="T73" fmla="*/ 278 h 841"/>
                <a:gd name="T74" fmla="*/ 106 w 387"/>
                <a:gd name="T75" fmla="*/ 241 h 841"/>
                <a:gd name="T76" fmla="*/ 0 w 387"/>
                <a:gd name="T77" fmla="*/ 420 h 841"/>
                <a:gd name="T78" fmla="*/ 129 w 387"/>
                <a:gd name="T79" fmla="*/ 616 h 841"/>
                <a:gd name="T80" fmla="*/ 8 w 387"/>
                <a:gd name="T81" fmla="*/ 806 h 841"/>
                <a:gd name="T82" fmla="*/ 43 w 387"/>
                <a:gd name="T83" fmla="*/ 841 h 841"/>
                <a:gd name="T84" fmla="*/ 77 w 387"/>
                <a:gd name="T85" fmla="*/ 806 h 841"/>
                <a:gd name="T86" fmla="*/ 82 w 387"/>
                <a:gd name="T87" fmla="*/ 773 h 841"/>
                <a:gd name="T88" fmla="*/ 228 w 387"/>
                <a:gd name="T89" fmla="*/ 773 h 841"/>
                <a:gd name="T90" fmla="*/ 249 w 387"/>
                <a:gd name="T91" fmla="*/ 753 h 841"/>
                <a:gd name="T92" fmla="*/ 228 w 387"/>
                <a:gd name="T93" fmla="*/ 732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7" h="841">
                  <a:moveTo>
                    <a:pt x="228" y="732"/>
                  </a:moveTo>
                  <a:cubicBezTo>
                    <a:pt x="102" y="732"/>
                    <a:pt x="102" y="732"/>
                    <a:pt x="102" y="732"/>
                  </a:cubicBezTo>
                  <a:cubicBezTo>
                    <a:pt x="128" y="698"/>
                    <a:pt x="170" y="671"/>
                    <a:pt x="216" y="643"/>
                  </a:cubicBezTo>
                  <a:cubicBezTo>
                    <a:pt x="296" y="593"/>
                    <a:pt x="387" y="536"/>
                    <a:pt x="387" y="420"/>
                  </a:cubicBezTo>
                  <a:cubicBezTo>
                    <a:pt x="387" y="325"/>
                    <a:pt x="325" y="269"/>
                    <a:pt x="258" y="225"/>
                  </a:cubicBezTo>
                  <a:cubicBezTo>
                    <a:pt x="322" y="181"/>
                    <a:pt x="379" y="127"/>
                    <a:pt x="379" y="35"/>
                  </a:cubicBezTo>
                  <a:cubicBezTo>
                    <a:pt x="379" y="15"/>
                    <a:pt x="364" y="0"/>
                    <a:pt x="344" y="0"/>
                  </a:cubicBezTo>
                  <a:cubicBezTo>
                    <a:pt x="325" y="0"/>
                    <a:pt x="310" y="15"/>
                    <a:pt x="310" y="35"/>
                  </a:cubicBezTo>
                  <a:cubicBezTo>
                    <a:pt x="310" y="104"/>
                    <a:pt x="258" y="143"/>
                    <a:pt x="193" y="184"/>
                  </a:cubicBezTo>
                  <a:cubicBezTo>
                    <a:pt x="156" y="161"/>
                    <a:pt x="123" y="138"/>
                    <a:pt x="102" y="109"/>
                  </a:cubicBezTo>
                  <a:cubicBezTo>
                    <a:pt x="228" y="109"/>
                    <a:pt x="228" y="109"/>
                    <a:pt x="228" y="109"/>
                  </a:cubicBezTo>
                  <a:cubicBezTo>
                    <a:pt x="240" y="109"/>
                    <a:pt x="249" y="100"/>
                    <a:pt x="249" y="88"/>
                  </a:cubicBezTo>
                  <a:cubicBezTo>
                    <a:pt x="249" y="77"/>
                    <a:pt x="240" y="67"/>
                    <a:pt x="228" y="67"/>
                  </a:cubicBezTo>
                  <a:cubicBezTo>
                    <a:pt x="82" y="67"/>
                    <a:pt x="82" y="67"/>
                    <a:pt x="82" y="67"/>
                  </a:cubicBezTo>
                  <a:cubicBezTo>
                    <a:pt x="79" y="57"/>
                    <a:pt x="77" y="46"/>
                    <a:pt x="77" y="35"/>
                  </a:cubicBezTo>
                  <a:cubicBezTo>
                    <a:pt x="77" y="15"/>
                    <a:pt x="62" y="0"/>
                    <a:pt x="43" y="0"/>
                  </a:cubicBezTo>
                  <a:cubicBezTo>
                    <a:pt x="23" y="0"/>
                    <a:pt x="8" y="15"/>
                    <a:pt x="8" y="35"/>
                  </a:cubicBezTo>
                  <a:cubicBezTo>
                    <a:pt x="8" y="150"/>
                    <a:pt x="99" y="207"/>
                    <a:pt x="179" y="257"/>
                  </a:cubicBezTo>
                  <a:cubicBezTo>
                    <a:pt x="212" y="277"/>
                    <a:pt x="243" y="297"/>
                    <a:pt x="267" y="318"/>
                  </a:cubicBezTo>
                  <a:cubicBezTo>
                    <a:pt x="157" y="318"/>
                    <a:pt x="157" y="318"/>
                    <a:pt x="157" y="318"/>
                  </a:cubicBezTo>
                  <a:cubicBezTo>
                    <a:pt x="145" y="318"/>
                    <a:pt x="136" y="328"/>
                    <a:pt x="136" y="339"/>
                  </a:cubicBezTo>
                  <a:cubicBezTo>
                    <a:pt x="136" y="351"/>
                    <a:pt x="145" y="360"/>
                    <a:pt x="157" y="360"/>
                  </a:cubicBezTo>
                  <a:cubicBezTo>
                    <a:pt x="302" y="360"/>
                    <a:pt x="302" y="360"/>
                    <a:pt x="302" y="360"/>
                  </a:cubicBezTo>
                  <a:cubicBezTo>
                    <a:pt x="308" y="372"/>
                    <a:pt x="313" y="385"/>
                    <a:pt x="316" y="400"/>
                  </a:cubicBezTo>
                  <a:cubicBezTo>
                    <a:pt x="122" y="400"/>
                    <a:pt x="122" y="400"/>
                    <a:pt x="122" y="400"/>
                  </a:cubicBezTo>
                  <a:cubicBezTo>
                    <a:pt x="111" y="400"/>
                    <a:pt x="101" y="409"/>
                    <a:pt x="101" y="420"/>
                  </a:cubicBezTo>
                  <a:cubicBezTo>
                    <a:pt x="101" y="432"/>
                    <a:pt x="111" y="441"/>
                    <a:pt x="122" y="441"/>
                  </a:cubicBezTo>
                  <a:cubicBezTo>
                    <a:pt x="316" y="441"/>
                    <a:pt x="316" y="441"/>
                    <a:pt x="316" y="441"/>
                  </a:cubicBezTo>
                  <a:cubicBezTo>
                    <a:pt x="313" y="456"/>
                    <a:pt x="308" y="469"/>
                    <a:pt x="302" y="481"/>
                  </a:cubicBezTo>
                  <a:cubicBezTo>
                    <a:pt x="157" y="481"/>
                    <a:pt x="157" y="481"/>
                    <a:pt x="157" y="481"/>
                  </a:cubicBezTo>
                  <a:cubicBezTo>
                    <a:pt x="145" y="481"/>
                    <a:pt x="136" y="490"/>
                    <a:pt x="136" y="501"/>
                  </a:cubicBezTo>
                  <a:cubicBezTo>
                    <a:pt x="136" y="513"/>
                    <a:pt x="145" y="522"/>
                    <a:pt x="157" y="522"/>
                  </a:cubicBezTo>
                  <a:cubicBezTo>
                    <a:pt x="267" y="522"/>
                    <a:pt x="267" y="522"/>
                    <a:pt x="267" y="522"/>
                  </a:cubicBezTo>
                  <a:cubicBezTo>
                    <a:pt x="246" y="541"/>
                    <a:pt x="221" y="557"/>
                    <a:pt x="193" y="575"/>
                  </a:cubicBezTo>
                  <a:cubicBezTo>
                    <a:pt x="126" y="532"/>
                    <a:pt x="70" y="492"/>
                    <a:pt x="70" y="420"/>
                  </a:cubicBezTo>
                  <a:cubicBezTo>
                    <a:pt x="70" y="357"/>
                    <a:pt x="112" y="319"/>
                    <a:pt x="169" y="282"/>
                  </a:cubicBezTo>
                  <a:cubicBezTo>
                    <a:pt x="166" y="281"/>
                    <a:pt x="164" y="279"/>
                    <a:pt x="162" y="278"/>
                  </a:cubicBezTo>
                  <a:cubicBezTo>
                    <a:pt x="143" y="266"/>
                    <a:pt x="124" y="254"/>
                    <a:pt x="106" y="241"/>
                  </a:cubicBezTo>
                  <a:cubicBezTo>
                    <a:pt x="48" y="283"/>
                    <a:pt x="0" y="336"/>
                    <a:pt x="0" y="420"/>
                  </a:cubicBezTo>
                  <a:cubicBezTo>
                    <a:pt x="0" y="516"/>
                    <a:pt x="62" y="571"/>
                    <a:pt x="129" y="616"/>
                  </a:cubicBezTo>
                  <a:cubicBezTo>
                    <a:pt x="65" y="659"/>
                    <a:pt x="8" y="714"/>
                    <a:pt x="8" y="806"/>
                  </a:cubicBezTo>
                  <a:cubicBezTo>
                    <a:pt x="8" y="825"/>
                    <a:pt x="23" y="841"/>
                    <a:pt x="43" y="841"/>
                  </a:cubicBezTo>
                  <a:cubicBezTo>
                    <a:pt x="62" y="841"/>
                    <a:pt x="77" y="825"/>
                    <a:pt x="77" y="806"/>
                  </a:cubicBezTo>
                  <a:cubicBezTo>
                    <a:pt x="77" y="794"/>
                    <a:pt x="79" y="784"/>
                    <a:pt x="82" y="773"/>
                  </a:cubicBezTo>
                  <a:cubicBezTo>
                    <a:pt x="228" y="773"/>
                    <a:pt x="228" y="773"/>
                    <a:pt x="228" y="773"/>
                  </a:cubicBezTo>
                  <a:cubicBezTo>
                    <a:pt x="240" y="773"/>
                    <a:pt x="249" y="764"/>
                    <a:pt x="249" y="753"/>
                  </a:cubicBezTo>
                  <a:cubicBezTo>
                    <a:pt x="249" y="741"/>
                    <a:pt x="240" y="732"/>
                    <a:pt x="228"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87" name="Freeform 19">
            <a:extLst>
              <a:ext uri="{FF2B5EF4-FFF2-40B4-BE49-F238E27FC236}">
                <a16:creationId xmlns:a16="http://schemas.microsoft.com/office/drawing/2014/main" id="{B1C19E1C-ADCB-F452-1AB2-CC1F2C2B2BBF}"/>
              </a:ext>
            </a:extLst>
          </p:cNvPr>
          <p:cNvSpPr>
            <a:spLocks noChangeAspect="1"/>
          </p:cNvSpPr>
          <p:nvPr/>
        </p:nvSpPr>
        <p:spPr bwMode="auto">
          <a:xfrm>
            <a:off x="850142" y="5364570"/>
            <a:ext cx="264272" cy="264706"/>
          </a:xfrm>
          <a:custGeom>
            <a:avLst/>
            <a:gdLst>
              <a:gd name="T0" fmla="*/ 750 w 861"/>
              <a:gd name="T1" fmla="*/ 709 h 861"/>
              <a:gd name="T2" fmla="*/ 708 w 861"/>
              <a:gd name="T3" fmla="*/ 558 h 861"/>
              <a:gd name="T4" fmla="*/ 782 w 861"/>
              <a:gd name="T5" fmla="*/ 480 h 861"/>
              <a:gd name="T6" fmla="*/ 781 w 861"/>
              <a:gd name="T7" fmla="*/ 471 h 861"/>
              <a:gd name="T8" fmla="*/ 745 w 861"/>
              <a:gd name="T9" fmla="*/ 434 h 861"/>
              <a:gd name="T10" fmla="*/ 735 w 861"/>
              <a:gd name="T11" fmla="*/ 434 h 861"/>
              <a:gd name="T12" fmla="*/ 684 w 861"/>
              <a:gd name="T13" fmla="*/ 475 h 861"/>
              <a:gd name="T14" fmla="*/ 642 w 861"/>
              <a:gd name="T15" fmla="*/ 326 h 861"/>
              <a:gd name="T16" fmla="*/ 641 w 861"/>
              <a:gd name="T17" fmla="*/ 327 h 861"/>
              <a:gd name="T18" fmla="*/ 765 w 861"/>
              <a:gd name="T19" fmla="*/ 192 h 861"/>
              <a:gd name="T20" fmla="*/ 835 w 861"/>
              <a:gd name="T21" fmla="*/ 29 h 861"/>
              <a:gd name="T22" fmla="*/ 832 w 861"/>
              <a:gd name="T23" fmla="*/ 26 h 861"/>
              <a:gd name="T24" fmla="*/ 669 w 861"/>
              <a:gd name="T25" fmla="*/ 96 h 861"/>
              <a:gd name="T26" fmla="*/ 535 w 861"/>
              <a:gd name="T27" fmla="*/ 220 h 861"/>
              <a:gd name="T28" fmla="*/ 535 w 861"/>
              <a:gd name="T29" fmla="*/ 219 h 861"/>
              <a:gd name="T30" fmla="*/ 386 w 861"/>
              <a:gd name="T31" fmla="*/ 177 h 861"/>
              <a:gd name="T32" fmla="*/ 428 w 861"/>
              <a:gd name="T33" fmla="*/ 126 h 861"/>
              <a:gd name="T34" fmla="*/ 427 w 861"/>
              <a:gd name="T35" fmla="*/ 116 h 861"/>
              <a:gd name="T36" fmla="*/ 390 w 861"/>
              <a:gd name="T37" fmla="*/ 80 h 861"/>
              <a:gd name="T38" fmla="*/ 381 w 861"/>
              <a:gd name="T39" fmla="*/ 79 h 861"/>
              <a:gd name="T40" fmla="*/ 303 w 861"/>
              <a:gd name="T41" fmla="*/ 153 h 861"/>
              <a:gd name="T42" fmla="*/ 152 w 861"/>
              <a:gd name="T43" fmla="*/ 111 h 861"/>
              <a:gd name="T44" fmla="*/ 67 w 861"/>
              <a:gd name="T45" fmla="*/ 131 h 861"/>
              <a:gd name="T46" fmla="*/ 54 w 861"/>
              <a:gd name="T47" fmla="*/ 144 h 861"/>
              <a:gd name="T48" fmla="*/ 44 w 861"/>
              <a:gd name="T49" fmla="*/ 173 h 861"/>
              <a:gd name="T50" fmla="*/ 61 w 861"/>
              <a:gd name="T51" fmla="*/ 200 h 861"/>
              <a:gd name="T52" fmla="*/ 348 w 861"/>
              <a:gd name="T53" fmla="*/ 378 h 861"/>
              <a:gd name="T54" fmla="*/ 357 w 861"/>
              <a:gd name="T55" fmla="*/ 393 h 861"/>
              <a:gd name="T56" fmla="*/ 352 w 861"/>
              <a:gd name="T57" fmla="*/ 409 h 861"/>
              <a:gd name="T58" fmla="*/ 237 w 861"/>
              <a:gd name="T59" fmla="*/ 538 h 861"/>
              <a:gd name="T60" fmla="*/ 232 w 861"/>
              <a:gd name="T61" fmla="*/ 545 h 861"/>
              <a:gd name="T62" fmla="*/ 232 w 861"/>
              <a:gd name="T63" fmla="*/ 545 h 861"/>
              <a:gd name="T64" fmla="*/ 207 w 861"/>
              <a:gd name="T65" fmla="*/ 572 h 861"/>
              <a:gd name="T66" fmla="*/ 153 w 861"/>
              <a:gd name="T67" fmla="*/ 593 h 861"/>
              <a:gd name="T68" fmla="*/ 12 w 861"/>
              <a:gd name="T69" fmla="*/ 582 h 861"/>
              <a:gd name="T70" fmla="*/ 6 w 861"/>
              <a:gd name="T71" fmla="*/ 588 h 861"/>
              <a:gd name="T72" fmla="*/ 1 w 861"/>
              <a:gd name="T73" fmla="*/ 602 h 861"/>
              <a:gd name="T74" fmla="*/ 9 w 861"/>
              <a:gd name="T75" fmla="*/ 615 h 861"/>
              <a:gd name="T76" fmla="*/ 107 w 861"/>
              <a:gd name="T77" fmla="*/ 685 h 861"/>
              <a:gd name="T78" fmla="*/ 125 w 861"/>
              <a:gd name="T79" fmla="*/ 736 h 861"/>
              <a:gd name="T80" fmla="*/ 177 w 861"/>
              <a:gd name="T81" fmla="*/ 754 h 861"/>
              <a:gd name="T82" fmla="*/ 246 w 861"/>
              <a:gd name="T83" fmla="*/ 852 h 861"/>
              <a:gd name="T84" fmla="*/ 259 w 861"/>
              <a:gd name="T85" fmla="*/ 860 h 861"/>
              <a:gd name="T86" fmla="*/ 273 w 861"/>
              <a:gd name="T87" fmla="*/ 856 h 861"/>
              <a:gd name="T88" fmla="*/ 279 w 861"/>
              <a:gd name="T89" fmla="*/ 849 h 861"/>
              <a:gd name="T90" fmla="*/ 268 w 861"/>
              <a:gd name="T91" fmla="*/ 708 h 861"/>
              <a:gd name="T92" fmla="*/ 289 w 861"/>
              <a:gd name="T93" fmla="*/ 654 h 861"/>
              <a:gd name="T94" fmla="*/ 316 w 861"/>
              <a:gd name="T95" fmla="*/ 630 h 861"/>
              <a:gd name="T96" fmla="*/ 316 w 861"/>
              <a:gd name="T97" fmla="*/ 629 h 861"/>
              <a:gd name="T98" fmla="*/ 323 w 861"/>
              <a:gd name="T99" fmla="*/ 624 h 861"/>
              <a:gd name="T100" fmla="*/ 452 w 861"/>
              <a:gd name="T101" fmla="*/ 509 h 861"/>
              <a:gd name="T102" fmla="*/ 468 w 861"/>
              <a:gd name="T103" fmla="*/ 504 h 861"/>
              <a:gd name="T104" fmla="*/ 483 w 861"/>
              <a:gd name="T105" fmla="*/ 514 h 861"/>
              <a:gd name="T106" fmla="*/ 661 w 861"/>
              <a:gd name="T107" fmla="*/ 800 h 861"/>
              <a:gd name="T108" fmla="*/ 688 w 861"/>
              <a:gd name="T109" fmla="*/ 817 h 861"/>
              <a:gd name="T110" fmla="*/ 717 w 861"/>
              <a:gd name="T111" fmla="*/ 807 h 861"/>
              <a:gd name="T112" fmla="*/ 730 w 861"/>
              <a:gd name="T113" fmla="*/ 795 h 861"/>
              <a:gd name="T114" fmla="*/ 750 w 861"/>
              <a:gd name="T115" fmla="*/ 709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1" h="861">
                <a:moveTo>
                  <a:pt x="750" y="709"/>
                </a:moveTo>
                <a:cubicBezTo>
                  <a:pt x="708" y="558"/>
                  <a:pt x="708" y="558"/>
                  <a:pt x="708" y="558"/>
                </a:cubicBezTo>
                <a:cubicBezTo>
                  <a:pt x="741" y="535"/>
                  <a:pt x="762" y="514"/>
                  <a:pt x="782" y="480"/>
                </a:cubicBezTo>
                <a:cubicBezTo>
                  <a:pt x="784" y="477"/>
                  <a:pt x="784" y="473"/>
                  <a:pt x="781" y="471"/>
                </a:cubicBezTo>
                <a:cubicBezTo>
                  <a:pt x="745" y="434"/>
                  <a:pt x="745" y="434"/>
                  <a:pt x="745" y="434"/>
                </a:cubicBezTo>
                <a:cubicBezTo>
                  <a:pt x="743" y="432"/>
                  <a:pt x="739" y="432"/>
                  <a:pt x="735" y="434"/>
                </a:cubicBezTo>
                <a:cubicBezTo>
                  <a:pt x="714" y="446"/>
                  <a:pt x="698" y="459"/>
                  <a:pt x="684" y="475"/>
                </a:cubicBezTo>
                <a:cubicBezTo>
                  <a:pt x="642" y="326"/>
                  <a:pt x="642" y="326"/>
                  <a:pt x="642" y="326"/>
                </a:cubicBezTo>
                <a:cubicBezTo>
                  <a:pt x="641" y="327"/>
                  <a:pt x="641" y="327"/>
                  <a:pt x="641" y="327"/>
                </a:cubicBezTo>
                <a:cubicBezTo>
                  <a:pt x="677" y="289"/>
                  <a:pt x="717" y="245"/>
                  <a:pt x="765" y="192"/>
                </a:cubicBezTo>
                <a:cubicBezTo>
                  <a:pt x="790" y="166"/>
                  <a:pt x="861" y="54"/>
                  <a:pt x="835" y="29"/>
                </a:cubicBezTo>
                <a:cubicBezTo>
                  <a:pt x="832" y="26"/>
                  <a:pt x="832" y="26"/>
                  <a:pt x="832" y="26"/>
                </a:cubicBezTo>
                <a:cubicBezTo>
                  <a:pt x="807" y="0"/>
                  <a:pt x="695" y="71"/>
                  <a:pt x="669" y="96"/>
                </a:cubicBezTo>
                <a:cubicBezTo>
                  <a:pt x="616" y="145"/>
                  <a:pt x="572" y="184"/>
                  <a:pt x="535" y="220"/>
                </a:cubicBezTo>
                <a:cubicBezTo>
                  <a:pt x="535" y="219"/>
                  <a:pt x="535" y="219"/>
                  <a:pt x="535" y="219"/>
                </a:cubicBezTo>
                <a:cubicBezTo>
                  <a:pt x="386" y="177"/>
                  <a:pt x="386" y="177"/>
                  <a:pt x="386" y="177"/>
                </a:cubicBezTo>
                <a:cubicBezTo>
                  <a:pt x="402" y="163"/>
                  <a:pt x="415" y="147"/>
                  <a:pt x="428" y="126"/>
                </a:cubicBezTo>
                <a:cubicBezTo>
                  <a:pt x="430" y="122"/>
                  <a:pt x="429" y="119"/>
                  <a:pt x="427" y="116"/>
                </a:cubicBezTo>
                <a:cubicBezTo>
                  <a:pt x="390" y="80"/>
                  <a:pt x="390" y="80"/>
                  <a:pt x="390" y="80"/>
                </a:cubicBezTo>
                <a:cubicBezTo>
                  <a:pt x="388" y="77"/>
                  <a:pt x="384" y="77"/>
                  <a:pt x="381" y="79"/>
                </a:cubicBezTo>
                <a:cubicBezTo>
                  <a:pt x="347" y="99"/>
                  <a:pt x="326" y="120"/>
                  <a:pt x="303" y="153"/>
                </a:cubicBezTo>
                <a:cubicBezTo>
                  <a:pt x="152" y="111"/>
                  <a:pt x="152" y="111"/>
                  <a:pt x="152" y="111"/>
                </a:cubicBezTo>
                <a:cubicBezTo>
                  <a:pt x="121" y="102"/>
                  <a:pt x="88" y="110"/>
                  <a:pt x="67" y="131"/>
                </a:cubicBezTo>
                <a:cubicBezTo>
                  <a:pt x="54" y="144"/>
                  <a:pt x="54" y="144"/>
                  <a:pt x="54" y="144"/>
                </a:cubicBezTo>
                <a:cubicBezTo>
                  <a:pt x="46" y="152"/>
                  <a:pt x="43" y="162"/>
                  <a:pt x="44" y="173"/>
                </a:cubicBezTo>
                <a:cubicBezTo>
                  <a:pt x="46" y="184"/>
                  <a:pt x="52" y="194"/>
                  <a:pt x="61" y="200"/>
                </a:cubicBezTo>
                <a:cubicBezTo>
                  <a:pt x="348" y="378"/>
                  <a:pt x="348" y="378"/>
                  <a:pt x="348" y="378"/>
                </a:cubicBezTo>
                <a:cubicBezTo>
                  <a:pt x="353" y="382"/>
                  <a:pt x="356" y="387"/>
                  <a:pt x="357" y="393"/>
                </a:cubicBezTo>
                <a:cubicBezTo>
                  <a:pt x="358" y="399"/>
                  <a:pt x="356" y="405"/>
                  <a:pt x="352" y="409"/>
                </a:cubicBezTo>
                <a:cubicBezTo>
                  <a:pt x="318" y="446"/>
                  <a:pt x="282" y="488"/>
                  <a:pt x="237" y="538"/>
                </a:cubicBezTo>
                <a:cubicBezTo>
                  <a:pt x="235" y="540"/>
                  <a:pt x="234" y="542"/>
                  <a:pt x="232" y="545"/>
                </a:cubicBezTo>
                <a:cubicBezTo>
                  <a:pt x="232" y="545"/>
                  <a:pt x="232" y="545"/>
                  <a:pt x="232" y="545"/>
                </a:cubicBezTo>
                <a:cubicBezTo>
                  <a:pt x="226" y="551"/>
                  <a:pt x="217" y="560"/>
                  <a:pt x="207" y="572"/>
                </a:cubicBezTo>
                <a:cubicBezTo>
                  <a:pt x="194" y="588"/>
                  <a:pt x="174" y="596"/>
                  <a:pt x="153" y="593"/>
                </a:cubicBezTo>
                <a:cubicBezTo>
                  <a:pt x="90" y="585"/>
                  <a:pt x="18" y="577"/>
                  <a:pt x="12" y="582"/>
                </a:cubicBezTo>
                <a:cubicBezTo>
                  <a:pt x="9" y="584"/>
                  <a:pt x="7" y="586"/>
                  <a:pt x="6" y="588"/>
                </a:cubicBezTo>
                <a:cubicBezTo>
                  <a:pt x="2" y="592"/>
                  <a:pt x="0" y="597"/>
                  <a:pt x="1" y="602"/>
                </a:cubicBezTo>
                <a:cubicBezTo>
                  <a:pt x="2" y="607"/>
                  <a:pt x="5" y="612"/>
                  <a:pt x="9" y="615"/>
                </a:cubicBezTo>
                <a:cubicBezTo>
                  <a:pt x="107" y="685"/>
                  <a:pt x="107" y="685"/>
                  <a:pt x="107" y="685"/>
                </a:cubicBezTo>
                <a:cubicBezTo>
                  <a:pt x="123" y="696"/>
                  <a:pt x="131" y="716"/>
                  <a:pt x="125" y="736"/>
                </a:cubicBezTo>
                <a:cubicBezTo>
                  <a:pt x="145" y="731"/>
                  <a:pt x="165" y="738"/>
                  <a:pt x="177" y="754"/>
                </a:cubicBezTo>
                <a:cubicBezTo>
                  <a:pt x="246" y="852"/>
                  <a:pt x="246" y="852"/>
                  <a:pt x="246" y="852"/>
                </a:cubicBezTo>
                <a:cubicBezTo>
                  <a:pt x="249" y="857"/>
                  <a:pt x="254" y="859"/>
                  <a:pt x="259" y="860"/>
                </a:cubicBezTo>
                <a:cubicBezTo>
                  <a:pt x="264" y="861"/>
                  <a:pt x="269" y="859"/>
                  <a:pt x="273" y="856"/>
                </a:cubicBezTo>
                <a:cubicBezTo>
                  <a:pt x="275" y="854"/>
                  <a:pt x="277" y="852"/>
                  <a:pt x="279" y="849"/>
                </a:cubicBezTo>
                <a:cubicBezTo>
                  <a:pt x="284" y="843"/>
                  <a:pt x="276" y="771"/>
                  <a:pt x="268" y="708"/>
                </a:cubicBezTo>
                <a:cubicBezTo>
                  <a:pt x="265" y="687"/>
                  <a:pt x="273" y="667"/>
                  <a:pt x="289" y="654"/>
                </a:cubicBezTo>
                <a:cubicBezTo>
                  <a:pt x="301" y="644"/>
                  <a:pt x="310" y="635"/>
                  <a:pt x="316" y="630"/>
                </a:cubicBezTo>
                <a:cubicBezTo>
                  <a:pt x="316" y="629"/>
                  <a:pt x="316" y="629"/>
                  <a:pt x="316" y="629"/>
                </a:cubicBezTo>
                <a:cubicBezTo>
                  <a:pt x="319" y="627"/>
                  <a:pt x="321" y="626"/>
                  <a:pt x="323" y="624"/>
                </a:cubicBezTo>
                <a:cubicBezTo>
                  <a:pt x="373" y="579"/>
                  <a:pt x="415" y="543"/>
                  <a:pt x="452" y="509"/>
                </a:cubicBezTo>
                <a:cubicBezTo>
                  <a:pt x="457" y="505"/>
                  <a:pt x="463" y="503"/>
                  <a:pt x="468" y="504"/>
                </a:cubicBezTo>
                <a:cubicBezTo>
                  <a:pt x="474" y="505"/>
                  <a:pt x="480" y="508"/>
                  <a:pt x="483" y="514"/>
                </a:cubicBezTo>
                <a:cubicBezTo>
                  <a:pt x="661" y="800"/>
                  <a:pt x="661" y="800"/>
                  <a:pt x="661" y="800"/>
                </a:cubicBezTo>
                <a:cubicBezTo>
                  <a:pt x="667" y="810"/>
                  <a:pt x="677" y="816"/>
                  <a:pt x="688" y="817"/>
                </a:cubicBezTo>
                <a:cubicBezTo>
                  <a:pt x="699" y="818"/>
                  <a:pt x="709" y="815"/>
                  <a:pt x="717" y="807"/>
                </a:cubicBezTo>
                <a:cubicBezTo>
                  <a:pt x="730" y="795"/>
                  <a:pt x="730" y="795"/>
                  <a:pt x="730" y="795"/>
                </a:cubicBezTo>
                <a:cubicBezTo>
                  <a:pt x="751" y="773"/>
                  <a:pt x="759" y="740"/>
                  <a:pt x="750" y="70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89" name="Freeform 27">
            <a:extLst>
              <a:ext uri="{FF2B5EF4-FFF2-40B4-BE49-F238E27FC236}">
                <a16:creationId xmlns:a16="http://schemas.microsoft.com/office/drawing/2014/main" id="{1FCAB2CB-FBD3-D37C-831B-2A337DB88574}"/>
              </a:ext>
            </a:extLst>
          </p:cNvPr>
          <p:cNvSpPr>
            <a:spLocks noChangeAspect="1"/>
          </p:cNvSpPr>
          <p:nvPr/>
        </p:nvSpPr>
        <p:spPr bwMode="auto">
          <a:xfrm>
            <a:off x="900963" y="3640589"/>
            <a:ext cx="152695" cy="340786"/>
          </a:xfrm>
          <a:custGeom>
            <a:avLst/>
            <a:gdLst>
              <a:gd name="T0" fmla="*/ 145 w 440"/>
              <a:gd name="T1" fmla="*/ 0 h 982"/>
              <a:gd name="T2" fmla="*/ 390 w 440"/>
              <a:gd name="T3" fmla="*/ 0 h 982"/>
              <a:gd name="T4" fmla="*/ 192 w 440"/>
              <a:gd name="T5" fmla="*/ 359 h 982"/>
              <a:gd name="T6" fmla="*/ 440 w 440"/>
              <a:gd name="T7" fmla="*/ 359 h 982"/>
              <a:gd name="T8" fmla="*/ 34 w 440"/>
              <a:gd name="T9" fmla="*/ 982 h 982"/>
              <a:gd name="T10" fmla="*/ 204 w 440"/>
              <a:gd name="T11" fmla="*/ 492 h 982"/>
              <a:gd name="T12" fmla="*/ 0 w 440"/>
              <a:gd name="T13" fmla="*/ 492 h 982"/>
              <a:gd name="T14" fmla="*/ 145 w 440"/>
              <a:gd name="T15" fmla="*/ 0 h 9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982">
                <a:moveTo>
                  <a:pt x="145" y="0"/>
                </a:moveTo>
                <a:lnTo>
                  <a:pt x="390" y="0"/>
                </a:lnTo>
                <a:lnTo>
                  <a:pt x="192" y="359"/>
                </a:lnTo>
                <a:lnTo>
                  <a:pt x="440" y="359"/>
                </a:lnTo>
                <a:lnTo>
                  <a:pt x="34" y="982"/>
                </a:lnTo>
                <a:lnTo>
                  <a:pt x="204" y="492"/>
                </a:lnTo>
                <a:lnTo>
                  <a:pt x="0" y="492"/>
                </a:lnTo>
                <a:lnTo>
                  <a:pt x="145"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8" name="직사각형 7">
            <a:extLst>
              <a:ext uri="{FF2B5EF4-FFF2-40B4-BE49-F238E27FC236}">
                <a16:creationId xmlns:a16="http://schemas.microsoft.com/office/drawing/2014/main" id="{BE8F0F09-FCFE-B69C-2F72-B17DCCBBE6B8}"/>
              </a:ext>
            </a:extLst>
          </p:cNvPr>
          <p:cNvSpPr/>
          <p:nvPr/>
        </p:nvSpPr>
        <p:spPr>
          <a:xfrm>
            <a:off x="5567257" y="5074419"/>
            <a:ext cx="3633893" cy="8291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45720" rIns="180000" bIns="45720" numCol="1" spcCol="0" rtlCol="0" fromWordArt="0" anchor="ctr" anchorCtr="0" forceAA="0" compatLnSpc="1">
            <a:prstTxWarp prst="textNoShape">
              <a:avLst/>
            </a:prstTxWarp>
            <a:noAutofit/>
          </a:bodyPr>
          <a:lstStyle/>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계절적 수요가 집중되는 노선에 부정기선 확대</a:t>
            </a:r>
            <a:r>
              <a:rPr kumimoji="0" lang="en-US" altLang="ko-KR"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수요 집중이 예상되는 노선에 전략적으로 공급을 증대해 수익 극대화 추진</a:t>
            </a:r>
          </a:p>
          <a:p>
            <a:pPr marL="71755" indent="-71755">
              <a:spcAft>
                <a:spcPts val="200"/>
              </a:spcAft>
              <a:buFont typeface="Arial" panose="020B0604020202020204" pitchFamily="34" charset="0"/>
              <a:buChar char="•"/>
              <a:defRP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전자상거래 수요 및 반도체 업황에 대한 지속적인 모니터링과 </a:t>
            </a:r>
            <a:b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b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수요 변화에 따른 즉각적인 대응 전략을 구축</a:t>
            </a:r>
          </a:p>
        </p:txBody>
      </p:sp>
      <p:sp>
        <p:nvSpPr>
          <p:cNvPr id="10" name="화살표: 오각형 9">
            <a:extLst>
              <a:ext uri="{FF2B5EF4-FFF2-40B4-BE49-F238E27FC236}">
                <a16:creationId xmlns:a16="http://schemas.microsoft.com/office/drawing/2014/main" id="{B04C5BCF-05B1-395C-BE08-0C0B741480F4}"/>
              </a:ext>
            </a:extLst>
          </p:cNvPr>
          <p:cNvSpPr/>
          <p:nvPr/>
        </p:nvSpPr>
        <p:spPr>
          <a:xfrm>
            <a:off x="2282024" y="5086027"/>
            <a:ext cx="3427014" cy="770723"/>
          </a:xfrm>
          <a:prstGeom prst="homePlate">
            <a:avLst>
              <a:gd name="adj" fmla="val 33014"/>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755" indent="-71755">
              <a:spcAft>
                <a:spcPts val="200"/>
              </a:spcAft>
              <a:buFont typeface="Arial" panose="020B0604020202020204" pitchFamily="34" charset="0"/>
              <a:buChar char="•"/>
              <a:defRP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항공여객은 팬데믹 이전인 ’</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19</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항공여객 수요를 넘어설 것으로 전망</a:t>
            </a:r>
          </a:p>
          <a:p>
            <a:pPr marL="71755" indent="-71755">
              <a:spcAft>
                <a:spcPts val="200"/>
              </a:spcAft>
              <a:buFont typeface="Arial" panose="020B0604020202020204" pitchFamily="34" charset="0"/>
              <a:buChar char="•"/>
              <a:defRP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항공화물 전자상거래</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화장품</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전자제품 등</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수요 증가에 힘입어 회복세 전환</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향후 반도체 업황 개선에 따른 수요 증가 기대</a:t>
            </a:r>
          </a:p>
        </p:txBody>
      </p:sp>
    </p:spTree>
    <p:extLst>
      <p:ext uri="{BB962C8B-B14F-4D97-AF65-F5344CB8AC3E}">
        <p14:creationId xmlns:p14="http://schemas.microsoft.com/office/powerpoint/2010/main" val="3959917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제목 2">
            <a:extLst>
              <a:ext uri="{FF2B5EF4-FFF2-40B4-BE49-F238E27FC236}">
                <a16:creationId xmlns:a16="http://schemas.microsoft.com/office/drawing/2014/main" id="{A8F48560-8059-4107-B8C9-4F4E6B73710B}"/>
              </a:ext>
            </a:extLst>
          </p:cNvPr>
          <p:cNvSpPr>
            <a:spLocks noGrp="1"/>
          </p:cNvSpPr>
          <p:nvPr>
            <p:ph type="title"/>
          </p:nvPr>
        </p:nvSpPr>
        <p:spPr/>
        <p:txBody>
          <a:bodyPr/>
          <a:lstStyle/>
          <a:p>
            <a:r>
              <a:rPr lang="en-US" altLang="ko-KR"/>
              <a:t>2024</a:t>
            </a:r>
            <a:r>
              <a:rPr lang="ko-KR" altLang="en-US"/>
              <a:t>년 산업별 전망에 따른 기업 대응 전략</a:t>
            </a:r>
          </a:p>
        </p:txBody>
      </p:sp>
      <p:sp>
        <p:nvSpPr>
          <p:cNvPr id="40" name="텍스트 개체 틀 29">
            <a:extLst>
              <a:ext uri="{FF2B5EF4-FFF2-40B4-BE49-F238E27FC236}">
                <a16:creationId xmlns:a16="http://schemas.microsoft.com/office/drawing/2014/main" id="{19E05895-4BBC-4258-9354-A592C34E5C66}"/>
              </a:ext>
            </a:extLst>
          </p:cNvPr>
          <p:cNvSpPr>
            <a:spLocks noGrp="1"/>
          </p:cNvSpPr>
          <p:nvPr>
            <p:ph type="body" sz="quarter" idx="10"/>
          </p:nvPr>
        </p:nvSpPr>
        <p:spPr/>
        <p:txBody>
          <a:bodyPr/>
          <a:lstStyle/>
          <a:p>
            <a:r>
              <a:rPr lang="en-US" altLang="ko-KR"/>
              <a:t>IV. </a:t>
            </a:r>
            <a:r>
              <a:rPr lang="ko-KR" altLang="en-US"/>
              <a:t>시사점 및 기업 대응 전략 </a:t>
            </a:r>
            <a:endParaRPr lang="en-US" altLang="ko-KR"/>
          </a:p>
        </p:txBody>
      </p:sp>
      <p:grpSp>
        <p:nvGrpSpPr>
          <p:cNvPr id="41" name="그룹 40">
            <a:extLst>
              <a:ext uri="{FF2B5EF4-FFF2-40B4-BE49-F238E27FC236}">
                <a16:creationId xmlns:a16="http://schemas.microsoft.com/office/drawing/2014/main" id="{133949E4-B73C-45F5-9CB5-2355135186AE}"/>
              </a:ext>
            </a:extLst>
          </p:cNvPr>
          <p:cNvGrpSpPr/>
          <p:nvPr/>
        </p:nvGrpSpPr>
        <p:grpSpPr>
          <a:xfrm>
            <a:off x="713993" y="1256779"/>
            <a:ext cx="8488800" cy="276837"/>
            <a:chOff x="704850" y="2013298"/>
            <a:chExt cx="4140200" cy="276837"/>
          </a:xfrm>
        </p:grpSpPr>
        <p:sp>
          <p:nvSpPr>
            <p:cNvPr id="42" name="TextBox 41">
              <a:extLst>
                <a:ext uri="{FF2B5EF4-FFF2-40B4-BE49-F238E27FC236}">
                  <a16:creationId xmlns:a16="http://schemas.microsoft.com/office/drawing/2014/main" id="{8A2D40A6-57FD-4EEA-A6F4-109B0961049C}"/>
                </a:ext>
              </a:extLst>
            </p:cNvPr>
            <p:cNvSpPr txBox="1"/>
            <p:nvPr/>
          </p:nvSpPr>
          <p:spPr>
            <a:xfrm>
              <a:off x="704850" y="2046854"/>
              <a:ext cx="1392430" cy="200055"/>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300">
                  <a:ln>
                    <a:solidFill>
                      <a:prstClr val="white">
                        <a:lumMod val="75000"/>
                        <a:alpha val="0"/>
                      </a:prstClr>
                    </a:solidFill>
                  </a:ln>
                  <a:solidFill>
                    <a:schemeClr val="tx2"/>
                  </a:solidFill>
                  <a:latin typeface="KoPub돋움체 Bold" panose="00000800000000000000" pitchFamily="2" charset="-127"/>
                  <a:ea typeface="KoPub돋움체 Bold" panose="00000800000000000000" pitchFamily="2" charset="-127"/>
                  <a:cs typeface="Univers for KPMG"/>
                </a:rPr>
                <a:t>20</a:t>
              </a:r>
              <a:r>
                <a:rPr kumimoji="0" lang="en-US" altLang="ko-KR" sz="1300" b="0" i="0" u="none" strike="noStrike" kern="1200" cap="none" spc="0" normalizeH="0" baseline="0" noProof="0">
                  <a:ln>
                    <a:solidFill>
                      <a:prstClr val="white">
                        <a:lumMod val="75000"/>
                        <a:alpha val="0"/>
                      </a:prstClr>
                    </a:solidFill>
                  </a:ln>
                  <a:solidFill>
                    <a:schemeClr val="tx2"/>
                  </a:solidFill>
                  <a:effectLst/>
                  <a:uLnTx/>
                  <a:uFillTx/>
                  <a:latin typeface="KoPub돋움체 Bold" panose="00000800000000000000" pitchFamily="2" charset="-127"/>
                  <a:ea typeface="KoPub돋움체 Bold" panose="00000800000000000000" pitchFamily="2" charset="-127"/>
                  <a:cs typeface="Univers for KPMG"/>
                </a:rPr>
                <a:t>24</a:t>
              </a:r>
              <a:r>
                <a:rPr kumimoji="0" lang="ko-KR" altLang="en-US" sz="1300" b="0" i="0" u="none" strike="noStrike" kern="1200" cap="none" spc="0" normalizeH="0" baseline="0" noProof="0">
                  <a:ln>
                    <a:solidFill>
                      <a:prstClr val="white">
                        <a:lumMod val="75000"/>
                        <a:alpha val="0"/>
                      </a:prstClr>
                    </a:solidFill>
                  </a:ln>
                  <a:solidFill>
                    <a:schemeClr val="tx2"/>
                  </a:solidFill>
                  <a:effectLst/>
                  <a:uLnTx/>
                  <a:uFillTx/>
                  <a:latin typeface="KoPub돋움체 Bold" panose="00000800000000000000" pitchFamily="2" charset="-127"/>
                  <a:ea typeface="KoPub돋움체 Bold" panose="00000800000000000000" pitchFamily="2" charset="-127"/>
                  <a:cs typeface="Univers for KPMG"/>
                </a:rPr>
                <a:t>년 산업별 전망에 따른 기업 대응 전략</a:t>
              </a:r>
            </a:p>
          </p:txBody>
        </p:sp>
        <p:cxnSp>
          <p:nvCxnSpPr>
            <p:cNvPr id="43" name="직선 연결선 42">
              <a:extLst>
                <a:ext uri="{FF2B5EF4-FFF2-40B4-BE49-F238E27FC236}">
                  <a16:creationId xmlns:a16="http://schemas.microsoft.com/office/drawing/2014/main" id="{0D807107-00CF-478E-9C6C-747335732F1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55A17837-A7C7-494C-AC4B-F6205124BCD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 name="그룹 1">
            <a:extLst>
              <a:ext uri="{FF2B5EF4-FFF2-40B4-BE49-F238E27FC236}">
                <a16:creationId xmlns:a16="http://schemas.microsoft.com/office/drawing/2014/main" id="{4F5E3D3E-6163-48C0-BA8F-8E23D5CED22B}"/>
              </a:ext>
            </a:extLst>
          </p:cNvPr>
          <p:cNvGrpSpPr/>
          <p:nvPr/>
        </p:nvGrpSpPr>
        <p:grpSpPr>
          <a:xfrm>
            <a:off x="713994" y="1651000"/>
            <a:ext cx="8487156" cy="401921"/>
            <a:chOff x="713994" y="2565400"/>
            <a:chExt cx="8487156" cy="401921"/>
          </a:xfrm>
        </p:grpSpPr>
        <p:sp>
          <p:nvSpPr>
            <p:cNvPr id="24" name="직사각형 158">
              <a:extLst>
                <a:ext uri="{FF2B5EF4-FFF2-40B4-BE49-F238E27FC236}">
                  <a16:creationId xmlns:a16="http://schemas.microsoft.com/office/drawing/2014/main" id="{B89306C8-76CB-405A-9D97-9973D123D095}"/>
                </a:ext>
              </a:extLst>
            </p:cNvPr>
            <p:cNvSpPr/>
            <p:nvPr/>
          </p:nvSpPr>
          <p:spPr>
            <a:xfrm>
              <a:off x="713994" y="2565400"/>
              <a:ext cx="8487156" cy="401921"/>
            </a:xfrm>
            <a:prstGeom prst="rect">
              <a:avLst/>
            </a:prstGeom>
            <a:solidFill>
              <a:srgbClr val="DEF7FF"/>
            </a:solidFill>
            <a:ln w="3175">
              <a:noFill/>
            </a:ln>
          </p:spPr>
          <p:txBody>
            <a:bodyPr wrap="square" lIns="540000" tIns="72000" rIns="1764000" bIns="54000">
              <a:noAutofit/>
            </a:bodyPr>
            <a:lstStyle/>
            <a:p>
              <a:pPr lvl="0" fontAlgn="ctr">
                <a:lnSpc>
                  <a:spcPct val="110000"/>
                </a:lnSpc>
                <a:spcAft>
                  <a:spcPts val="500"/>
                </a:spcAft>
                <a:defRPr/>
              </a:pPr>
              <a:r>
                <a:rPr lang="en-US" altLang="ko-KR" sz="14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14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일부 긍정적</a:t>
              </a:r>
              <a:r>
                <a:rPr lang="en-US" altLang="ko-KR" sz="14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14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전망 산업 </a:t>
              </a:r>
            </a:p>
          </p:txBody>
        </p:sp>
        <p:pic>
          <p:nvPicPr>
            <p:cNvPr id="26" name="그림 25">
              <a:extLst>
                <a:ext uri="{FF2B5EF4-FFF2-40B4-BE49-F238E27FC236}">
                  <a16:creationId xmlns:a16="http://schemas.microsoft.com/office/drawing/2014/main" id="{6ECBFE6D-BA89-43E0-A74C-461C867DF69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3045" y="2621227"/>
              <a:ext cx="324000" cy="290266"/>
            </a:xfrm>
            <a:prstGeom prst="rect">
              <a:avLst/>
            </a:prstGeom>
          </p:spPr>
        </p:pic>
      </p:grpSp>
      <p:sp>
        <p:nvSpPr>
          <p:cNvPr id="14" name="직사각형 13">
            <a:extLst>
              <a:ext uri="{FF2B5EF4-FFF2-40B4-BE49-F238E27FC236}">
                <a16:creationId xmlns:a16="http://schemas.microsoft.com/office/drawing/2014/main" id="{F28234EC-2142-7CC3-12DA-91D5C205C438}"/>
              </a:ext>
            </a:extLst>
          </p:cNvPr>
          <p:cNvSpPr/>
          <p:nvPr/>
        </p:nvSpPr>
        <p:spPr>
          <a:xfrm>
            <a:off x="713993" y="2523129"/>
            <a:ext cx="1496133" cy="8006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Ins="72000" rtlCol="0" anchor="ctr"/>
          <a:lstStyle/>
          <a:p>
            <a:r>
              <a:rPr lang="ko-KR" altLang="en-US" sz="1100" b="1">
                <a:ln>
                  <a:solidFill>
                    <a:prstClr val="white">
                      <a:lumMod val="75000"/>
                      <a:alpha val="0"/>
                    </a:prstClr>
                  </a:solidFill>
                </a:ln>
                <a:solidFill>
                  <a:schemeClr val="bg1"/>
                </a:solidFill>
                <a:latin typeface="KoPub돋움체 Medium" panose="00000600000000000000" pitchFamily="2" charset="-127"/>
                <a:ea typeface="KoPub돋움체 Medium" panose="00000600000000000000" pitchFamily="2" charset="-127"/>
              </a:rPr>
              <a:t>미디어</a:t>
            </a:r>
            <a:r>
              <a:rPr lang="en-US" altLang="ko-KR" sz="1100" b="1">
                <a:ln>
                  <a:solidFill>
                    <a:prstClr val="white">
                      <a:lumMod val="75000"/>
                      <a:alpha val="0"/>
                    </a:prstClr>
                  </a:solidFill>
                </a:ln>
                <a:solidFill>
                  <a:schemeClr val="bg1"/>
                </a:solidFill>
                <a:latin typeface="KoPub돋움체 Medium" panose="00000600000000000000" pitchFamily="2" charset="-127"/>
                <a:ea typeface="KoPub돋움체 Medium" panose="00000600000000000000" pitchFamily="2" charset="-127"/>
              </a:rPr>
              <a:t>·</a:t>
            </a:r>
          </a:p>
          <a:p>
            <a:r>
              <a:rPr lang="ko-KR" altLang="en-US" sz="1100" b="1">
                <a:ln>
                  <a:solidFill>
                    <a:prstClr val="white">
                      <a:lumMod val="75000"/>
                      <a:alpha val="0"/>
                    </a:prstClr>
                  </a:solidFill>
                </a:ln>
                <a:solidFill>
                  <a:schemeClr val="bg1"/>
                </a:solidFill>
                <a:latin typeface="KoPub돋움체 Medium" panose="00000600000000000000" pitchFamily="2" charset="-127"/>
                <a:ea typeface="KoPub돋움체 Medium" panose="00000600000000000000" pitchFamily="2" charset="-127"/>
              </a:rPr>
              <a:t>엔터테인먼트</a:t>
            </a:r>
          </a:p>
        </p:txBody>
      </p:sp>
      <p:sp>
        <p:nvSpPr>
          <p:cNvPr id="15" name="직사각형 14">
            <a:extLst>
              <a:ext uri="{FF2B5EF4-FFF2-40B4-BE49-F238E27FC236}">
                <a16:creationId xmlns:a16="http://schemas.microsoft.com/office/drawing/2014/main" id="{6E9AE0BA-5904-4DBF-69D5-294B8F6CB801}"/>
              </a:ext>
            </a:extLst>
          </p:cNvPr>
          <p:cNvSpPr/>
          <p:nvPr/>
        </p:nvSpPr>
        <p:spPr>
          <a:xfrm>
            <a:off x="713993" y="3387763"/>
            <a:ext cx="1496133" cy="7983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Ins="72000" rtlCol="0" anchor="ctr"/>
          <a:lstStyle/>
          <a:p>
            <a:pPr marR="0" lvl="0" defTabSz="914400" rtl="0" eaLnBrk="1" fontAlgn="auto" latinLnBrk="0" hangingPunct="1">
              <a:spcBef>
                <a:spcPts val="0"/>
              </a:spcBef>
              <a:spcAft>
                <a:spcPts val="0"/>
              </a:spcAft>
              <a:buClrTx/>
              <a:buSzTx/>
              <a:buFontTx/>
              <a:buNone/>
              <a:tabLst/>
              <a:defRPr/>
            </a:pPr>
            <a:r>
              <a:rPr kumimoji="0" lang="ko-KR" altLang="en-US" sz="1100" b="1" i="0" u="none" strike="noStrike" kern="1200" cap="none" spc="0" normalizeH="0" baseline="0" noProof="0">
                <a:ln>
                  <a:solidFill>
                    <a:prstClr val="white">
                      <a:lumMod val="75000"/>
                      <a:alpha val="0"/>
                    </a:prst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식품</a:t>
            </a:r>
            <a:r>
              <a:rPr kumimoji="0" lang="en-US" altLang="ko-KR" sz="1100" b="1" i="0" u="none" strike="noStrike" kern="1200" cap="none" spc="0" normalizeH="0" baseline="0" noProof="0">
                <a:ln>
                  <a:solidFill>
                    <a:prstClr val="white">
                      <a:lumMod val="75000"/>
                      <a:alpha val="0"/>
                    </a:prst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1" i="0" u="none" strike="noStrike" kern="1200" cap="none" spc="0" normalizeH="0" baseline="0" noProof="0">
                <a:ln>
                  <a:solidFill>
                    <a:prstClr val="white">
                      <a:lumMod val="75000"/>
                      <a:alpha val="0"/>
                    </a:prst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외식</a:t>
            </a:r>
          </a:p>
        </p:txBody>
      </p:sp>
      <p:sp>
        <p:nvSpPr>
          <p:cNvPr id="16" name="직사각형 15">
            <a:extLst>
              <a:ext uri="{FF2B5EF4-FFF2-40B4-BE49-F238E27FC236}">
                <a16:creationId xmlns:a16="http://schemas.microsoft.com/office/drawing/2014/main" id="{FB5DF2CF-8FC3-C47A-A55A-9653B7AC364B}"/>
              </a:ext>
            </a:extLst>
          </p:cNvPr>
          <p:cNvSpPr/>
          <p:nvPr/>
        </p:nvSpPr>
        <p:spPr>
          <a:xfrm>
            <a:off x="2254572" y="2446801"/>
            <a:ext cx="6937436" cy="3443257"/>
          </a:xfrm>
          <a:prstGeom prst="rect">
            <a:avLst/>
          </a:prstGeom>
          <a:solidFill>
            <a:schemeClr val="bg1"/>
          </a:solidFill>
          <a:ln w="12700">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7" name="직사각형 16">
            <a:extLst>
              <a:ext uri="{FF2B5EF4-FFF2-40B4-BE49-F238E27FC236}">
                <a16:creationId xmlns:a16="http://schemas.microsoft.com/office/drawing/2014/main" id="{2D1C3FC3-9A8B-5071-B991-AD5A72B38008}"/>
              </a:ext>
            </a:extLst>
          </p:cNvPr>
          <p:cNvSpPr/>
          <p:nvPr/>
        </p:nvSpPr>
        <p:spPr>
          <a:xfrm>
            <a:off x="5567257" y="3378486"/>
            <a:ext cx="3633893" cy="8291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45720" rIns="180000" bIns="45720" numCol="1" spcCol="0" rtlCol="0" fromWordArt="0" anchor="ctr" anchorCtr="0" forceAA="0" compatLnSpc="1">
            <a:prstTxWarp prst="textNoShape">
              <a:avLst/>
            </a:prstTxWarp>
            <a:noAutofit/>
          </a:bodyPr>
          <a:lstStyle/>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외식 대체품으로 인식되는 간편식을 중심으로 가격</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품질 경쟁력 제고 노력을 지속하는 한편 </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B2C</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뿐만 아니라 </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B2B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간편식</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밀키트 사업을 추진하며 부가 수익 창출 기회 모색 필요 </a:t>
            </a:r>
          </a:p>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성장 정체된 국내 시장에서 벗어나 </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K-</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푸드의 세계화를 목표로 해외 매출 비중을 확대하며 외형 성장 및 수익성 개선에 주력</a:t>
            </a:r>
          </a:p>
        </p:txBody>
      </p:sp>
      <p:sp>
        <p:nvSpPr>
          <p:cNvPr id="18" name="직사각형 17">
            <a:extLst>
              <a:ext uri="{FF2B5EF4-FFF2-40B4-BE49-F238E27FC236}">
                <a16:creationId xmlns:a16="http://schemas.microsoft.com/office/drawing/2014/main" id="{D6F90A8D-6E41-688E-40A8-FDDAA9420626}"/>
              </a:ext>
            </a:extLst>
          </p:cNvPr>
          <p:cNvSpPr/>
          <p:nvPr/>
        </p:nvSpPr>
        <p:spPr>
          <a:xfrm>
            <a:off x="5838824" y="2170304"/>
            <a:ext cx="3353184" cy="276497"/>
          </a:xfrm>
          <a:prstGeom prst="rect">
            <a:avLst/>
          </a:prstGeom>
          <a:solidFill>
            <a:srgbClr val="1E49E2"/>
          </a:solidFill>
          <a:ln w="12700">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a:ln>
                  <a:solidFill>
                    <a:srgbClr val="00338D">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Univers for KPMG"/>
              </a:rPr>
              <a:t>대응 전략</a:t>
            </a:r>
          </a:p>
        </p:txBody>
      </p:sp>
      <p:sp>
        <p:nvSpPr>
          <p:cNvPr id="19" name="직사각형 18">
            <a:extLst>
              <a:ext uri="{FF2B5EF4-FFF2-40B4-BE49-F238E27FC236}">
                <a16:creationId xmlns:a16="http://schemas.microsoft.com/office/drawing/2014/main" id="{FFEFFE98-6463-6CEA-F1F2-E67AA4B3129C}"/>
              </a:ext>
            </a:extLst>
          </p:cNvPr>
          <p:cNvSpPr/>
          <p:nvPr/>
        </p:nvSpPr>
        <p:spPr>
          <a:xfrm>
            <a:off x="5567257" y="4238562"/>
            <a:ext cx="3633893" cy="8291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45720" rIns="180000" bIns="45720" numCol="1" spcCol="0" rtlCol="0" fromWordArt="0" anchor="ctr" anchorCtr="0" forceAA="0" compatLnSpc="1">
            <a:prstTxWarp prst="textNoShape">
              <a:avLst/>
            </a:prstTxWarp>
            <a:noAutofit/>
          </a:bodyPr>
          <a:lstStyle/>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글로벌 경쟁력을 보유한 중저가 인디 브랜드에 차별화된 브랜딩 전략을 연계하여 국내외 시장 공략 필요</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아울러 플랫폼</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·H&amp;B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스토어 등 채널 특성별 적합한 판매 전략으로 수요 개선 도모 </a:t>
            </a:r>
          </a:p>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화장품 </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ODM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기업은 국내 기업의 높은 생산 기술력과 가격 경쟁력을 바탕으로 글로벌 수요 흡수에 적극적으로 나서야 함</a:t>
            </a:r>
          </a:p>
        </p:txBody>
      </p:sp>
      <p:sp>
        <p:nvSpPr>
          <p:cNvPr id="20" name="직사각형 19">
            <a:extLst>
              <a:ext uri="{FF2B5EF4-FFF2-40B4-BE49-F238E27FC236}">
                <a16:creationId xmlns:a16="http://schemas.microsoft.com/office/drawing/2014/main" id="{A38EC8F8-3892-3859-75E2-FC412E8725DC}"/>
              </a:ext>
            </a:extLst>
          </p:cNvPr>
          <p:cNvSpPr/>
          <p:nvPr/>
        </p:nvSpPr>
        <p:spPr>
          <a:xfrm>
            <a:off x="5567256" y="2514686"/>
            <a:ext cx="3633893" cy="799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45720" rIns="180000" bIns="45720" numCol="1" spcCol="0" rtlCol="0" fromWordArt="0" anchor="ctr" anchorCtr="0" forceAA="0" compatLnSpc="1">
            <a:prstTxWarp prst="textNoShape">
              <a:avLst/>
            </a:prstTxWarp>
            <a:noAutofit/>
          </a:bodyPr>
          <a:lstStyle/>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글로벌 다양한 지역 로컬 콘텐츠 발굴</a:t>
            </a:r>
            <a:r>
              <a:rPr kumimoji="0" lang="en-US" altLang="ko-KR"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 </a:t>
            </a: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차별화된 니치 콘텐츠 큐레이션 등 콘텐츠 다양화 전략을 통한 경쟁력 강화 모색</a:t>
            </a:r>
          </a:p>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첨단 기술을 접목한 신규 비즈니스 모델 구축과 함께 급격한 기술 도입에 따른 노동 시장 등의 안정성을 해치지 않는 노력 필요</a:t>
            </a:r>
          </a:p>
        </p:txBody>
      </p:sp>
      <p:sp>
        <p:nvSpPr>
          <p:cNvPr id="21" name="화살표: 오각형 20">
            <a:extLst>
              <a:ext uri="{FF2B5EF4-FFF2-40B4-BE49-F238E27FC236}">
                <a16:creationId xmlns:a16="http://schemas.microsoft.com/office/drawing/2014/main" id="{E2D0D93A-1868-7308-5B0C-A3816677D441}"/>
              </a:ext>
            </a:extLst>
          </p:cNvPr>
          <p:cNvSpPr/>
          <p:nvPr/>
        </p:nvSpPr>
        <p:spPr>
          <a:xfrm>
            <a:off x="2282024" y="2516956"/>
            <a:ext cx="3556801" cy="799698"/>
          </a:xfrm>
          <a:prstGeom prst="homePlate">
            <a:avLst>
              <a:gd name="adj" fmla="val 33014"/>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71755" indent="-71755">
              <a:spcAft>
                <a:spcPts val="300"/>
              </a:spcAft>
              <a:buFont typeface="Arial" panose="020B0604020202020204" pitchFamily="34" charset="0"/>
              <a:buChar char="•"/>
              <a:defRP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글로벌 콘텐츠 플랫폼의 영향력 확대에 대응하여 국내 플랫폼은 사업 차별화 및 수익구조 개선 노력에 주안점을 둘 것으로 보임</a:t>
            </a:r>
            <a:endPar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71755" marR="0" lvl="0" indent="-71755" algn="l" defTabSz="914400" rtl="0" eaLnBrk="1" fontAlgn="auto" latinLnBrk="0" hangingPunct="1">
              <a:spcBef>
                <a:spcPts val="0"/>
              </a:spcBef>
              <a:spcAft>
                <a:spcPts val="300"/>
              </a:spcAft>
              <a:buClrTx/>
              <a:buSzTx/>
              <a:buFont typeface="Arial" panose="020B0604020202020204" pitchFamily="34" charset="0"/>
              <a:buChar char="•"/>
              <a:tabLst/>
              <a:defRP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국내 콘텐츠 </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IP(</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지식재산권</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에 대한 높은 수요 기반의 해외 진출 및 사업 다각화 트렌드가 지속</a:t>
            </a:r>
          </a:p>
        </p:txBody>
      </p:sp>
      <p:sp>
        <p:nvSpPr>
          <p:cNvPr id="22" name="화살표: 오각형 21">
            <a:extLst>
              <a:ext uri="{FF2B5EF4-FFF2-40B4-BE49-F238E27FC236}">
                <a16:creationId xmlns:a16="http://schemas.microsoft.com/office/drawing/2014/main" id="{0F87F836-BD8B-E358-EC4D-F1DE2A352C20}"/>
              </a:ext>
            </a:extLst>
          </p:cNvPr>
          <p:cNvSpPr/>
          <p:nvPr/>
        </p:nvSpPr>
        <p:spPr>
          <a:xfrm>
            <a:off x="2282023" y="3387763"/>
            <a:ext cx="3556801" cy="799699"/>
          </a:xfrm>
          <a:prstGeom prst="homePlate">
            <a:avLst>
              <a:gd name="adj" fmla="val 33014"/>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72000">
              <a:spcAft>
                <a:spcPts val="300"/>
              </a:spcAft>
              <a:buFont typeface="Arial" panose="020B0604020202020204" pitchFamily="34" charset="0"/>
              <a:buChar cha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식품</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외식 물가 상승으로 소비자의 먹거리 부담이 당분간 이어질 것으로 보이는 가운데</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소비자는 필수재인 식품대비 외식 중심으로 소비를 줄여 나갈 것으로 보임</a:t>
            </a:r>
          </a:p>
          <a:p>
            <a:pPr marL="72000" indent="-72000">
              <a:spcAft>
                <a:spcPts val="300"/>
              </a:spcAft>
              <a:buFont typeface="Arial" panose="020B0604020202020204" pitchFamily="34" charset="0"/>
              <a:buChar cha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외식 및 배달 수요 위축 경향으로 </a:t>
            </a:r>
            <a:r>
              <a:rPr lang="ko-KR" altLang="en-US" sz="900" dirty="0" err="1">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내식</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시장의 상대적 강세가 예상</a:t>
            </a:r>
          </a:p>
        </p:txBody>
      </p:sp>
      <p:sp>
        <p:nvSpPr>
          <p:cNvPr id="23" name="직사각형 22">
            <a:extLst>
              <a:ext uri="{FF2B5EF4-FFF2-40B4-BE49-F238E27FC236}">
                <a16:creationId xmlns:a16="http://schemas.microsoft.com/office/drawing/2014/main" id="{83709124-240C-9B6B-CFC7-2F03CF487AAE}"/>
              </a:ext>
            </a:extLst>
          </p:cNvPr>
          <p:cNvSpPr/>
          <p:nvPr/>
        </p:nvSpPr>
        <p:spPr>
          <a:xfrm>
            <a:off x="713993" y="4250171"/>
            <a:ext cx="1496133" cy="7892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Ins="72000" rtlCol="0" anchor="ctr"/>
          <a:lstStyle/>
          <a:p>
            <a:r>
              <a:rPr lang="ko-KR" altLang="en-US" sz="1100" b="1">
                <a:ln>
                  <a:solidFill>
                    <a:prstClr val="white">
                      <a:lumMod val="75000"/>
                      <a:alpha val="0"/>
                    </a:prstClr>
                  </a:solidFill>
                </a:ln>
                <a:solidFill>
                  <a:schemeClr val="bg1"/>
                </a:solidFill>
                <a:latin typeface="KoPub돋움체 Medium" panose="00000600000000000000" pitchFamily="2" charset="-127"/>
                <a:ea typeface="KoPub돋움체 Medium" panose="00000600000000000000" pitchFamily="2" charset="-127"/>
              </a:rPr>
              <a:t>화장품</a:t>
            </a:r>
          </a:p>
        </p:txBody>
      </p:sp>
      <p:sp>
        <p:nvSpPr>
          <p:cNvPr id="25" name="화살표: 오각형 24">
            <a:extLst>
              <a:ext uri="{FF2B5EF4-FFF2-40B4-BE49-F238E27FC236}">
                <a16:creationId xmlns:a16="http://schemas.microsoft.com/office/drawing/2014/main" id="{AEF8AEC6-389B-AE74-61F6-F55BAC971439}"/>
              </a:ext>
            </a:extLst>
          </p:cNvPr>
          <p:cNvSpPr/>
          <p:nvPr/>
        </p:nvSpPr>
        <p:spPr>
          <a:xfrm>
            <a:off x="2282023" y="4257544"/>
            <a:ext cx="3556801" cy="770723"/>
          </a:xfrm>
          <a:prstGeom prst="homePlate">
            <a:avLst>
              <a:gd name="adj" fmla="val 33014"/>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755" indent="-71755">
              <a:spcAft>
                <a:spcPts val="300"/>
              </a:spcAft>
              <a:buFont typeface="Arial" panose="020B0604020202020204" pitchFamily="34" charset="0"/>
              <a:buChar char="•"/>
              <a:defRP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수요 파편화로 화장품 </a:t>
            </a:r>
            <a:r>
              <a:rPr lang="ko-KR" altLang="en-US" sz="900" dirty="0" err="1">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성장축이</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럭셔리 브랜드에서 </a:t>
            </a:r>
            <a:r>
              <a:rPr lang="ko-KR" altLang="en-US" sz="900" dirty="0" err="1">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인디</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브랜드로 점차 이전되며</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중저가 브랜드가 시장 회복을 견인할 전망</a:t>
            </a:r>
            <a:endPar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71755" indent="-71755">
              <a:spcAft>
                <a:spcPts val="300"/>
              </a:spcAft>
              <a:buFont typeface="Arial" panose="020B0604020202020204" pitchFamily="34" charset="0"/>
              <a:buChar char="•"/>
              <a:defRP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글로벌 시장 내 한국 중저가 브랜드 선호가 높아지며 수출 회복세 가속도 붙어 </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OEM·ODM</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업체 수혜 예상</a:t>
            </a:r>
          </a:p>
        </p:txBody>
      </p:sp>
      <p:grpSp>
        <p:nvGrpSpPr>
          <p:cNvPr id="27" name="그룹 26">
            <a:extLst>
              <a:ext uri="{FF2B5EF4-FFF2-40B4-BE49-F238E27FC236}">
                <a16:creationId xmlns:a16="http://schemas.microsoft.com/office/drawing/2014/main" id="{6CFB3D32-6F2E-F206-8347-2D1713F01B20}"/>
              </a:ext>
            </a:extLst>
          </p:cNvPr>
          <p:cNvGrpSpPr/>
          <p:nvPr/>
        </p:nvGrpSpPr>
        <p:grpSpPr>
          <a:xfrm>
            <a:off x="5838824" y="3348404"/>
            <a:ext cx="3228976" cy="1737291"/>
            <a:chOff x="5957781" y="4284759"/>
            <a:chExt cx="3110019" cy="1737291"/>
          </a:xfrm>
        </p:grpSpPr>
        <p:cxnSp>
          <p:nvCxnSpPr>
            <p:cNvPr id="28" name="직선 연결선 27">
              <a:extLst>
                <a:ext uri="{FF2B5EF4-FFF2-40B4-BE49-F238E27FC236}">
                  <a16:creationId xmlns:a16="http://schemas.microsoft.com/office/drawing/2014/main" id="{FBE06F56-A936-828D-C3FB-17B1507FDA00}"/>
                </a:ext>
              </a:extLst>
            </p:cNvPr>
            <p:cNvCxnSpPr>
              <a:cxnSpLocks/>
            </p:cNvCxnSpPr>
            <p:nvPr/>
          </p:nvCxnSpPr>
          <p:spPr>
            <a:xfrm>
              <a:off x="5957781" y="4284759"/>
              <a:ext cx="3110019" cy="0"/>
            </a:xfrm>
            <a:prstGeom prst="line">
              <a:avLst/>
            </a:prstGeom>
            <a:ln w="6350">
              <a:solidFill>
                <a:srgbClr val="1E49E2"/>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59FD8512-AF02-7389-ECC9-60FFDC7D0236}"/>
                </a:ext>
              </a:extLst>
            </p:cNvPr>
            <p:cNvCxnSpPr>
              <a:cxnSpLocks/>
            </p:cNvCxnSpPr>
            <p:nvPr/>
          </p:nvCxnSpPr>
          <p:spPr>
            <a:xfrm>
              <a:off x="5957781" y="5152817"/>
              <a:ext cx="3110019" cy="0"/>
            </a:xfrm>
            <a:prstGeom prst="line">
              <a:avLst/>
            </a:prstGeom>
            <a:ln w="6350">
              <a:solidFill>
                <a:srgbClr val="1E49E2"/>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9C85C0BB-EA3D-6197-C28B-908815D832FE}"/>
                </a:ext>
              </a:extLst>
            </p:cNvPr>
            <p:cNvCxnSpPr>
              <a:cxnSpLocks/>
            </p:cNvCxnSpPr>
            <p:nvPr/>
          </p:nvCxnSpPr>
          <p:spPr>
            <a:xfrm>
              <a:off x="5957781" y="6022050"/>
              <a:ext cx="3110019" cy="0"/>
            </a:xfrm>
            <a:prstGeom prst="line">
              <a:avLst/>
            </a:prstGeom>
            <a:ln w="6350">
              <a:solidFill>
                <a:srgbClr val="1E49E2"/>
              </a:solidFill>
              <a:prstDash val="sysDot"/>
              <a:miter lim="800000"/>
            </a:ln>
          </p:spPr>
          <p:style>
            <a:lnRef idx="1">
              <a:schemeClr val="accent1"/>
            </a:lnRef>
            <a:fillRef idx="0">
              <a:schemeClr val="accent1"/>
            </a:fillRef>
            <a:effectRef idx="0">
              <a:schemeClr val="accent1"/>
            </a:effectRef>
            <a:fontRef idx="minor">
              <a:schemeClr val="tx1"/>
            </a:fontRef>
          </p:style>
        </p:cxnSp>
      </p:grpSp>
      <p:sp>
        <p:nvSpPr>
          <p:cNvPr id="31" name="직사각형 30">
            <a:extLst>
              <a:ext uri="{FF2B5EF4-FFF2-40B4-BE49-F238E27FC236}">
                <a16:creationId xmlns:a16="http://schemas.microsoft.com/office/drawing/2014/main" id="{86C2F59D-4C2A-F317-B79A-64A166A3702A}"/>
              </a:ext>
            </a:extLst>
          </p:cNvPr>
          <p:cNvSpPr/>
          <p:nvPr/>
        </p:nvSpPr>
        <p:spPr>
          <a:xfrm>
            <a:off x="2254572" y="2170304"/>
            <a:ext cx="3584252" cy="276497"/>
          </a:xfrm>
          <a:prstGeom prst="rect">
            <a:avLst/>
          </a:prstGeom>
          <a:solidFill>
            <a:schemeClr val="tx1">
              <a:lumMod val="50000"/>
              <a:lumOff val="5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srgbClr val="00338D">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Univers for KPMG"/>
              </a:rPr>
              <a:t>2024 </a:t>
            </a:r>
            <a:r>
              <a:rPr kumimoji="0" lang="ko-KR" altLang="en-US" sz="1000" b="1" i="0" u="none" strike="noStrike" kern="1200" cap="none" spc="0" normalizeH="0" baseline="0" noProof="0">
                <a:ln>
                  <a:solidFill>
                    <a:srgbClr val="00338D">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Univers for KPMG"/>
              </a:rPr>
              <a:t>전망</a:t>
            </a:r>
          </a:p>
        </p:txBody>
      </p:sp>
      <p:sp>
        <p:nvSpPr>
          <p:cNvPr id="32" name="직사각형 31">
            <a:extLst>
              <a:ext uri="{FF2B5EF4-FFF2-40B4-BE49-F238E27FC236}">
                <a16:creationId xmlns:a16="http://schemas.microsoft.com/office/drawing/2014/main" id="{42AF67C7-7FDD-BA1F-024C-3B965B80A5D5}"/>
              </a:ext>
            </a:extLst>
          </p:cNvPr>
          <p:cNvSpPr/>
          <p:nvPr/>
        </p:nvSpPr>
        <p:spPr>
          <a:xfrm>
            <a:off x="5567257" y="5074419"/>
            <a:ext cx="3633893" cy="8291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45720" rIns="180000" bIns="45720" numCol="1" spcCol="0" rtlCol="0" fromWordArt="0" anchor="ctr" anchorCtr="0" forceAA="0" compatLnSpc="1">
            <a:prstTxWarp prst="textNoShape">
              <a:avLst/>
            </a:prstTxWarp>
            <a:noAutofit/>
          </a:bodyPr>
          <a:lstStyle/>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대출채권 연체율과 해외 부동산 투자</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부동산</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PF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등을 모니터링하며 건전성 관리 필요 </a:t>
            </a:r>
          </a:p>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효과적인 해외 시장 진출</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확장 전략과 온라인 플랫폼 활용</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디지털 헬스케어 등 연계 비즈니스 발굴 </a:t>
            </a:r>
          </a:p>
        </p:txBody>
      </p:sp>
      <p:sp>
        <p:nvSpPr>
          <p:cNvPr id="33" name="직사각형 32">
            <a:extLst>
              <a:ext uri="{FF2B5EF4-FFF2-40B4-BE49-F238E27FC236}">
                <a16:creationId xmlns:a16="http://schemas.microsoft.com/office/drawing/2014/main" id="{5A3859C4-F413-5FD5-341D-650C0D3EF12C}"/>
              </a:ext>
            </a:extLst>
          </p:cNvPr>
          <p:cNvSpPr/>
          <p:nvPr/>
        </p:nvSpPr>
        <p:spPr>
          <a:xfrm>
            <a:off x="713993" y="5100776"/>
            <a:ext cx="1496133" cy="7892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Ins="72000" rtlCol="0" anchor="ctr"/>
          <a:lstStyle/>
          <a:p>
            <a:r>
              <a:rPr lang="ko-KR" altLang="en-US" sz="1100" b="1">
                <a:ln>
                  <a:solidFill>
                    <a:prstClr val="white">
                      <a:lumMod val="75000"/>
                      <a:alpha val="0"/>
                    </a:prstClr>
                  </a:solidFill>
                </a:ln>
                <a:solidFill>
                  <a:schemeClr val="bg1"/>
                </a:solidFill>
                <a:latin typeface="KoPub돋움체 Medium" panose="00000600000000000000" pitchFamily="2" charset="-127"/>
                <a:ea typeface="KoPub돋움체 Medium" panose="00000600000000000000" pitchFamily="2" charset="-127"/>
              </a:rPr>
              <a:t>손해보험</a:t>
            </a:r>
          </a:p>
        </p:txBody>
      </p:sp>
      <p:sp>
        <p:nvSpPr>
          <p:cNvPr id="34" name="화살표: 오각형 33">
            <a:extLst>
              <a:ext uri="{FF2B5EF4-FFF2-40B4-BE49-F238E27FC236}">
                <a16:creationId xmlns:a16="http://schemas.microsoft.com/office/drawing/2014/main" id="{2C8B517B-C488-DAA1-931F-F531DBC77370}"/>
              </a:ext>
            </a:extLst>
          </p:cNvPr>
          <p:cNvSpPr/>
          <p:nvPr/>
        </p:nvSpPr>
        <p:spPr>
          <a:xfrm>
            <a:off x="2282023" y="5086027"/>
            <a:ext cx="3556801" cy="770723"/>
          </a:xfrm>
          <a:prstGeom prst="homePlate">
            <a:avLst>
              <a:gd name="adj" fmla="val 33014"/>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755" indent="-71755">
              <a:spcAft>
                <a:spcPts val="300"/>
              </a:spcAft>
              <a:buFont typeface="Arial" panose="020B0604020202020204" pitchFamily="34" charset="0"/>
              <a:buChar char="•"/>
              <a:defRP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자동차보험료 인하</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err="1">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실손보험료</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인상이 예상되는 가운데</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적극적인 영업 활동과 책임보험 시장 확대 등으로 장기</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일반손해보험 성장 예상</a:t>
            </a:r>
          </a:p>
          <a:p>
            <a:pPr marL="71755" indent="-71755">
              <a:spcAft>
                <a:spcPts val="300"/>
              </a:spcAft>
              <a:buFont typeface="Arial" panose="020B0604020202020204" pitchFamily="34" charset="0"/>
              <a:buChar char="•"/>
              <a:defRPr/>
            </a:pPr>
            <a:r>
              <a:rPr lang="ko-KR" altLang="en-US" sz="900" dirty="0" err="1">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계리적</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가정 가이드라인 적용 등으로 영업이익 감소 여지가 있으며</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투자손익 변동성 등에 따라 소폭 성장할 것으로 전망</a:t>
            </a:r>
          </a:p>
        </p:txBody>
      </p:sp>
      <p:grpSp>
        <p:nvGrpSpPr>
          <p:cNvPr id="51" name="Group 18">
            <a:extLst>
              <a:ext uri="{FF2B5EF4-FFF2-40B4-BE49-F238E27FC236}">
                <a16:creationId xmlns:a16="http://schemas.microsoft.com/office/drawing/2014/main" id="{358316E9-102E-240A-52CE-4C170106959B}"/>
              </a:ext>
            </a:extLst>
          </p:cNvPr>
          <p:cNvGrpSpPr>
            <a:grpSpLocks noChangeAspect="1"/>
          </p:cNvGrpSpPr>
          <p:nvPr/>
        </p:nvGrpSpPr>
        <p:grpSpPr bwMode="auto">
          <a:xfrm>
            <a:off x="891483" y="4449275"/>
            <a:ext cx="189478" cy="351304"/>
            <a:chOff x="1955" y="0"/>
            <a:chExt cx="2330" cy="4320"/>
          </a:xfrm>
          <a:solidFill>
            <a:schemeClr val="bg1"/>
          </a:solidFill>
        </p:grpSpPr>
        <p:sp>
          <p:nvSpPr>
            <p:cNvPr id="52" name="Freeform 19">
              <a:extLst>
                <a:ext uri="{FF2B5EF4-FFF2-40B4-BE49-F238E27FC236}">
                  <a16:creationId xmlns:a16="http://schemas.microsoft.com/office/drawing/2014/main" id="{BB8C00E9-EE40-C4A1-1266-290F0D1087C6}"/>
                </a:ext>
              </a:extLst>
            </p:cNvPr>
            <p:cNvSpPr>
              <a:spLocks/>
            </p:cNvSpPr>
            <p:nvPr/>
          </p:nvSpPr>
          <p:spPr bwMode="auto">
            <a:xfrm>
              <a:off x="3484" y="3841"/>
              <a:ext cx="801" cy="231"/>
            </a:xfrm>
            <a:custGeom>
              <a:avLst/>
              <a:gdLst>
                <a:gd name="T0" fmla="*/ 2110 w 2127"/>
                <a:gd name="T1" fmla="*/ 3 h 614"/>
                <a:gd name="T2" fmla="*/ 0 w 2127"/>
                <a:gd name="T3" fmla="*/ 3 h 614"/>
                <a:gd name="T4" fmla="*/ 0 w 2127"/>
                <a:gd name="T5" fmla="*/ 606 h 614"/>
                <a:gd name="T6" fmla="*/ 0 w 2127"/>
                <a:gd name="T7" fmla="*/ 614 h 614"/>
                <a:gd name="T8" fmla="*/ 2127 w 2127"/>
                <a:gd name="T9" fmla="*/ 614 h 614"/>
                <a:gd name="T10" fmla="*/ 2127 w 2127"/>
                <a:gd name="T11" fmla="*/ 0 h 614"/>
                <a:gd name="T12" fmla="*/ 2110 w 2127"/>
                <a:gd name="T13" fmla="*/ 3 h 614"/>
              </a:gdLst>
              <a:ahLst/>
              <a:cxnLst>
                <a:cxn ang="0">
                  <a:pos x="T0" y="T1"/>
                </a:cxn>
                <a:cxn ang="0">
                  <a:pos x="T2" y="T3"/>
                </a:cxn>
                <a:cxn ang="0">
                  <a:pos x="T4" y="T5"/>
                </a:cxn>
                <a:cxn ang="0">
                  <a:pos x="T6" y="T7"/>
                </a:cxn>
                <a:cxn ang="0">
                  <a:pos x="T8" y="T9"/>
                </a:cxn>
                <a:cxn ang="0">
                  <a:pos x="T10" y="T11"/>
                </a:cxn>
                <a:cxn ang="0">
                  <a:pos x="T12" y="T13"/>
                </a:cxn>
              </a:cxnLst>
              <a:rect l="0" t="0" r="r" b="b"/>
              <a:pathLst>
                <a:path w="2127" h="614">
                  <a:moveTo>
                    <a:pt x="2110" y="3"/>
                  </a:moveTo>
                  <a:cubicBezTo>
                    <a:pt x="0" y="3"/>
                    <a:pt x="0" y="3"/>
                    <a:pt x="0" y="3"/>
                  </a:cubicBezTo>
                  <a:cubicBezTo>
                    <a:pt x="0" y="606"/>
                    <a:pt x="0" y="606"/>
                    <a:pt x="0" y="606"/>
                  </a:cubicBezTo>
                  <a:cubicBezTo>
                    <a:pt x="0" y="609"/>
                    <a:pt x="0" y="612"/>
                    <a:pt x="0" y="614"/>
                  </a:cubicBezTo>
                  <a:cubicBezTo>
                    <a:pt x="2127" y="614"/>
                    <a:pt x="2127" y="614"/>
                    <a:pt x="2127" y="614"/>
                  </a:cubicBezTo>
                  <a:cubicBezTo>
                    <a:pt x="2127" y="0"/>
                    <a:pt x="2127" y="0"/>
                    <a:pt x="2127" y="0"/>
                  </a:cubicBezTo>
                  <a:cubicBezTo>
                    <a:pt x="2121" y="1"/>
                    <a:pt x="2116" y="3"/>
                    <a:pt x="21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4" name="Freeform 20">
              <a:extLst>
                <a:ext uri="{FF2B5EF4-FFF2-40B4-BE49-F238E27FC236}">
                  <a16:creationId xmlns:a16="http://schemas.microsoft.com/office/drawing/2014/main" id="{1A7756D0-45EF-6735-5FC2-E242CBC7A2D0}"/>
                </a:ext>
              </a:extLst>
            </p:cNvPr>
            <p:cNvSpPr>
              <a:spLocks noEditPoints="1"/>
            </p:cNvSpPr>
            <p:nvPr/>
          </p:nvSpPr>
          <p:spPr bwMode="auto">
            <a:xfrm>
              <a:off x="3213" y="2214"/>
              <a:ext cx="1072" cy="1562"/>
            </a:xfrm>
            <a:custGeom>
              <a:avLst/>
              <a:gdLst>
                <a:gd name="T0" fmla="*/ 629 w 2846"/>
                <a:gd name="T1" fmla="*/ 480 h 4153"/>
                <a:gd name="T2" fmla="*/ 719 w 2846"/>
                <a:gd name="T3" fmla="*/ 571 h 4153"/>
                <a:gd name="T4" fmla="*/ 719 w 2846"/>
                <a:gd name="T5" fmla="*/ 4150 h 4153"/>
                <a:gd name="T6" fmla="*/ 2829 w 2846"/>
                <a:gd name="T7" fmla="*/ 4150 h 4153"/>
                <a:gd name="T8" fmla="*/ 2846 w 2846"/>
                <a:gd name="T9" fmla="*/ 4153 h 4153"/>
                <a:gd name="T10" fmla="*/ 2846 w 2846"/>
                <a:gd name="T11" fmla="*/ 669 h 4153"/>
                <a:gd name="T12" fmla="*/ 2178 w 2846"/>
                <a:gd name="T13" fmla="*/ 0 h 4153"/>
                <a:gd name="T14" fmla="*/ 0 w 2846"/>
                <a:gd name="T15" fmla="*/ 0 h 4153"/>
                <a:gd name="T16" fmla="*/ 0 w 2846"/>
                <a:gd name="T17" fmla="*/ 480 h 4153"/>
                <a:gd name="T18" fmla="*/ 629 w 2846"/>
                <a:gd name="T19" fmla="*/ 480 h 4153"/>
                <a:gd name="T20" fmla="*/ 1963 w 2846"/>
                <a:gd name="T21" fmla="*/ 423 h 4153"/>
                <a:gd name="T22" fmla="*/ 2432 w 2846"/>
                <a:gd name="T23" fmla="*/ 892 h 4153"/>
                <a:gd name="T24" fmla="*/ 2432 w 2846"/>
                <a:gd name="T25" fmla="*/ 1698 h 4153"/>
                <a:gd name="T26" fmla="*/ 2342 w 2846"/>
                <a:gd name="T27" fmla="*/ 1788 h 4153"/>
                <a:gd name="T28" fmla="*/ 2252 w 2846"/>
                <a:gd name="T29" fmla="*/ 1698 h 4153"/>
                <a:gd name="T30" fmla="*/ 2252 w 2846"/>
                <a:gd name="T31" fmla="*/ 892 h 4153"/>
                <a:gd name="T32" fmla="*/ 1963 w 2846"/>
                <a:gd name="T33" fmla="*/ 603 h 4153"/>
                <a:gd name="T34" fmla="*/ 1873 w 2846"/>
                <a:gd name="T35" fmla="*/ 513 h 4153"/>
                <a:gd name="T36" fmla="*/ 1963 w 2846"/>
                <a:gd name="T37" fmla="*/ 423 h 4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6" h="4153">
                  <a:moveTo>
                    <a:pt x="629" y="480"/>
                  </a:moveTo>
                  <a:cubicBezTo>
                    <a:pt x="679" y="480"/>
                    <a:pt x="719" y="521"/>
                    <a:pt x="719" y="571"/>
                  </a:cubicBezTo>
                  <a:cubicBezTo>
                    <a:pt x="719" y="4150"/>
                    <a:pt x="719" y="4150"/>
                    <a:pt x="719" y="4150"/>
                  </a:cubicBezTo>
                  <a:cubicBezTo>
                    <a:pt x="2829" y="4150"/>
                    <a:pt x="2829" y="4150"/>
                    <a:pt x="2829" y="4150"/>
                  </a:cubicBezTo>
                  <a:cubicBezTo>
                    <a:pt x="2835" y="4150"/>
                    <a:pt x="2840" y="4152"/>
                    <a:pt x="2846" y="4153"/>
                  </a:cubicBezTo>
                  <a:cubicBezTo>
                    <a:pt x="2846" y="669"/>
                    <a:pt x="2846" y="669"/>
                    <a:pt x="2846" y="669"/>
                  </a:cubicBezTo>
                  <a:cubicBezTo>
                    <a:pt x="2846" y="300"/>
                    <a:pt x="2546" y="0"/>
                    <a:pt x="2178" y="0"/>
                  </a:cubicBezTo>
                  <a:cubicBezTo>
                    <a:pt x="0" y="0"/>
                    <a:pt x="0" y="0"/>
                    <a:pt x="0" y="0"/>
                  </a:cubicBezTo>
                  <a:cubicBezTo>
                    <a:pt x="0" y="480"/>
                    <a:pt x="0" y="480"/>
                    <a:pt x="0" y="480"/>
                  </a:cubicBezTo>
                  <a:lnTo>
                    <a:pt x="629" y="480"/>
                  </a:lnTo>
                  <a:close/>
                  <a:moveTo>
                    <a:pt x="1963" y="423"/>
                  </a:moveTo>
                  <a:cubicBezTo>
                    <a:pt x="2222" y="423"/>
                    <a:pt x="2432" y="633"/>
                    <a:pt x="2432" y="892"/>
                  </a:cubicBezTo>
                  <a:cubicBezTo>
                    <a:pt x="2432" y="1698"/>
                    <a:pt x="2432" y="1698"/>
                    <a:pt x="2432" y="1698"/>
                  </a:cubicBezTo>
                  <a:cubicBezTo>
                    <a:pt x="2432" y="1747"/>
                    <a:pt x="2392" y="1788"/>
                    <a:pt x="2342" y="1788"/>
                  </a:cubicBezTo>
                  <a:cubicBezTo>
                    <a:pt x="2292" y="1788"/>
                    <a:pt x="2252" y="1747"/>
                    <a:pt x="2252" y="1698"/>
                  </a:cubicBezTo>
                  <a:cubicBezTo>
                    <a:pt x="2252" y="892"/>
                    <a:pt x="2252" y="892"/>
                    <a:pt x="2252" y="892"/>
                  </a:cubicBezTo>
                  <a:cubicBezTo>
                    <a:pt x="2252" y="733"/>
                    <a:pt x="2122" y="603"/>
                    <a:pt x="1963" y="603"/>
                  </a:cubicBezTo>
                  <a:cubicBezTo>
                    <a:pt x="1913" y="603"/>
                    <a:pt x="1873" y="563"/>
                    <a:pt x="1873" y="513"/>
                  </a:cubicBezTo>
                  <a:cubicBezTo>
                    <a:pt x="1873" y="463"/>
                    <a:pt x="1913" y="423"/>
                    <a:pt x="1963" y="4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5" name="Freeform 21">
              <a:extLst>
                <a:ext uri="{FF2B5EF4-FFF2-40B4-BE49-F238E27FC236}">
                  <a16:creationId xmlns:a16="http://schemas.microsoft.com/office/drawing/2014/main" id="{F089F6F2-A87C-9DA3-4276-09960AC612AA}"/>
                </a:ext>
              </a:extLst>
            </p:cNvPr>
            <p:cNvSpPr>
              <a:spLocks/>
            </p:cNvSpPr>
            <p:nvPr/>
          </p:nvSpPr>
          <p:spPr bwMode="auto">
            <a:xfrm>
              <a:off x="2393" y="0"/>
              <a:ext cx="591" cy="1514"/>
            </a:xfrm>
            <a:custGeom>
              <a:avLst/>
              <a:gdLst>
                <a:gd name="T0" fmla="*/ 1568 w 1568"/>
                <a:gd name="T1" fmla="*/ 1508 h 4027"/>
                <a:gd name="T2" fmla="*/ 1537 w 1568"/>
                <a:gd name="T3" fmla="*/ 1406 h 4027"/>
                <a:gd name="T4" fmla="*/ 595 w 1568"/>
                <a:gd name="T5" fmla="*/ 0 h 4027"/>
                <a:gd name="T6" fmla="*/ 0 w 1568"/>
                <a:gd name="T7" fmla="*/ 2493 h 4027"/>
                <a:gd name="T8" fmla="*/ 0 w 1568"/>
                <a:gd name="T9" fmla="*/ 4027 h 4027"/>
                <a:gd name="T10" fmla="*/ 1568 w 1568"/>
                <a:gd name="T11" fmla="*/ 4027 h 4027"/>
                <a:gd name="T12" fmla="*/ 1568 w 1568"/>
                <a:gd name="T13" fmla="*/ 1508 h 4027"/>
              </a:gdLst>
              <a:ahLst/>
              <a:cxnLst>
                <a:cxn ang="0">
                  <a:pos x="T0" y="T1"/>
                </a:cxn>
                <a:cxn ang="0">
                  <a:pos x="T2" y="T3"/>
                </a:cxn>
                <a:cxn ang="0">
                  <a:pos x="T4" y="T5"/>
                </a:cxn>
                <a:cxn ang="0">
                  <a:pos x="T6" y="T7"/>
                </a:cxn>
                <a:cxn ang="0">
                  <a:pos x="T8" y="T9"/>
                </a:cxn>
                <a:cxn ang="0">
                  <a:pos x="T10" y="T11"/>
                </a:cxn>
                <a:cxn ang="0">
                  <a:pos x="T12" y="T13"/>
                </a:cxn>
              </a:cxnLst>
              <a:rect l="0" t="0" r="r" b="b"/>
              <a:pathLst>
                <a:path w="1568" h="4027">
                  <a:moveTo>
                    <a:pt x="1568" y="1508"/>
                  </a:moveTo>
                  <a:cubicBezTo>
                    <a:pt x="1537" y="1406"/>
                    <a:pt x="1537" y="1406"/>
                    <a:pt x="1537" y="1406"/>
                  </a:cubicBezTo>
                  <a:cubicBezTo>
                    <a:pt x="1365" y="851"/>
                    <a:pt x="1041" y="368"/>
                    <a:pt x="595" y="0"/>
                  </a:cubicBezTo>
                  <a:cubicBezTo>
                    <a:pt x="204" y="775"/>
                    <a:pt x="0" y="1632"/>
                    <a:pt x="0" y="2493"/>
                  </a:cubicBezTo>
                  <a:cubicBezTo>
                    <a:pt x="0" y="4027"/>
                    <a:pt x="0" y="4027"/>
                    <a:pt x="0" y="4027"/>
                  </a:cubicBezTo>
                  <a:cubicBezTo>
                    <a:pt x="1568" y="4027"/>
                    <a:pt x="1568" y="4027"/>
                    <a:pt x="1568" y="4027"/>
                  </a:cubicBezTo>
                  <a:lnTo>
                    <a:pt x="1568" y="15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7" name="Freeform 22">
              <a:extLst>
                <a:ext uri="{FF2B5EF4-FFF2-40B4-BE49-F238E27FC236}">
                  <a16:creationId xmlns:a16="http://schemas.microsoft.com/office/drawing/2014/main" id="{7FC46746-8402-91AD-D679-44867A8FC9D7}"/>
                </a:ext>
              </a:extLst>
            </p:cNvPr>
            <p:cNvSpPr>
              <a:spLocks/>
            </p:cNvSpPr>
            <p:nvPr/>
          </p:nvSpPr>
          <p:spPr bwMode="auto">
            <a:xfrm>
              <a:off x="2242" y="1583"/>
              <a:ext cx="903" cy="812"/>
            </a:xfrm>
            <a:custGeom>
              <a:avLst/>
              <a:gdLst>
                <a:gd name="T0" fmla="*/ 2398 w 2398"/>
                <a:gd name="T1" fmla="*/ 169 h 2160"/>
                <a:gd name="T2" fmla="*/ 2229 w 2398"/>
                <a:gd name="T3" fmla="*/ 0 h 2160"/>
                <a:gd name="T4" fmla="*/ 169 w 2398"/>
                <a:gd name="T5" fmla="*/ 0 h 2160"/>
                <a:gd name="T6" fmla="*/ 0 w 2398"/>
                <a:gd name="T7" fmla="*/ 169 h 2160"/>
                <a:gd name="T8" fmla="*/ 0 w 2398"/>
                <a:gd name="T9" fmla="*/ 2160 h 2160"/>
                <a:gd name="T10" fmla="*/ 2398 w 2398"/>
                <a:gd name="T11" fmla="*/ 2160 h 2160"/>
                <a:gd name="T12" fmla="*/ 2398 w 2398"/>
                <a:gd name="T13" fmla="*/ 169 h 2160"/>
              </a:gdLst>
              <a:ahLst/>
              <a:cxnLst>
                <a:cxn ang="0">
                  <a:pos x="T0" y="T1"/>
                </a:cxn>
                <a:cxn ang="0">
                  <a:pos x="T2" y="T3"/>
                </a:cxn>
                <a:cxn ang="0">
                  <a:pos x="T4" y="T5"/>
                </a:cxn>
                <a:cxn ang="0">
                  <a:pos x="T6" y="T7"/>
                </a:cxn>
                <a:cxn ang="0">
                  <a:pos x="T8" y="T9"/>
                </a:cxn>
                <a:cxn ang="0">
                  <a:pos x="T10" y="T11"/>
                </a:cxn>
                <a:cxn ang="0">
                  <a:pos x="T12" y="T13"/>
                </a:cxn>
              </a:cxnLst>
              <a:rect l="0" t="0" r="r" b="b"/>
              <a:pathLst>
                <a:path w="2398" h="2160">
                  <a:moveTo>
                    <a:pt x="2398" y="169"/>
                  </a:moveTo>
                  <a:cubicBezTo>
                    <a:pt x="2398" y="76"/>
                    <a:pt x="2322" y="0"/>
                    <a:pt x="2229" y="0"/>
                  </a:cubicBezTo>
                  <a:cubicBezTo>
                    <a:pt x="169" y="0"/>
                    <a:pt x="169" y="0"/>
                    <a:pt x="169" y="0"/>
                  </a:cubicBezTo>
                  <a:cubicBezTo>
                    <a:pt x="75" y="0"/>
                    <a:pt x="0" y="76"/>
                    <a:pt x="0" y="169"/>
                  </a:cubicBezTo>
                  <a:cubicBezTo>
                    <a:pt x="0" y="2160"/>
                    <a:pt x="0" y="2160"/>
                    <a:pt x="0" y="2160"/>
                  </a:cubicBezTo>
                  <a:cubicBezTo>
                    <a:pt x="2398" y="2160"/>
                    <a:pt x="2398" y="2160"/>
                    <a:pt x="2398" y="2160"/>
                  </a:cubicBezTo>
                  <a:lnTo>
                    <a:pt x="2398"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 name="Freeform 23">
              <a:extLst>
                <a:ext uri="{FF2B5EF4-FFF2-40B4-BE49-F238E27FC236}">
                  <a16:creationId xmlns:a16="http://schemas.microsoft.com/office/drawing/2014/main" id="{D1730DCB-A5C8-E463-FA32-663DBF073EBF}"/>
                </a:ext>
              </a:extLst>
            </p:cNvPr>
            <p:cNvSpPr>
              <a:spLocks/>
            </p:cNvSpPr>
            <p:nvPr/>
          </p:nvSpPr>
          <p:spPr bwMode="auto">
            <a:xfrm>
              <a:off x="1955" y="2463"/>
              <a:ext cx="1461" cy="1857"/>
            </a:xfrm>
            <a:custGeom>
              <a:avLst/>
              <a:gdLst>
                <a:gd name="T0" fmla="*/ 668 w 3881"/>
                <a:gd name="T1" fmla="*/ 4941 h 4941"/>
                <a:gd name="T2" fmla="*/ 3213 w 3881"/>
                <a:gd name="T3" fmla="*/ 4941 h 4941"/>
                <a:gd name="T4" fmla="*/ 3881 w 3881"/>
                <a:gd name="T5" fmla="*/ 4272 h 4941"/>
                <a:gd name="T6" fmla="*/ 3881 w 3881"/>
                <a:gd name="T7" fmla="*/ 908 h 4941"/>
                <a:gd name="T8" fmla="*/ 3813 w 3881"/>
                <a:gd name="T9" fmla="*/ 941 h 4941"/>
                <a:gd name="T10" fmla="*/ 3133 w 3881"/>
                <a:gd name="T11" fmla="*/ 941 h 4941"/>
                <a:gd name="T12" fmla="*/ 3043 w 3881"/>
                <a:gd name="T13" fmla="*/ 851 h 4941"/>
                <a:gd name="T14" fmla="*/ 3133 w 3881"/>
                <a:gd name="T15" fmla="*/ 761 h 4941"/>
                <a:gd name="T16" fmla="*/ 3813 w 3881"/>
                <a:gd name="T17" fmla="*/ 761 h 4941"/>
                <a:gd name="T18" fmla="*/ 3881 w 3881"/>
                <a:gd name="T19" fmla="*/ 794 h 4941"/>
                <a:gd name="T20" fmla="*/ 3881 w 3881"/>
                <a:gd name="T21" fmla="*/ 0 h 4941"/>
                <a:gd name="T22" fmla="*/ 0 w 3881"/>
                <a:gd name="T23" fmla="*/ 0 h 4941"/>
                <a:gd name="T24" fmla="*/ 0 w 3881"/>
                <a:gd name="T25" fmla="*/ 761 h 4941"/>
                <a:gd name="T26" fmla="*/ 2452 w 3881"/>
                <a:gd name="T27" fmla="*/ 761 h 4941"/>
                <a:gd name="T28" fmla="*/ 2542 w 3881"/>
                <a:gd name="T29" fmla="*/ 851 h 4941"/>
                <a:gd name="T30" fmla="*/ 2452 w 3881"/>
                <a:gd name="T31" fmla="*/ 941 h 4941"/>
                <a:gd name="T32" fmla="*/ 0 w 3881"/>
                <a:gd name="T33" fmla="*/ 941 h 4941"/>
                <a:gd name="T34" fmla="*/ 0 w 3881"/>
                <a:gd name="T35" fmla="*/ 4272 h 4941"/>
                <a:gd name="T36" fmla="*/ 668 w 3881"/>
                <a:gd name="T37" fmla="*/ 4941 h 4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81" h="4941">
                  <a:moveTo>
                    <a:pt x="668" y="4941"/>
                  </a:moveTo>
                  <a:cubicBezTo>
                    <a:pt x="3213" y="4941"/>
                    <a:pt x="3213" y="4941"/>
                    <a:pt x="3213" y="4941"/>
                  </a:cubicBezTo>
                  <a:cubicBezTo>
                    <a:pt x="3581" y="4941"/>
                    <a:pt x="3881" y="4641"/>
                    <a:pt x="3881" y="4272"/>
                  </a:cubicBezTo>
                  <a:cubicBezTo>
                    <a:pt x="3881" y="908"/>
                    <a:pt x="3881" y="908"/>
                    <a:pt x="3881" y="908"/>
                  </a:cubicBezTo>
                  <a:cubicBezTo>
                    <a:pt x="3864" y="928"/>
                    <a:pt x="3841" y="941"/>
                    <a:pt x="3813" y="941"/>
                  </a:cubicBezTo>
                  <a:cubicBezTo>
                    <a:pt x="3133" y="941"/>
                    <a:pt x="3133" y="941"/>
                    <a:pt x="3133" y="941"/>
                  </a:cubicBezTo>
                  <a:cubicBezTo>
                    <a:pt x="3083" y="941"/>
                    <a:pt x="3043" y="901"/>
                    <a:pt x="3043" y="851"/>
                  </a:cubicBezTo>
                  <a:cubicBezTo>
                    <a:pt x="3043" y="801"/>
                    <a:pt x="3083" y="761"/>
                    <a:pt x="3133" y="761"/>
                  </a:cubicBezTo>
                  <a:cubicBezTo>
                    <a:pt x="3813" y="761"/>
                    <a:pt x="3813" y="761"/>
                    <a:pt x="3813" y="761"/>
                  </a:cubicBezTo>
                  <a:cubicBezTo>
                    <a:pt x="3841" y="761"/>
                    <a:pt x="3864" y="774"/>
                    <a:pt x="3881" y="794"/>
                  </a:cubicBezTo>
                  <a:cubicBezTo>
                    <a:pt x="3881" y="0"/>
                    <a:pt x="3881" y="0"/>
                    <a:pt x="3881" y="0"/>
                  </a:cubicBezTo>
                  <a:cubicBezTo>
                    <a:pt x="0" y="0"/>
                    <a:pt x="0" y="0"/>
                    <a:pt x="0" y="0"/>
                  </a:cubicBezTo>
                  <a:cubicBezTo>
                    <a:pt x="0" y="761"/>
                    <a:pt x="0" y="761"/>
                    <a:pt x="0" y="761"/>
                  </a:cubicBezTo>
                  <a:cubicBezTo>
                    <a:pt x="2452" y="761"/>
                    <a:pt x="2452" y="761"/>
                    <a:pt x="2452" y="761"/>
                  </a:cubicBezTo>
                  <a:cubicBezTo>
                    <a:pt x="2502" y="761"/>
                    <a:pt x="2542" y="801"/>
                    <a:pt x="2542" y="851"/>
                  </a:cubicBezTo>
                  <a:cubicBezTo>
                    <a:pt x="2542" y="901"/>
                    <a:pt x="2502" y="941"/>
                    <a:pt x="2452" y="941"/>
                  </a:cubicBezTo>
                  <a:cubicBezTo>
                    <a:pt x="0" y="941"/>
                    <a:pt x="0" y="941"/>
                    <a:pt x="0" y="941"/>
                  </a:cubicBezTo>
                  <a:cubicBezTo>
                    <a:pt x="0" y="4272"/>
                    <a:pt x="0" y="4272"/>
                    <a:pt x="0" y="4272"/>
                  </a:cubicBezTo>
                  <a:cubicBezTo>
                    <a:pt x="0" y="4641"/>
                    <a:pt x="300" y="4941"/>
                    <a:pt x="668" y="49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60" name="Freeform 11">
            <a:extLst>
              <a:ext uri="{FF2B5EF4-FFF2-40B4-BE49-F238E27FC236}">
                <a16:creationId xmlns:a16="http://schemas.microsoft.com/office/drawing/2014/main" id="{F66D5760-51AC-023B-DCDD-2A7D909B4C2A}"/>
              </a:ext>
            </a:extLst>
          </p:cNvPr>
          <p:cNvSpPr>
            <a:spLocks noChangeAspect="1" noEditPoints="1"/>
          </p:cNvSpPr>
          <p:nvPr/>
        </p:nvSpPr>
        <p:spPr bwMode="auto">
          <a:xfrm>
            <a:off x="823301" y="5380719"/>
            <a:ext cx="323909" cy="249078"/>
          </a:xfrm>
          <a:custGeom>
            <a:avLst/>
            <a:gdLst>
              <a:gd name="T0" fmla="*/ 287 w 289"/>
              <a:gd name="T1" fmla="*/ 66 h 222"/>
              <a:gd name="T2" fmla="*/ 262 w 289"/>
              <a:gd name="T3" fmla="*/ 51 h 222"/>
              <a:gd name="T4" fmla="*/ 253 w 289"/>
              <a:gd name="T5" fmla="*/ 58 h 222"/>
              <a:gd name="T6" fmla="*/ 222 w 289"/>
              <a:gd name="T7" fmla="*/ 7 h 222"/>
              <a:gd name="T8" fmla="*/ 145 w 289"/>
              <a:gd name="T9" fmla="*/ 0 h 222"/>
              <a:gd name="T10" fmla="*/ 68 w 289"/>
              <a:gd name="T11" fmla="*/ 7 h 222"/>
              <a:gd name="T12" fmla="*/ 36 w 289"/>
              <a:gd name="T13" fmla="*/ 58 h 222"/>
              <a:gd name="T14" fmla="*/ 27 w 289"/>
              <a:gd name="T15" fmla="*/ 51 h 222"/>
              <a:gd name="T16" fmla="*/ 3 w 289"/>
              <a:gd name="T17" fmla="*/ 66 h 222"/>
              <a:gd name="T18" fmla="*/ 25 w 289"/>
              <a:gd name="T19" fmla="*/ 80 h 222"/>
              <a:gd name="T20" fmla="*/ 16 w 289"/>
              <a:gd name="T21" fmla="*/ 101 h 222"/>
              <a:gd name="T22" fmla="*/ 4 w 289"/>
              <a:gd name="T23" fmla="*/ 123 h 222"/>
              <a:gd name="T24" fmla="*/ 4 w 289"/>
              <a:gd name="T25" fmla="*/ 215 h 222"/>
              <a:gd name="T26" fmla="*/ 11 w 289"/>
              <a:gd name="T27" fmla="*/ 222 h 222"/>
              <a:gd name="T28" fmla="*/ 42 w 289"/>
              <a:gd name="T29" fmla="*/ 222 h 222"/>
              <a:gd name="T30" fmla="*/ 49 w 289"/>
              <a:gd name="T31" fmla="*/ 215 h 222"/>
              <a:gd name="T32" fmla="*/ 49 w 289"/>
              <a:gd name="T33" fmla="*/ 201 h 222"/>
              <a:gd name="T34" fmla="*/ 145 w 289"/>
              <a:gd name="T35" fmla="*/ 201 h 222"/>
              <a:gd name="T36" fmla="*/ 240 w 289"/>
              <a:gd name="T37" fmla="*/ 201 h 222"/>
              <a:gd name="T38" fmla="*/ 240 w 289"/>
              <a:gd name="T39" fmla="*/ 215 h 222"/>
              <a:gd name="T40" fmla="*/ 247 w 289"/>
              <a:gd name="T41" fmla="*/ 222 h 222"/>
              <a:gd name="T42" fmla="*/ 278 w 289"/>
              <a:gd name="T43" fmla="*/ 222 h 222"/>
              <a:gd name="T44" fmla="*/ 285 w 289"/>
              <a:gd name="T45" fmla="*/ 215 h 222"/>
              <a:gd name="T46" fmla="*/ 285 w 289"/>
              <a:gd name="T47" fmla="*/ 123 h 222"/>
              <a:gd name="T48" fmla="*/ 273 w 289"/>
              <a:gd name="T49" fmla="*/ 101 h 222"/>
              <a:gd name="T50" fmla="*/ 264 w 289"/>
              <a:gd name="T51" fmla="*/ 80 h 222"/>
              <a:gd name="T52" fmla="*/ 287 w 289"/>
              <a:gd name="T53" fmla="*/ 66 h 222"/>
              <a:gd name="T54" fmla="*/ 39 w 289"/>
              <a:gd name="T55" fmla="*/ 142 h 222"/>
              <a:gd name="T56" fmla="*/ 23 w 289"/>
              <a:gd name="T57" fmla="*/ 126 h 222"/>
              <a:gd name="T58" fmla="*/ 39 w 289"/>
              <a:gd name="T59" fmla="*/ 110 h 222"/>
              <a:gd name="T60" fmla="*/ 55 w 289"/>
              <a:gd name="T61" fmla="*/ 126 h 222"/>
              <a:gd name="T62" fmla="*/ 39 w 289"/>
              <a:gd name="T63" fmla="*/ 142 h 222"/>
              <a:gd name="T64" fmla="*/ 201 w 289"/>
              <a:gd name="T65" fmla="*/ 107 h 222"/>
              <a:gd name="T66" fmla="*/ 160 w 289"/>
              <a:gd name="T67" fmla="*/ 116 h 222"/>
              <a:gd name="T68" fmla="*/ 109 w 289"/>
              <a:gd name="T69" fmla="*/ 167 h 222"/>
              <a:gd name="T70" fmla="*/ 91 w 289"/>
              <a:gd name="T71" fmla="*/ 167 h 222"/>
              <a:gd name="T72" fmla="*/ 85 w 289"/>
              <a:gd name="T73" fmla="*/ 162 h 222"/>
              <a:gd name="T74" fmla="*/ 85 w 289"/>
              <a:gd name="T75" fmla="*/ 143 h 222"/>
              <a:gd name="T76" fmla="*/ 136 w 289"/>
              <a:gd name="T77" fmla="*/ 92 h 222"/>
              <a:gd name="T78" fmla="*/ 146 w 289"/>
              <a:gd name="T79" fmla="*/ 51 h 222"/>
              <a:gd name="T80" fmla="*/ 185 w 289"/>
              <a:gd name="T81" fmla="*/ 41 h 222"/>
              <a:gd name="T82" fmla="*/ 163 w 289"/>
              <a:gd name="T83" fmla="*/ 64 h 222"/>
              <a:gd name="T84" fmla="*/ 168 w 289"/>
              <a:gd name="T85" fmla="*/ 84 h 222"/>
              <a:gd name="T86" fmla="*/ 189 w 289"/>
              <a:gd name="T87" fmla="*/ 90 h 222"/>
              <a:gd name="T88" fmla="*/ 211 w 289"/>
              <a:gd name="T89" fmla="*/ 67 h 222"/>
              <a:gd name="T90" fmla="*/ 201 w 289"/>
              <a:gd name="T91" fmla="*/ 107 h 222"/>
              <a:gd name="T92" fmla="*/ 266 w 289"/>
              <a:gd name="T93" fmla="*/ 126 h 222"/>
              <a:gd name="T94" fmla="*/ 250 w 289"/>
              <a:gd name="T95" fmla="*/ 142 h 222"/>
              <a:gd name="T96" fmla="*/ 234 w 289"/>
              <a:gd name="T97" fmla="*/ 126 h 222"/>
              <a:gd name="T98" fmla="*/ 250 w 289"/>
              <a:gd name="T99" fmla="*/ 110 h 222"/>
              <a:gd name="T100" fmla="*/ 266 w 289"/>
              <a:gd name="T101" fmla="*/ 12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9" h="222">
                <a:moveTo>
                  <a:pt x="287" y="66"/>
                </a:moveTo>
                <a:cubicBezTo>
                  <a:pt x="289" y="59"/>
                  <a:pt x="269" y="51"/>
                  <a:pt x="262" y="51"/>
                </a:cubicBezTo>
                <a:cubicBezTo>
                  <a:pt x="256" y="51"/>
                  <a:pt x="253" y="56"/>
                  <a:pt x="253" y="58"/>
                </a:cubicBezTo>
                <a:cubicBezTo>
                  <a:pt x="245" y="41"/>
                  <a:pt x="229" y="8"/>
                  <a:pt x="222" y="7"/>
                </a:cubicBezTo>
                <a:cubicBezTo>
                  <a:pt x="222" y="7"/>
                  <a:pt x="201" y="0"/>
                  <a:pt x="145" y="0"/>
                </a:cubicBezTo>
                <a:cubicBezTo>
                  <a:pt x="88" y="0"/>
                  <a:pt x="68" y="7"/>
                  <a:pt x="68" y="7"/>
                </a:cubicBezTo>
                <a:cubicBezTo>
                  <a:pt x="60" y="8"/>
                  <a:pt x="44" y="41"/>
                  <a:pt x="36" y="58"/>
                </a:cubicBezTo>
                <a:cubicBezTo>
                  <a:pt x="36" y="56"/>
                  <a:pt x="34" y="51"/>
                  <a:pt x="27" y="51"/>
                </a:cubicBezTo>
                <a:cubicBezTo>
                  <a:pt x="20" y="51"/>
                  <a:pt x="0" y="59"/>
                  <a:pt x="3" y="66"/>
                </a:cubicBezTo>
                <a:cubicBezTo>
                  <a:pt x="5" y="73"/>
                  <a:pt x="20" y="78"/>
                  <a:pt x="25" y="80"/>
                </a:cubicBezTo>
                <a:cubicBezTo>
                  <a:pt x="25" y="80"/>
                  <a:pt x="24" y="94"/>
                  <a:pt x="16" y="101"/>
                </a:cubicBezTo>
                <a:cubicBezTo>
                  <a:pt x="7" y="107"/>
                  <a:pt x="4" y="114"/>
                  <a:pt x="4" y="123"/>
                </a:cubicBezTo>
                <a:cubicBezTo>
                  <a:pt x="4" y="132"/>
                  <a:pt x="4" y="215"/>
                  <a:pt x="4" y="215"/>
                </a:cubicBezTo>
                <a:cubicBezTo>
                  <a:pt x="4" y="219"/>
                  <a:pt x="8" y="222"/>
                  <a:pt x="11" y="222"/>
                </a:cubicBezTo>
                <a:cubicBezTo>
                  <a:pt x="42" y="222"/>
                  <a:pt x="42" y="222"/>
                  <a:pt x="42" y="222"/>
                </a:cubicBezTo>
                <a:cubicBezTo>
                  <a:pt x="46" y="222"/>
                  <a:pt x="49" y="219"/>
                  <a:pt x="49" y="215"/>
                </a:cubicBezTo>
                <a:cubicBezTo>
                  <a:pt x="49" y="201"/>
                  <a:pt x="49" y="201"/>
                  <a:pt x="49" y="201"/>
                </a:cubicBezTo>
                <a:cubicBezTo>
                  <a:pt x="145" y="201"/>
                  <a:pt x="145" y="201"/>
                  <a:pt x="145" y="201"/>
                </a:cubicBezTo>
                <a:cubicBezTo>
                  <a:pt x="240" y="201"/>
                  <a:pt x="240" y="201"/>
                  <a:pt x="240" y="201"/>
                </a:cubicBezTo>
                <a:cubicBezTo>
                  <a:pt x="240" y="215"/>
                  <a:pt x="240" y="215"/>
                  <a:pt x="240" y="215"/>
                </a:cubicBezTo>
                <a:cubicBezTo>
                  <a:pt x="240" y="219"/>
                  <a:pt x="243" y="222"/>
                  <a:pt x="247" y="222"/>
                </a:cubicBezTo>
                <a:cubicBezTo>
                  <a:pt x="278" y="222"/>
                  <a:pt x="278" y="222"/>
                  <a:pt x="278" y="222"/>
                </a:cubicBezTo>
                <a:cubicBezTo>
                  <a:pt x="282" y="222"/>
                  <a:pt x="285" y="219"/>
                  <a:pt x="285" y="215"/>
                </a:cubicBezTo>
                <a:cubicBezTo>
                  <a:pt x="285" y="215"/>
                  <a:pt x="285" y="132"/>
                  <a:pt x="285" y="123"/>
                </a:cubicBezTo>
                <a:cubicBezTo>
                  <a:pt x="285" y="114"/>
                  <a:pt x="282" y="107"/>
                  <a:pt x="273" y="101"/>
                </a:cubicBezTo>
                <a:cubicBezTo>
                  <a:pt x="265" y="94"/>
                  <a:pt x="264" y="80"/>
                  <a:pt x="264" y="80"/>
                </a:cubicBezTo>
                <a:cubicBezTo>
                  <a:pt x="269" y="78"/>
                  <a:pt x="284" y="73"/>
                  <a:pt x="287" y="66"/>
                </a:cubicBezTo>
                <a:close/>
                <a:moveTo>
                  <a:pt x="39" y="142"/>
                </a:moveTo>
                <a:cubicBezTo>
                  <a:pt x="30" y="142"/>
                  <a:pt x="23" y="135"/>
                  <a:pt x="23" y="126"/>
                </a:cubicBezTo>
                <a:cubicBezTo>
                  <a:pt x="23" y="117"/>
                  <a:pt x="30" y="110"/>
                  <a:pt x="39" y="110"/>
                </a:cubicBezTo>
                <a:cubicBezTo>
                  <a:pt x="48" y="110"/>
                  <a:pt x="55" y="117"/>
                  <a:pt x="55" y="126"/>
                </a:cubicBezTo>
                <a:cubicBezTo>
                  <a:pt x="55" y="135"/>
                  <a:pt x="48" y="142"/>
                  <a:pt x="39" y="142"/>
                </a:cubicBezTo>
                <a:close/>
                <a:moveTo>
                  <a:pt x="201" y="107"/>
                </a:moveTo>
                <a:cubicBezTo>
                  <a:pt x="190" y="118"/>
                  <a:pt x="174" y="121"/>
                  <a:pt x="160" y="116"/>
                </a:cubicBezTo>
                <a:cubicBezTo>
                  <a:pt x="109" y="167"/>
                  <a:pt x="109" y="167"/>
                  <a:pt x="109" y="167"/>
                </a:cubicBezTo>
                <a:cubicBezTo>
                  <a:pt x="104" y="172"/>
                  <a:pt x="96" y="172"/>
                  <a:pt x="91" y="167"/>
                </a:cubicBezTo>
                <a:cubicBezTo>
                  <a:pt x="85" y="162"/>
                  <a:pt x="85" y="162"/>
                  <a:pt x="85" y="162"/>
                </a:cubicBezTo>
                <a:cubicBezTo>
                  <a:pt x="80" y="157"/>
                  <a:pt x="80" y="148"/>
                  <a:pt x="85" y="143"/>
                </a:cubicBezTo>
                <a:cubicBezTo>
                  <a:pt x="136" y="92"/>
                  <a:pt x="136" y="92"/>
                  <a:pt x="136" y="92"/>
                </a:cubicBezTo>
                <a:cubicBezTo>
                  <a:pt x="132" y="78"/>
                  <a:pt x="135" y="62"/>
                  <a:pt x="146" y="51"/>
                </a:cubicBezTo>
                <a:cubicBezTo>
                  <a:pt x="156" y="40"/>
                  <a:pt x="172" y="37"/>
                  <a:pt x="185" y="41"/>
                </a:cubicBezTo>
                <a:cubicBezTo>
                  <a:pt x="163" y="64"/>
                  <a:pt x="163" y="64"/>
                  <a:pt x="163" y="64"/>
                </a:cubicBezTo>
                <a:cubicBezTo>
                  <a:pt x="163" y="64"/>
                  <a:pt x="158" y="74"/>
                  <a:pt x="168" y="84"/>
                </a:cubicBezTo>
                <a:cubicBezTo>
                  <a:pt x="178" y="94"/>
                  <a:pt x="189" y="90"/>
                  <a:pt x="189" y="90"/>
                </a:cubicBezTo>
                <a:cubicBezTo>
                  <a:pt x="211" y="67"/>
                  <a:pt x="211" y="67"/>
                  <a:pt x="211" y="67"/>
                </a:cubicBezTo>
                <a:cubicBezTo>
                  <a:pt x="215" y="81"/>
                  <a:pt x="212" y="96"/>
                  <a:pt x="201" y="107"/>
                </a:cubicBezTo>
                <a:close/>
                <a:moveTo>
                  <a:pt x="266" y="126"/>
                </a:moveTo>
                <a:cubicBezTo>
                  <a:pt x="266" y="135"/>
                  <a:pt x="259" y="142"/>
                  <a:pt x="250" y="142"/>
                </a:cubicBezTo>
                <a:cubicBezTo>
                  <a:pt x="241" y="142"/>
                  <a:pt x="234" y="135"/>
                  <a:pt x="234" y="126"/>
                </a:cubicBezTo>
                <a:cubicBezTo>
                  <a:pt x="234" y="117"/>
                  <a:pt x="241" y="110"/>
                  <a:pt x="250" y="110"/>
                </a:cubicBezTo>
                <a:cubicBezTo>
                  <a:pt x="259" y="110"/>
                  <a:pt x="266" y="117"/>
                  <a:pt x="266" y="1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61" name="그룹 60">
            <a:extLst>
              <a:ext uri="{FF2B5EF4-FFF2-40B4-BE49-F238E27FC236}">
                <a16:creationId xmlns:a16="http://schemas.microsoft.com/office/drawing/2014/main" id="{D4F6C170-8E79-DD57-CFE1-B11A2A5CF180}"/>
              </a:ext>
            </a:extLst>
          </p:cNvPr>
          <p:cNvGrpSpPr/>
          <p:nvPr/>
        </p:nvGrpSpPr>
        <p:grpSpPr>
          <a:xfrm>
            <a:off x="878804" y="3605162"/>
            <a:ext cx="213161" cy="371969"/>
            <a:chOff x="880837" y="2727409"/>
            <a:chExt cx="185672" cy="324000"/>
          </a:xfrm>
        </p:grpSpPr>
        <p:sp>
          <p:nvSpPr>
            <p:cNvPr id="62" name="Freeform 5">
              <a:extLst>
                <a:ext uri="{FF2B5EF4-FFF2-40B4-BE49-F238E27FC236}">
                  <a16:creationId xmlns:a16="http://schemas.microsoft.com/office/drawing/2014/main" id="{D819CFE7-218A-CCA6-2E35-4D34DE6E05C1}"/>
                </a:ext>
              </a:extLst>
            </p:cNvPr>
            <p:cNvSpPr>
              <a:spLocks/>
            </p:cNvSpPr>
            <p:nvPr/>
          </p:nvSpPr>
          <p:spPr bwMode="auto">
            <a:xfrm>
              <a:off x="994016" y="2727409"/>
              <a:ext cx="72493" cy="324000"/>
            </a:xfrm>
            <a:custGeom>
              <a:avLst/>
              <a:gdLst>
                <a:gd name="T0" fmla="*/ 20 w 40"/>
                <a:gd name="T1" fmla="*/ 0 h 182"/>
                <a:gd name="T2" fmla="*/ 0 w 40"/>
                <a:gd name="T3" fmla="*/ 20 h 182"/>
                <a:gd name="T4" fmla="*/ 0 w 40"/>
                <a:gd name="T5" fmla="*/ 81 h 182"/>
                <a:gd name="T6" fmla="*/ 17 w 40"/>
                <a:gd name="T7" fmla="*/ 100 h 182"/>
                <a:gd name="T8" fmla="*/ 17 w 40"/>
                <a:gd name="T9" fmla="*/ 170 h 182"/>
                <a:gd name="T10" fmla="*/ 29 w 40"/>
                <a:gd name="T11" fmla="*/ 182 h 182"/>
                <a:gd name="T12" fmla="*/ 40 w 40"/>
                <a:gd name="T13" fmla="*/ 170 h 182"/>
                <a:gd name="T14" fmla="*/ 40 w 40"/>
                <a:gd name="T15" fmla="*/ 81 h 182"/>
                <a:gd name="T16" fmla="*/ 40 w 40"/>
                <a:gd name="T17" fmla="*/ 50 h 182"/>
                <a:gd name="T18" fmla="*/ 40 w 40"/>
                <a:gd name="T19" fmla="*/ 20 h 182"/>
                <a:gd name="T20" fmla="*/ 20 w 40"/>
                <a:gd name="T2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82">
                  <a:moveTo>
                    <a:pt x="20" y="0"/>
                  </a:moveTo>
                  <a:cubicBezTo>
                    <a:pt x="9" y="0"/>
                    <a:pt x="0" y="9"/>
                    <a:pt x="0" y="20"/>
                  </a:cubicBezTo>
                  <a:cubicBezTo>
                    <a:pt x="0" y="81"/>
                    <a:pt x="0" y="81"/>
                    <a:pt x="0" y="81"/>
                  </a:cubicBezTo>
                  <a:cubicBezTo>
                    <a:pt x="0" y="91"/>
                    <a:pt x="8" y="99"/>
                    <a:pt x="17" y="100"/>
                  </a:cubicBezTo>
                  <a:cubicBezTo>
                    <a:pt x="17" y="170"/>
                    <a:pt x="17" y="170"/>
                    <a:pt x="17" y="170"/>
                  </a:cubicBezTo>
                  <a:cubicBezTo>
                    <a:pt x="17" y="176"/>
                    <a:pt x="22" y="182"/>
                    <a:pt x="29" y="182"/>
                  </a:cubicBezTo>
                  <a:cubicBezTo>
                    <a:pt x="35" y="182"/>
                    <a:pt x="40" y="176"/>
                    <a:pt x="40" y="170"/>
                  </a:cubicBezTo>
                  <a:cubicBezTo>
                    <a:pt x="40" y="81"/>
                    <a:pt x="40" y="81"/>
                    <a:pt x="40" y="81"/>
                  </a:cubicBezTo>
                  <a:cubicBezTo>
                    <a:pt x="40" y="50"/>
                    <a:pt x="40" y="50"/>
                    <a:pt x="40" y="50"/>
                  </a:cubicBezTo>
                  <a:cubicBezTo>
                    <a:pt x="40" y="20"/>
                    <a:pt x="40" y="20"/>
                    <a:pt x="40" y="20"/>
                  </a:cubicBezTo>
                  <a:cubicBezTo>
                    <a:pt x="40" y="9"/>
                    <a:pt x="31" y="0"/>
                    <a:pt x="2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KoPub돋움체 Medium"/>
                <a:ea typeface="KoPub돋움체 Medium"/>
                <a:cs typeface="+mn-cs"/>
              </a:endParaRPr>
            </a:p>
          </p:txBody>
        </p:sp>
        <p:sp>
          <p:nvSpPr>
            <p:cNvPr id="63" name="Freeform 6">
              <a:extLst>
                <a:ext uri="{FF2B5EF4-FFF2-40B4-BE49-F238E27FC236}">
                  <a16:creationId xmlns:a16="http://schemas.microsoft.com/office/drawing/2014/main" id="{986B1114-5562-AB56-E59C-21BD25A59C30}"/>
                </a:ext>
              </a:extLst>
            </p:cNvPr>
            <p:cNvSpPr>
              <a:spLocks/>
            </p:cNvSpPr>
            <p:nvPr/>
          </p:nvSpPr>
          <p:spPr bwMode="auto">
            <a:xfrm>
              <a:off x="880837" y="2727409"/>
              <a:ext cx="71753" cy="324000"/>
            </a:xfrm>
            <a:custGeom>
              <a:avLst/>
              <a:gdLst>
                <a:gd name="T0" fmla="*/ 36 w 40"/>
                <a:gd name="T1" fmla="*/ 0 h 182"/>
                <a:gd name="T2" fmla="*/ 32 w 40"/>
                <a:gd name="T3" fmla="*/ 4 h 182"/>
                <a:gd name="T4" fmla="*/ 32 w 40"/>
                <a:gd name="T5" fmla="*/ 4 h 182"/>
                <a:gd name="T6" fmla="*/ 32 w 40"/>
                <a:gd name="T7" fmla="*/ 32 h 182"/>
                <a:gd name="T8" fmla="*/ 28 w 40"/>
                <a:gd name="T9" fmla="*/ 36 h 182"/>
                <a:gd name="T10" fmla="*/ 24 w 40"/>
                <a:gd name="T11" fmla="*/ 32 h 182"/>
                <a:gd name="T12" fmla="*/ 24 w 40"/>
                <a:gd name="T13" fmla="*/ 4 h 182"/>
                <a:gd name="T14" fmla="*/ 20 w 40"/>
                <a:gd name="T15" fmla="*/ 0 h 182"/>
                <a:gd name="T16" fmla="*/ 16 w 40"/>
                <a:gd name="T17" fmla="*/ 4 h 182"/>
                <a:gd name="T18" fmla="*/ 16 w 40"/>
                <a:gd name="T19" fmla="*/ 4 h 182"/>
                <a:gd name="T20" fmla="*/ 16 w 40"/>
                <a:gd name="T21" fmla="*/ 32 h 182"/>
                <a:gd name="T22" fmla="*/ 12 w 40"/>
                <a:gd name="T23" fmla="*/ 36 h 182"/>
                <a:gd name="T24" fmla="*/ 8 w 40"/>
                <a:gd name="T25" fmla="*/ 32 h 182"/>
                <a:gd name="T26" fmla="*/ 8 w 40"/>
                <a:gd name="T27" fmla="*/ 4 h 182"/>
                <a:gd name="T28" fmla="*/ 4 w 40"/>
                <a:gd name="T29" fmla="*/ 0 h 182"/>
                <a:gd name="T30" fmla="*/ 0 w 40"/>
                <a:gd name="T31" fmla="*/ 4 h 182"/>
                <a:gd name="T32" fmla="*/ 0 w 40"/>
                <a:gd name="T33" fmla="*/ 53 h 182"/>
                <a:gd name="T34" fmla="*/ 9 w 40"/>
                <a:gd name="T35" fmla="*/ 69 h 182"/>
                <a:gd name="T36" fmla="*/ 9 w 40"/>
                <a:gd name="T37" fmla="*/ 170 h 182"/>
                <a:gd name="T38" fmla="*/ 20 w 40"/>
                <a:gd name="T39" fmla="*/ 182 h 182"/>
                <a:gd name="T40" fmla="*/ 32 w 40"/>
                <a:gd name="T41" fmla="*/ 170 h 182"/>
                <a:gd name="T42" fmla="*/ 32 w 40"/>
                <a:gd name="T43" fmla="*/ 69 h 182"/>
                <a:gd name="T44" fmla="*/ 40 w 40"/>
                <a:gd name="T45" fmla="*/ 53 h 182"/>
                <a:gd name="T46" fmla="*/ 40 w 40"/>
                <a:gd name="T47" fmla="*/ 4 h 182"/>
                <a:gd name="T48" fmla="*/ 36 w 40"/>
                <a:gd name="T4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 h="182">
                  <a:moveTo>
                    <a:pt x="36" y="0"/>
                  </a:moveTo>
                  <a:cubicBezTo>
                    <a:pt x="34" y="0"/>
                    <a:pt x="32" y="2"/>
                    <a:pt x="32" y="4"/>
                  </a:cubicBezTo>
                  <a:cubicBezTo>
                    <a:pt x="32" y="4"/>
                    <a:pt x="32" y="4"/>
                    <a:pt x="32" y="4"/>
                  </a:cubicBezTo>
                  <a:cubicBezTo>
                    <a:pt x="32" y="32"/>
                    <a:pt x="32" y="32"/>
                    <a:pt x="32" y="32"/>
                  </a:cubicBezTo>
                  <a:cubicBezTo>
                    <a:pt x="32" y="35"/>
                    <a:pt x="30" y="36"/>
                    <a:pt x="28" y="36"/>
                  </a:cubicBezTo>
                  <a:cubicBezTo>
                    <a:pt x="26" y="36"/>
                    <a:pt x="24" y="35"/>
                    <a:pt x="24" y="32"/>
                  </a:cubicBezTo>
                  <a:cubicBezTo>
                    <a:pt x="24" y="4"/>
                    <a:pt x="24" y="4"/>
                    <a:pt x="24" y="4"/>
                  </a:cubicBezTo>
                  <a:cubicBezTo>
                    <a:pt x="24" y="2"/>
                    <a:pt x="22" y="0"/>
                    <a:pt x="20" y="0"/>
                  </a:cubicBezTo>
                  <a:cubicBezTo>
                    <a:pt x="18" y="0"/>
                    <a:pt x="16" y="2"/>
                    <a:pt x="16" y="4"/>
                  </a:cubicBezTo>
                  <a:cubicBezTo>
                    <a:pt x="16" y="4"/>
                    <a:pt x="16" y="4"/>
                    <a:pt x="16" y="4"/>
                  </a:cubicBezTo>
                  <a:cubicBezTo>
                    <a:pt x="16" y="32"/>
                    <a:pt x="16" y="32"/>
                    <a:pt x="16" y="32"/>
                  </a:cubicBezTo>
                  <a:cubicBezTo>
                    <a:pt x="16" y="35"/>
                    <a:pt x="14" y="36"/>
                    <a:pt x="12" y="36"/>
                  </a:cubicBezTo>
                  <a:cubicBezTo>
                    <a:pt x="10" y="36"/>
                    <a:pt x="8" y="35"/>
                    <a:pt x="8" y="32"/>
                  </a:cubicBezTo>
                  <a:cubicBezTo>
                    <a:pt x="8" y="4"/>
                    <a:pt x="8" y="4"/>
                    <a:pt x="8" y="4"/>
                  </a:cubicBezTo>
                  <a:cubicBezTo>
                    <a:pt x="8" y="2"/>
                    <a:pt x="7" y="0"/>
                    <a:pt x="4" y="0"/>
                  </a:cubicBezTo>
                  <a:cubicBezTo>
                    <a:pt x="2" y="0"/>
                    <a:pt x="0" y="2"/>
                    <a:pt x="0" y="4"/>
                  </a:cubicBezTo>
                  <a:cubicBezTo>
                    <a:pt x="0" y="53"/>
                    <a:pt x="0" y="53"/>
                    <a:pt x="0" y="53"/>
                  </a:cubicBezTo>
                  <a:cubicBezTo>
                    <a:pt x="0" y="60"/>
                    <a:pt x="4" y="66"/>
                    <a:pt x="9" y="69"/>
                  </a:cubicBezTo>
                  <a:cubicBezTo>
                    <a:pt x="9" y="170"/>
                    <a:pt x="9" y="170"/>
                    <a:pt x="9" y="170"/>
                  </a:cubicBezTo>
                  <a:cubicBezTo>
                    <a:pt x="9" y="176"/>
                    <a:pt x="14" y="182"/>
                    <a:pt x="20" y="182"/>
                  </a:cubicBezTo>
                  <a:cubicBezTo>
                    <a:pt x="27" y="182"/>
                    <a:pt x="32" y="176"/>
                    <a:pt x="32" y="170"/>
                  </a:cubicBezTo>
                  <a:cubicBezTo>
                    <a:pt x="32" y="69"/>
                    <a:pt x="32" y="69"/>
                    <a:pt x="32" y="69"/>
                  </a:cubicBezTo>
                  <a:cubicBezTo>
                    <a:pt x="37" y="66"/>
                    <a:pt x="40" y="60"/>
                    <a:pt x="40" y="53"/>
                  </a:cubicBezTo>
                  <a:cubicBezTo>
                    <a:pt x="40" y="4"/>
                    <a:pt x="40" y="4"/>
                    <a:pt x="40" y="4"/>
                  </a:cubicBezTo>
                  <a:cubicBezTo>
                    <a:pt x="40" y="2"/>
                    <a:pt x="38" y="0"/>
                    <a:pt x="3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KoPub돋움체 Medium"/>
                <a:ea typeface="KoPub돋움체 Medium"/>
                <a:cs typeface="+mn-cs"/>
              </a:endParaRPr>
            </a:p>
          </p:txBody>
        </p:sp>
      </p:grpSp>
      <p:sp>
        <p:nvSpPr>
          <p:cNvPr id="66" name="Freeform 36">
            <a:extLst>
              <a:ext uri="{FF2B5EF4-FFF2-40B4-BE49-F238E27FC236}">
                <a16:creationId xmlns:a16="http://schemas.microsoft.com/office/drawing/2014/main" id="{93D20991-469C-397D-4FD4-C94D5A93555E}"/>
              </a:ext>
            </a:extLst>
          </p:cNvPr>
          <p:cNvSpPr>
            <a:spLocks noChangeAspect="1" noEditPoints="1"/>
          </p:cNvSpPr>
          <p:nvPr/>
        </p:nvSpPr>
        <p:spPr bwMode="auto">
          <a:xfrm>
            <a:off x="844603" y="2742822"/>
            <a:ext cx="269822" cy="343858"/>
          </a:xfrm>
          <a:custGeom>
            <a:avLst/>
            <a:gdLst>
              <a:gd name="T0" fmla="*/ 193 w 234"/>
              <a:gd name="T1" fmla="*/ 148 h 300"/>
              <a:gd name="T2" fmla="*/ 196 w 234"/>
              <a:gd name="T3" fmla="*/ 155 h 300"/>
              <a:gd name="T4" fmla="*/ 208 w 234"/>
              <a:gd name="T5" fmla="*/ 156 h 300"/>
              <a:gd name="T6" fmla="*/ 208 w 234"/>
              <a:gd name="T7" fmla="*/ 156 h 300"/>
              <a:gd name="T8" fmla="*/ 208 w 234"/>
              <a:gd name="T9" fmla="*/ 156 h 300"/>
              <a:gd name="T10" fmla="*/ 234 w 234"/>
              <a:gd name="T11" fmla="*/ 80 h 300"/>
              <a:gd name="T12" fmla="*/ 208 w 234"/>
              <a:gd name="T13" fmla="*/ 4 h 300"/>
              <a:gd name="T14" fmla="*/ 196 w 234"/>
              <a:gd name="T15" fmla="*/ 4 h 300"/>
              <a:gd name="T16" fmla="*/ 196 w 234"/>
              <a:gd name="T17" fmla="*/ 19 h 300"/>
              <a:gd name="T18" fmla="*/ 217 w 234"/>
              <a:gd name="T19" fmla="*/ 80 h 300"/>
              <a:gd name="T20" fmla="*/ 196 w 234"/>
              <a:gd name="T21" fmla="*/ 141 h 300"/>
              <a:gd name="T22" fmla="*/ 165 w 234"/>
              <a:gd name="T23" fmla="*/ 117 h 300"/>
              <a:gd name="T24" fmla="*/ 168 w 234"/>
              <a:gd name="T25" fmla="*/ 124 h 300"/>
              <a:gd name="T26" fmla="*/ 180 w 234"/>
              <a:gd name="T27" fmla="*/ 125 h 300"/>
              <a:gd name="T28" fmla="*/ 180 w 234"/>
              <a:gd name="T29" fmla="*/ 125 h 300"/>
              <a:gd name="T30" fmla="*/ 180 w 234"/>
              <a:gd name="T31" fmla="*/ 125 h 300"/>
              <a:gd name="T32" fmla="*/ 196 w 234"/>
              <a:gd name="T33" fmla="*/ 80 h 300"/>
              <a:gd name="T34" fmla="*/ 180 w 234"/>
              <a:gd name="T35" fmla="*/ 35 h 300"/>
              <a:gd name="T36" fmla="*/ 168 w 234"/>
              <a:gd name="T37" fmla="*/ 35 h 300"/>
              <a:gd name="T38" fmla="*/ 168 w 234"/>
              <a:gd name="T39" fmla="*/ 50 h 300"/>
              <a:gd name="T40" fmla="*/ 179 w 234"/>
              <a:gd name="T41" fmla="*/ 80 h 300"/>
              <a:gd name="T42" fmla="*/ 39 w 234"/>
              <a:gd name="T43" fmla="*/ 141 h 300"/>
              <a:gd name="T44" fmla="*/ 18 w 234"/>
              <a:gd name="T45" fmla="*/ 80 h 300"/>
              <a:gd name="T46" fmla="*/ 39 w 234"/>
              <a:gd name="T47" fmla="*/ 19 h 300"/>
              <a:gd name="T48" fmla="*/ 39 w 234"/>
              <a:gd name="T49" fmla="*/ 4 h 300"/>
              <a:gd name="T50" fmla="*/ 27 w 234"/>
              <a:gd name="T51" fmla="*/ 4 h 300"/>
              <a:gd name="T52" fmla="*/ 0 w 234"/>
              <a:gd name="T53" fmla="*/ 80 h 300"/>
              <a:gd name="T54" fmla="*/ 27 w 234"/>
              <a:gd name="T55" fmla="*/ 156 h 300"/>
              <a:gd name="T56" fmla="*/ 27 w 234"/>
              <a:gd name="T57" fmla="*/ 156 h 300"/>
              <a:gd name="T58" fmla="*/ 27 w 234"/>
              <a:gd name="T59" fmla="*/ 156 h 300"/>
              <a:gd name="T60" fmla="*/ 39 w 234"/>
              <a:gd name="T61" fmla="*/ 155 h 300"/>
              <a:gd name="T62" fmla="*/ 41 w 234"/>
              <a:gd name="T63" fmla="*/ 148 h 300"/>
              <a:gd name="T64" fmla="*/ 67 w 234"/>
              <a:gd name="T65" fmla="*/ 110 h 300"/>
              <a:gd name="T66" fmla="*/ 56 w 234"/>
              <a:gd name="T67" fmla="*/ 80 h 300"/>
              <a:gd name="T68" fmla="*/ 67 w 234"/>
              <a:gd name="T69" fmla="*/ 50 h 300"/>
              <a:gd name="T70" fmla="*/ 67 w 234"/>
              <a:gd name="T71" fmla="*/ 35 h 300"/>
              <a:gd name="T72" fmla="*/ 55 w 234"/>
              <a:gd name="T73" fmla="*/ 35 h 300"/>
              <a:gd name="T74" fmla="*/ 39 w 234"/>
              <a:gd name="T75" fmla="*/ 80 h 300"/>
              <a:gd name="T76" fmla="*/ 55 w 234"/>
              <a:gd name="T77" fmla="*/ 125 h 300"/>
              <a:gd name="T78" fmla="*/ 55 w 234"/>
              <a:gd name="T79" fmla="*/ 125 h 300"/>
              <a:gd name="T80" fmla="*/ 67 w 234"/>
              <a:gd name="T81" fmla="*/ 124 h 300"/>
              <a:gd name="T82" fmla="*/ 69 w 234"/>
              <a:gd name="T83" fmla="*/ 117 h 300"/>
              <a:gd name="T84" fmla="*/ 67 w 234"/>
              <a:gd name="T85" fmla="*/ 110 h 300"/>
              <a:gd name="T86" fmla="*/ 117 w 234"/>
              <a:gd name="T87" fmla="*/ 133 h 300"/>
              <a:gd name="T88" fmla="*/ 23 w 234"/>
              <a:gd name="T89" fmla="*/ 300 h 300"/>
              <a:gd name="T90" fmla="*/ 117 w 234"/>
              <a:gd name="T91" fmla="*/ 267 h 300"/>
              <a:gd name="T92" fmla="*/ 212 w 234"/>
              <a:gd name="T93" fmla="*/ 300 h 300"/>
              <a:gd name="T94" fmla="*/ 117 w 234"/>
              <a:gd name="T95" fmla="*/ 235 h 300"/>
              <a:gd name="T96" fmla="*/ 117 w 234"/>
              <a:gd name="T97" fmla="*/ 184 h 300"/>
              <a:gd name="T98" fmla="*/ 117 w 234"/>
              <a:gd name="T99" fmla="*/ 235 h 300"/>
              <a:gd name="T100" fmla="*/ 82 w 234"/>
              <a:gd name="T101" fmla="*/ 80 h 300"/>
              <a:gd name="T102" fmla="*/ 153 w 234"/>
              <a:gd name="T103" fmla="*/ 8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4" h="300">
                <a:moveTo>
                  <a:pt x="196" y="141"/>
                </a:moveTo>
                <a:cubicBezTo>
                  <a:pt x="194" y="143"/>
                  <a:pt x="193" y="146"/>
                  <a:pt x="193" y="148"/>
                </a:cubicBezTo>
                <a:cubicBezTo>
                  <a:pt x="193" y="148"/>
                  <a:pt x="193" y="148"/>
                  <a:pt x="193" y="148"/>
                </a:cubicBezTo>
                <a:cubicBezTo>
                  <a:pt x="193" y="151"/>
                  <a:pt x="194" y="153"/>
                  <a:pt x="196" y="155"/>
                </a:cubicBezTo>
                <a:cubicBezTo>
                  <a:pt x="196" y="155"/>
                  <a:pt x="196" y="155"/>
                  <a:pt x="196" y="155"/>
                </a:cubicBezTo>
                <a:cubicBezTo>
                  <a:pt x="199" y="159"/>
                  <a:pt x="204" y="160"/>
                  <a:pt x="208" y="156"/>
                </a:cubicBezTo>
                <a:cubicBezTo>
                  <a:pt x="208" y="156"/>
                  <a:pt x="208" y="156"/>
                  <a:pt x="208" y="156"/>
                </a:cubicBezTo>
                <a:cubicBezTo>
                  <a:pt x="208" y="156"/>
                  <a:pt x="208" y="156"/>
                  <a:pt x="208" y="156"/>
                </a:cubicBezTo>
                <a:cubicBezTo>
                  <a:pt x="208" y="156"/>
                  <a:pt x="208" y="156"/>
                  <a:pt x="208" y="156"/>
                </a:cubicBezTo>
                <a:cubicBezTo>
                  <a:pt x="208" y="156"/>
                  <a:pt x="208" y="156"/>
                  <a:pt x="208" y="156"/>
                </a:cubicBezTo>
                <a:cubicBezTo>
                  <a:pt x="208" y="156"/>
                  <a:pt x="208" y="156"/>
                  <a:pt x="208" y="156"/>
                </a:cubicBezTo>
                <a:cubicBezTo>
                  <a:pt x="226" y="135"/>
                  <a:pt x="234" y="107"/>
                  <a:pt x="234" y="80"/>
                </a:cubicBezTo>
                <a:cubicBezTo>
                  <a:pt x="234" y="80"/>
                  <a:pt x="234" y="80"/>
                  <a:pt x="234" y="80"/>
                </a:cubicBezTo>
                <a:cubicBezTo>
                  <a:pt x="234" y="52"/>
                  <a:pt x="226" y="25"/>
                  <a:pt x="208" y="4"/>
                </a:cubicBezTo>
                <a:cubicBezTo>
                  <a:pt x="208" y="4"/>
                  <a:pt x="208" y="4"/>
                  <a:pt x="208" y="4"/>
                </a:cubicBezTo>
                <a:cubicBezTo>
                  <a:pt x="205" y="0"/>
                  <a:pt x="199" y="0"/>
                  <a:pt x="196" y="4"/>
                </a:cubicBezTo>
                <a:cubicBezTo>
                  <a:pt x="196" y="4"/>
                  <a:pt x="196" y="4"/>
                  <a:pt x="196" y="4"/>
                </a:cubicBezTo>
                <a:cubicBezTo>
                  <a:pt x="193" y="8"/>
                  <a:pt x="193" y="15"/>
                  <a:pt x="196" y="19"/>
                </a:cubicBezTo>
                <a:cubicBezTo>
                  <a:pt x="196" y="19"/>
                  <a:pt x="196" y="19"/>
                  <a:pt x="196" y="19"/>
                </a:cubicBezTo>
                <a:cubicBezTo>
                  <a:pt x="210" y="36"/>
                  <a:pt x="217" y="58"/>
                  <a:pt x="217" y="80"/>
                </a:cubicBezTo>
                <a:cubicBezTo>
                  <a:pt x="217" y="80"/>
                  <a:pt x="217" y="80"/>
                  <a:pt x="217" y="80"/>
                </a:cubicBezTo>
                <a:cubicBezTo>
                  <a:pt x="217" y="102"/>
                  <a:pt x="210" y="124"/>
                  <a:pt x="196" y="141"/>
                </a:cubicBezTo>
                <a:close/>
                <a:moveTo>
                  <a:pt x="168" y="110"/>
                </a:moveTo>
                <a:cubicBezTo>
                  <a:pt x="166" y="112"/>
                  <a:pt x="165" y="115"/>
                  <a:pt x="165" y="117"/>
                </a:cubicBezTo>
                <a:cubicBezTo>
                  <a:pt x="165" y="117"/>
                  <a:pt x="165" y="117"/>
                  <a:pt x="165" y="117"/>
                </a:cubicBezTo>
                <a:cubicBezTo>
                  <a:pt x="165" y="120"/>
                  <a:pt x="166" y="122"/>
                  <a:pt x="168" y="124"/>
                </a:cubicBezTo>
                <a:cubicBezTo>
                  <a:pt x="168" y="124"/>
                  <a:pt x="168" y="124"/>
                  <a:pt x="168" y="124"/>
                </a:cubicBezTo>
                <a:cubicBezTo>
                  <a:pt x="171" y="129"/>
                  <a:pt x="176" y="129"/>
                  <a:pt x="180" y="125"/>
                </a:cubicBezTo>
                <a:cubicBezTo>
                  <a:pt x="180" y="125"/>
                  <a:pt x="180" y="125"/>
                  <a:pt x="180" y="125"/>
                </a:cubicBezTo>
                <a:cubicBezTo>
                  <a:pt x="180" y="125"/>
                  <a:pt x="180" y="125"/>
                  <a:pt x="180" y="125"/>
                </a:cubicBezTo>
                <a:cubicBezTo>
                  <a:pt x="180" y="125"/>
                  <a:pt x="180" y="125"/>
                  <a:pt x="180" y="125"/>
                </a:cubicBezTo>
                <a:cubicBezTo>
                  <a:pt x="180" y="125"/>
                  <a:pt x="180" y="125"/>
                  <a:pt x="180" y="125"/>
                </a:cubicBezTo>
                <a:cubicBezTo>
                  <a:pt x="191" y="112"/>
                  <a:pt x="196" y="96"/>
                  <a:pt x="196" y="80"/>
                </a:cubicBezTo>
                <a:cubicBezTo>
                  <a:pt x="196" y="80"/>
                  <a:pt x="196" y="80"/>
                  <a:pt x="196" y="80"/>
                </a:cubicBezTo>
                <a:cubicBezTo>
                  <a:pt x="196" y="64"/>
                  <a:pt x="191" y="47"/>
                  <a:pt x="180" y="35"/>
                </a:cubicBezTo>
                <a:cubicBezTo>
                  <a:pt x="180" y="35"/>
                  <a:pt x="180" y="35"/>
                  <a:pt x="180" y="35"/>
                </a:cubicBezTo>
                <a:cubicBezTo>
                  <a:pt x="177" y="31"/>
                  <a:pt x="171" y="31"/>
                  <a:pt x="168" y="35"/>
                </a:cubicBezTo>
                <a:cubicBezTo>
                  <a:pt x="168" y="35"/>
                  <a:pt x="168" y="35"/>
                  <a:pt x="168" y="35"/>
                </a:cubicBezTo>
                <a:cubicBezTo>
                  <a:pt x="165" y="39"/>
                  <a:pt x="165" y="46"/>
                  <a:pt x="168" y="50"/>
                </a:cubicBezTo>
                <a:cubicBezTo>
                  <a:pt x="168" y="50"/>
                  <a:pt x="168" y="50"/>
                  <a:pt x="168" y="50"/>
                </a:cubicBezTo>
                <a:cubicBezTo>
                  <a:pt x="175" y="58"/>
                  <a:pt x="179" y="69"/>
                  <a:pt x="179" y="80"/>
                </a:cubicBezTo>
                <a:cubicBezTo>
                  <a:pt x="179" y="80"/>
                  <a:pt x="179" y="80"/>
                  <a:pt x="179" y="80"/>
                </a:cubicBezTo>
                <a:cubicBezTo>
                  <a:pt x="179" y="91"/>
                  <a:pt x="175" y="102"/>
                  <a:pt x="168" y="110"/>
                </a:cubicBezTo>
                <a:close/>
                <a:moveTo>
                  <a:pt x="39" y="141"/>
                </a:moveTo>
                <a:cubicBezTo>
                  <a:pt x="25" y="124"/>
                  <a:pt x="18" y="102"/>
                  <a:pt x="18" y="80"/>
                </a:cubicBezTo>
                <a:cubicBezTo>
                  <a:pt x="18" y="80"/>
                  <a:pt x="18" y="80"/>
                  <a:pt x="18" y="80"/>
                </a:cubicBezTo>
                <a:cubicBezTo>
                  <a:pt x="18" y="58"/>
                  <a:pt x="25" y="36"/>
                  <a:pt x="39" y="19"/>
                </a:cubicBezTo>
                <a:cubicBezTo>
                  <a:pt x="39" y="19"/>
                  <a:pt x="39" y="19"/>
                  <a:pt x="39" y="19"/>
                </a:cubicBezTo>
                <a:cubicBezTo>
                  <a:pt x="42" y="15"/>
                  <a:pt x="42" y="8"/>
                  <a:pt x="39" y="4"/>
                </a:cubicBezTo>
                <a:cubicBezTo>
                  <a:pt x="39" y="4"/>
                  <a:pt x="39" y="4"/>
                  <a:pt x="39" y="4"/>
                </a:cubicBezTo>
                <a:cubicBezTo>
                  <a:pt x="35" y="0"/>
                  <a:pt x="30" y="0"/>
                  <a:pt x="27" y="4"/>
                </a:cubicBezTo>
                <a:cubicBezTo>
                  <a:pt x="27" y="4"/>
                  <a:pt x="27" y="4"/>
                  <a:pt x="27" y="4"/>
                </a:cubicBezTo>
                <a:cubicBezTo>
                  <a:pt x="9" y="25"/>
                  <a:pt x="0" y="52"/>
                  <a:pt x="0" y="80"/>
                </a:cubicBezTo>
                <a:cubicBezTo>
                  <a:pt x="0" y="80"/>
                  <a:pt x="0" y="80"/>
                  <a:pt x="0" y="80"/>
                </a:cubicBezTo>
                <a:cubicBezTo>
                  <a:pt x="0" y="107"/>
                  <a:pt x="9" y="135"/>
                  <a:pt x="27" y="156"/>
                </a:cubicBezTo>
                <a:cubicBezTo>
                  <a:pt x="27" y="156"/>
                  <a:pt x="27" y="156"/>
                  <a:pt x="27" y="156"/>
                </a:cubicBezTo>
                <a:cubicBezTo>
                  <a:pt x="27" y="156"/>
                  <a:pt x="27" y="156"/>
                  <a:pt x="27" y="156"/>
                </a:cubicBezTo>
                <a:cubicBezTo>
                  <a:pt x="27" y="156"/>
                  <a:pt x="27" y="156"/>
                  <a:pt x="27" y="156"/>
                </a:cubicBezTo>
                <a:cubicBezTo>
                  <a:pt x="27" y="156"/>
                  <a:pt x="27" y="156"/>
                  <a:pt x="27" y="156"/>
                </a:cubicBezTo>
                <a:cubicBezTo>
                  <a:pt x="27" y="156"/>
                  <a:pt x="27" y="156"/>
                  <a:pt x="27" y="156"/>
                </a:cubicBezTo>
                <a:cubicBezTo>
                  <a:pt x="30" y="160"/>
                  <a:pt x="36" y="159"/>
                  <a:pt x="39" y="155"/>
                </a:cubicBezTo>
                <a:cubicBezTo>
                  <a:pt x="39" y="155"/>
                  <a:pt x="39" y="155"/>
                  <a:pt x="39" y="155"/>
                </a:cubicBezTo>
                <a:cubicBezTo>
                  <a:pt x="41" y="153"/>
                  <a:pt x="41" y="151"/>
                  <a:pt x="41" y="148"/>
                </a:cubicBezTo>
                <a:cubicBezTo>
                  <a:pt x="41" y="148"/>
                  <a:pt x="41" y="148"/>
                  <a:pt x="41" y="148"/>
                </a:cubicBezTo>
                <a:cubicBezTo>
                  <a:pt x="41" y="146"/>
                  <a:pt x="41" y="143"/>
                  <a:pt x="39" y="141"/>
                </a:cubicBezTo>
                <a:close/>
                <a:moveTo>
                  <a:pt x="67" y="110"/>
                </a:moveTo>
                <a:cubicBezTo>
                  <a:pt x="60" y="102"/>
                  <a:pt x="56" y="91"/>
                  <a:pt x="56" y="80"/>
                </a:cubicBezTo>
                <a:cubicBezTo>
                  <a:pt x="56" y="80"/>
                  <a:pt x="56" y="80"/>
                  <a:pt x="56" y="80"/>
                </a:cubicBezTo>
                <a:cubicBezTo>
                  <a:pt x="56" y="69"/>
                  <a:pt x="60" y="58"/>
                  <a:pt x="67" y="50"/>
                </a:cubicBezTo>
                <a:cubicBezTo>
                  <a:pt x="67" y="50"/>
                  <a:pt x="67" y="50"/>
                  <a:pt x="67" y="50"/>
                </a:cubicBezTo>
                <a:cubicBezTo>
                  <a:pt x="70" y="46"/>
                  <a:pt x="70" y="39"/>
                  <a:pt x="67" y="35"/>
                </a:cubicBezTo>
                <a:cubicBezTo>
                  <a:pt x="67" y="35"/>
                  <a:pt x="67" y="35"/>
                  <a:pt x="67" y="35"/>
                </a:cubicBezTo>
                <a:cubicBezTo>
                  <a:pt x="63" y="31"/>
                  <a:pt x="58" y="31"/>
                  <a:pt x="55" y="35"/>
                </a:cubicBezTo>
                <a:cubicBezTo>
                  <a:pt x="55" y="35"/>
                  <a:pt x="55" y="35"/>
                  <a:pt x="55" y="35"/>
                </a:cubicBezTo>
                <a:cubicBezTo>
                  <a:pt x="44" y="47"/>
                  <a:pt x="39" y="64"/>
                  <a:pt x="39" y="80"/>
                </a:cubicBezTo>
                <a:cubicBezTo>
                  <a:pt x="39" y="80"/>
                  <a:pt x="39" y="80"/>
                  <a:pt x="39" y="80"/>
                </a:cubicBezTo>
                <a:cubicBezTo>
                  <a:pt x="39" y="96"/>
                  <a:pt x="44" y="112"/>
                  <a:pt x="55" y="125"/>
                </a:cubicBezTo>
                <a:cubicBezTo>
                  <a:pt x="55" y="125"/>
                  <a:pt x="55" y="125"/>
                  <a:pt x="55" y="125"/>
                </a:cubicBezTo>
                <a:cubicBezTo>
                  <a:pt x="55" y="125"/>
                  <a:pt x="55" y="125"/>
                  <a:pt x="55" y="125"/>
                </a:cubicBezTo>
                <a:cubicBezTo>
                  <a:pt x="55" y="125"/>
                  <a:pt x="55" y="125"/>
                  <a:pt x="55" y="125"/>
                </a:cubicBezTo>
                <a:cubicBezTo>
                  <a:pt x="55" y="125"/>
                  <a:pt x="55" y="125"/>
                  <a:pt x="55" y="125"/>
                </a:cubicBezTo>
                <a:cubicBezTo>
                  <a:pt x="59" y="129"/>
                  <a:pt x="64" y="129"/>
                  <a:pt x="67" y="124"/>
                </a:cubicBezTo>
                <a:cubicBezTo>
                  <a:pt x="67" y="124"/>
                  <a:pt x="67" y="124"/>
                  <a:pt x="67" y="124"/>
                </a:cubicBezTo>
                <a:cubicBezTo>
                  <a:pt x="69" y="122"/>
                  <a:pt x="69" y="120"/>
                  <a:pt x="69" y="117"/>
                </a:cubicBezTo>
                <a:cubicBezTo>
                  <a:pt x="69" y="117"/>
                  <a:pt x="69" y="117"/>
                  <a:pt x="69" y="117"/>
                </a:cubicBezTo>
                <a:cubicBezTo>
                  <a:pt x="69" y="115"/>
                  <a:pt x="68" y="112"/>
                  <a:pt x="67" y="110"/>
                </a:cubicBezTo>
                <a:close/>
                <a:moveTo>
                  <a:pt x="139" y="128"/>
                </a:moveTo>
                <a:cubicBezTo>
                  <a:pt x="132" y="131"/>
                  <a:pt x="125" y="133"/>
                  <a:pt x="117" y="133"/>
                </a:cubicBezTo>
                <a:cubicBezTo>
                  <a:pt x="110" y="133"/>
                  <a:pt x="102" y="131"/>
                  <a:pt x="96" y="128"/>
                </a:cubicBezTo>
                <a:cubicBezTo>
                  <a:pt x="23" y="300"/>
                  <a:pt x="23" y="300"/>
                  <a:pt x="23" y="300"/>
                </a:cubicBezTo>
                <a:cubicBezTo>
                  <a:pt x="47" y="300"/>
                  <a:pt x="47" y="300"/>
                  <a:pt x="47" y="300"/>
                </a:cubicBezTo>
                <a:cubicBezTo>
                  <a:pt x="63" y="280"/>
                  <a:pt x="89" y="267"/>
                  <a:pt x="117" y="267"/>
                </a:cubicBezTo>
                <a:cubicBezTo>
                  <a:pt x="146" y="267"/>
                  <a:pt x="172" y="280"/>
                  <a:pt x="188" y="300"/>
                </a:cubicBezTo>
                <a:cubicBezTo>
                  <a:pt x="212" y="300"/>
                  <a:pt x="212" y="300"/>
                  <a:pt x="212" y="300"/>
                </a:cubicBezTo>
                <a:lnTo>
                  <a:pt x="139" y="128"/>
                </a:lnTo>
                <a:close/>
                <a:moveTo>
                  <a:pt x="117" y="235"/>
                </a:moveTo>
                <a:cubicBezTo>
                  <a:pt x="102" y="235"/>
                  <a:pt x="89" y="223"/>
                  <a:pt x="89" y="209"/>
                </a:cubicBezTo>
                <a:cubicBezTo>
                  <a:pt x="89" y="195"/>
                  <a:pt x="102" y="184"/>
                  <a:pt x="117" y="184"/>
                </a:cubicBezTo>
                <a:cubicBezTo>
                  <a:pt x="133" y="184"/>
                  <a:pt x="146" y="195"/>
                  <a:pt x="146" y="209"/>
                </a:cubicBezTo>
                <a:cubicBezTo>
                  <a:pt x="146" y="223"/>
                  <a:pt x="133" y="235"/>
                  <a:pt x="117" y="235"/>
                </a:cubicBezTo>
                <a:close/>
                <a:moveTo>
                  <a:pt x="117" y="44"/>
                </a:moveTo>
                <a:cubicBezTo>
                  <a:pt x="98" y="44"/>
                  <a:pt x="82" y="60"/>
                  <a:pt x="82" y="80"/>
                </a:cubicBezTo>
                <a:cubicBezTo>
                  <a:pt x="82" y="100"/>
                  <a:pt x="98" y="116"/>
                  <a:pt x="117" y="116"/>
                </a:cubicBezTo>
                <a:cubicBezTo>
                  <a:pt x="137" y="116"/>
                  <a:pt x="153" y="100"/>
                  <a:pt x="153" y="80"/>
                </a:cubicBezTo>
                <a:cubicBezTo>
                  <a:pt x="153" y="60"/>
                  <a:pt x="137" y="44"/>
                  <a:pt x="117"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 name="TextBox 2">
            <a:extLst>
              <a:ext uri="{FF2B5EF4-FFF2-40B4-BE49-F238E27FC236}">
                <a16:creationId xmlns:a16="http://schemas.microsoft.com/office/drawing/2014/main" id="{E74C51F5-D5E7-D06B-21D9-94B71F175871}"/>
              </a:ext>
            </a:extLst>
          </p:cNvPr>
          <p:cNvSpPr txBox="1"/>
          <p:nvPr/>
        </p:nvSpPr>
        <p:spPr>
          <a:xfrm>
            <a:off x="713993" y="5975808"/>
            <a:ext cx="3600000" cy="213990"/>
          </a:xfrm>
          <a:prstGeom prst="rect">
            <a:avLst/>
          </a:prstGeom>
          <a:noFill/>
          <a:ln>
            <a:noFill/>
          </a:ln>
        </p:spPr>
        <p:txBody>
          <a:bodyPr wrap="square" lIns="0" tIns="90000" rIns="0" bIns="0" rtlCol="0" anchor="b">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a:t>
            </a:r>
          </a:p>
        </p:txBody>
      </p:sp>
    </p:spTree>
    <p:extLst>
      <p:ext uri="{BB962C8B-B14F-4D97-AF65-F5344CB8AC3E}">
        <p14:creationId xmlns:p14="http://schemas.microsoft.com/office/powerpoint/2010/main" val="4232271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제목 2">
            <a:extLst>
              <a:ext uri="{FF2B5EF4-FFF2-40B4-BE49-F238E27FC236}">
                <a16:creationId xmlns:a16="http://schemas.microsoft.com/office/drawing/2014/main" id="{A8F48560-8059-4107-B8C9-4F4E6B73710B}"/>
              </a:ext>
            </a:extLst>
          </p:cNvPr>
          <p:cNvSpPr>
            <a:spLocks noGrp="1"/>
          </p:cNvSpPr>
          <p:nvPr>
            <p:ph type="title"/>
          </p:nvPr>
        </p:nvSpPr>
        <p:spPr/>
        <p:txBody>
          <a:bodyPr/>
          <a:lstStyle/>
          <a:p>
            <a:r>
              <a:rPr lang="en-US" altLang="ko-KR"/>
              <a:t>2024</a:t>
            </a:r>
            <a:r>
              <a:rPr lang="ko-KR" altLang="en-US"/>
              <a:t>년 산업별 전망에 따른 기업 대응 전략</a:t>
            </a:r>
          </a:p>
        </p:txBody>
      </p:sp>
      <p:sp>
        <p:nvSpPr>
          <p:cNvPr id="40" name="텍스트 개체 틀 29">
            <a:extLst>
              <a:ext uri="{FF2B5EF4-FFF2-40B4-BE49-F238E27FC236}">
                <a16:creationId xmlns:a16="http://schemas.microsoft.com/office/drawing/2014/main" id="{19E05895-4BBC-4258-9354-A592C34E5C66}"/>
              </a:ext>
            </a:extLst>
          </p:cNvPr>
          <p:cNvSpPr>
            <a:spLocks noGrp="1"/>
          </p:cNvSpPr>
          <p:nvPr>
            <p:ph type="body" sz="quarter" idx="10"/>
          </p:nvPr>
        </p:nvSpPr>
        <p:spPr/>
        <p:txBody>
          <a:bodyPr/>
          <a:lstStyle/>
          <a:p>
            <a:r>
              <a:rPr lang="en-US" altLang="ko-KR"/>
              <a:t>IV. </a:t>
            </a:r>
            <a:r>
              <a:rPr lang="ko-KR" altLang="en-US"/>
              <a:t>시사점 및 기업 대응 전략 </a:t>
            </a:r>
            <a:endParaRPr lang="en-US" altLang="ko-KR"/>
          </a:p>
        </p:txBody>
      </p:sp>
      <p:grpSp>
        <p:nvGrpSpPr>
          <p:cNvPr id="41" name="그룹 40">
            <a:extLst>
              <a:ext uri="{FF2B5EF4-FFF2-40B4-BE49-F238E27FC236}">
                <a16:creationId xmlns:a16="http://schemas.microsoft.com/office/drawing/2014/main" id="{133949E4-B73C-45F5-9CB5-2355135186AE}"/>
              </a:ext>
            </a:extLst>
          </p:cNvPr>
          <p:cNvGrpSpPr/>
          <p:nvPr/>
        </p:nvGrpSpPr>
        <p:grpSpPr>
          <a:xfrm>
            <a:off x="713993" y="1256779"/>
            <a:ext cx="8488800" cy="276837"/>
            <a:chOff x="704850" y="2013298"/>
            <a:chExt cx="4140200" cy="276837"/>
          </a:xfrm>
        </p:grpSpPr>
        <p:sp>
          <p:nvSpPr>
            <p:cNvPr id="42" name="TextBox 41">
              <a:extLst>
                <a:ext uri="{FF2B5EF4-FFF2-40B4-BE49-F238E27FC236}">
                  <a16:creationId xmlns:a16="http://schemas.microsoft.com/office/drawing/2014/main" id="{8A2D40A6-57FD-4EEA-A6F4-109B0961049C}"/>
                </a:ext>
              </a:extLst>
            </p:cNvPr>
            <p:cNvSpPr txBox="1"/>
            <p:nvPr/>
          </p:nvSpPr>
          <p:spPr>
            <a:xfrm>
              <a:off x="704850" y="2046854"/>
              <a:ext cx="1392430" cy="200055"/>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300">
                  <a:ln>
                    <a:solidFill>
                      <a:prstClr val="white">
                        <a:lumMod val="75000"/>
                        <a:alpha val="0"/>
                      </a:prstClr>
                    </a:solidFill>
                  </a:ln>
                  <a:solidFill>
                    <a:schemeClr val="tx2"/>
                  </a:solidFill>
                  <a:latin typeface="KoPub돋움체 Bold" panose="00000800000000000000" pitchFamily="2" charset="-127"/>
                  <a:ea typeface="KoPub돋움체 Bold" panose="00000800000000000000" pitchFamily="2" charset="-127"/>
                  <a:cs typeface="Univers for KPMG"/>
                </a:rPr>
                <a:t>20</a:t>
              </a:r>
              <a:r>
                <a:rPr kumimoji="0" lang="en-US" altLang="ko-KR" sz="1300" b="0" i="0" u="none" strike="noStrike" kern="1200" cap="none" spc="0" normalizeH="0" baseline="0" noProof="0">
                  <a:ln>
                    <a:solidFill>
                      <a:prstClr val="white">
                        <a:lumMod val="75000"/>
                        <a:alpha val="0"/>
                      </a:prstClr>
                    </a:solidFill>
                  </a:ln>
                  <a:solidFill>
                    <a:schemeClr val="tx2"/>
                  </a:solidFill>
                  <a:effectLst/>
                  <a:uLnTx/>
                  <a:uFillTx/>
                  <a:latin typeface="KoPub돋움체 Bold" panose="00000800000000000000" pitchFamily="2" charset="-127"/>
                  <a:ea typeface="KoPub돋움체 Bold" panose="00000800000000000000" pitchFamily="2" charset="-127"/>
                  <a:cs typeface="Univers for KPMG"/>
                </a:rPr>
                <a:t>24</a:t>
              </a:r>
              <a:r>
                <a:rPr kumimoji="0" lang="ko-KR" altLang="en-US" sz="1300" b="0" i="0" u="none" strike="noStrike" kern="1200" cap="none" spc="0" normalizeH="0" baseline="0" noProof="0">
                  <a:ln>
                    <a:solidFill>
                      <a:prstClr val="white">
                        <a:lumMod val="75000"/>
                        <a:alpha val="0"/>
                      </a:prstClr>
                    </a:solidFill>
                  </a:ln>
                  <a:solidFill>
                    <a:schemeClr val="tx2"/>
                  </a:solidFill>
                  <a:effectLst/>
                  <a:uLnTx/>
                  <a:uFillTx/>
                  <a:latin typeface="KoPub돋움체 Bold" panose="00000800000000000000" pitchFamily="2" charset="-127"/>
                  <a:ea typeface="KoPub돋움체 Bold" panose="00000800000000000000" pitchFamily="2" charset="-127"/>
                  <a:cs typeface="Univers for KPMG"/>
                </a:rPr>
                <a:t>년 산업별 전망에 따른 기업 대응 전략</a:t>
              </a:r>
            </a:p>
          </p:txBody>
        </p:sp>
        <p:cxnSp>
          <p:nvCxnSpPr>
            <p:cNvPr id="43" name="직선 연결선 42">
              <a:extLst>
                <a:ext uri="{FF2B5EF4-FFF2-40B4-BE49-F238E27FC236}">
                  <a16:creationId xmlns:a16="http://schemas.microsoft.com/office/drawing/2014/main" id="{0D807107-00CF-478E-9C6C-747335732F1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55A17837-A7C7-494C-AC4B-F6205124BCD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02" name="그룹 101">
            <a:extLst>
              <a:ext uri="{FF2B5EF4-FFF2-40B4-BE49-F238E27FC236}">
                <a16:creationId xmlns:a16="http://schemas.microsoft.com/office/drawing/2014/main" id="{CAD3DF89-D2DE-4CC8-ABC9-04175A215200}"/>
              </a:ext>
            </a:extLst>
          </p:cNvPr>
          <p:cNvGrpSpPr/>
          <p:nvPr/>
        </p:nvGrpSpPr>
        <p:grpSpPr>
          <a:xfrm>
            <a:off x="713994" y="1651000"/>
            <a:ext cx="8487156" cy="401921"/>
            <a:chOff x="713994" y="4911500"/>
            <a:chExt cx="8487156" cy="401921"/>
          </a:xfrm>
        </p:grpSpPr>
        <p:sp>
          <p:nvSpPr>
            <p:cNvPr id="103" name="직사각형 158">
              <a:extLst>
                <a:ext uri="{FF2B5EF4-FFF2-40B4-BE49-F238E27FC236}">
                  <a16:creationId xmlns:a16="http://schemas.microsoft.com/office/drawing/2014/main" id="{66EF3C2C-088F-4905-B3C7-DE212E476CCE}"/>
                </a:ext>
              </a:extLst>
            </p:cNvPr>
            <p:cNvSpPr/>
            <p:nvPr/>
          </p:nvSpPr>
          <p:spPr>
            <a:xfrm>
              <a:off x="713994" y="4911500"/>
              <a:ext cx="8487156" cy="401921"/>
            </a:xfrm>
            <a:prstGeom prst="rect">
              <a:avLst/>
            </a:prstGeom>
            <a:solidFill>
              <a:srgbClr val="DEF7FF"/>
            </a:solidFill>
            <a:ln w="3175">
              <a:noFill/>
            </a:ln>
          </p:spPr>
          <p:txBody>
            <a:bodyPr wrap="square" lIns="540000" tIns="72000" rIns="1764000" bIns="54000">
              <a:noAutofit/>
            </a:bodyPr>
            <a:lstStyle/>
            <a:p>
              <a:pPr lvl="0" fontAlgn="ctr">
                <a:lnSpc>
                  <a:spcPct val="110000"/>
                </a:lnSpc>
                <a:spcAft>
                  <a:spcPts val="500"/>
                </a:spcAft>
                <a:defRPr/>
              </a:pPr>
              <a:r>
                <a:rPr lang="en-US" altLang="ko-KR" sz="14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14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일부 부정적</a:t>
              </a:r>
              <a:r>
                <a:rPr lang="en-US" altLang="ko-KR" sz="14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14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전망 산업 </a:t>
              </a:r>
            </a:p>
          </p:txBody>
        </p:sp>
        <p:pic>
          <p:nvPicPr>
            <p:cNvPr id="104" name="그림 103">
              <a:extLst>
                <a:ext uri="{FF2B5EF4-FFF2-40B4-BE49-F238E27FC236}">
                  <a16:creationId xmlns:a16="http://schemas.microsoft.com/office/drawing/2014/main" id="{C9C249FB-9C5B-4E16-82F1-7E625C61AC5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3045" y="5011665"/>
              <a:ext cx="324000" cy="201590"/>
            </a:xfrm>
            <a:prstGeom prst="rect">
              <a:avLst/>
            </a:prstGeom>
          </p:spPr>
        </p:pic>
      </p:grpSp>
      <p:sp>
        <p:nvSpPr>
          <p:cNvPr id="21" name="직사각형 20">
            <a:extLst>
              <a:ext uri="{FF2B5EF4-FFF2-40B4-BE49-F238E27FC236}">
                <a16:creationId xmlns:a16="http://schemas.microsoft.com/office/drawing/2014/main" id="{81238345-37E5-A18D-1DF1-A43825C66936}"/>
              </a:ext>
            </a:extLst>
          </p:cNvPr>
          <p:cNvSpPr/>
          <p:nvPr/>
        </p:nvSpPr>
        <p:spPr>
          <a:xfrm>
            <a:off x="713993" y="2523129"/>
            <a:ext cx="1496133" cy="80062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12000" rIns="72000" rtlCol="0" anchor="ctr"/>
          <a:lstStyle/>
          <a:p>
            <a:r>
              <a:rPr lang="ko-KR" altLang="en-US" sz="1100" b="1">
                <a:ln>
                  <a:solidFill>
                    <a:prstClr val="white">
                      <a:lumMod val="75000"/>
                      <a:alpha val="0"/>
                    </a:prstClr>
                  </a:solidFill>
                </a:ln>
                <a:solidFill>
                  <a:schemeClr val="bg1"/>
                </a:solidFill>
                <a:latin typeface="KoPub돋움체 Medium" panose="00000600000000000000" pitchFamily="2" charset="-127"/>
                <a:ea typeface="KoPub돋움체 Medium" panose="00000600000000000000" pitchFamily="2" charset="-127"/>
              </a:rPr>
              <a:t>디스플레이</a:t>
            </a:r>
          </a:p>
        </p:txBody>
      </p:sp>
      <p:sp>
        <p:nvSpPr>
          <p:cNvPr id="22" name="직사각형 21">
            <a:extLst>
              <a:ext uri="{FF2B5EF4-FFF2-40B4-BE49-F238E27FC236}">
                <a16:creationId xmlns:a16="http://schemas.microsoft.com/office/drawing/2014/main" id="{D64F11AE-311E-40B1-6778-F2469F794272}"/>
              </a:ext>
            </a:extLst>
          </p:cNvPr>
          <p:cNvSpPr/>
          <p:nvPr/>
        </p:nvSpPr>
        <p:spPr>
          <a:xfrm>
            <a:off x="713993" y="3387763"/>
            <a:ext cx="1496133" cy="79839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12000" rIns="72000" rtlCol="0" anchor="ctr"/>
          <a:lstStyle/>
          <a:p>
            <a:pPr marR="0" lvl="0" defTabSz="914400" rtl="0" eaLnBrk="1" fontAlgn="auto" latinLnBrk="0" hangingPunct="1">
              <a:spcBef>
                <a:spcPts val="0"/>
              </a:spcBef>
              <a:spcAft>
                <a:spcPts val="0"/>
              </a:spcAft>
              <a:buClrTx/>
              <a:buSzTx/>
              <a:buFontTx/>
              <a:buNone/>
              <a:tabLst/>
              <a:defRPr/>
            </a:pPr>
            <a:r>
              <a:rPr kumimoji="0" lang="ko-KR" altLang="en-US" sz="1100" b="1" i="0" u="none" strike="noStrike" kern="1200" cap="none" spc="0" normalizeH="0" baseline="0" noProof="0">
                <a:ln>
                  <a:solidFill>
                    <a:prstClr val="white">
                      <a:lumMod val="75000"/>
                      <a:alpha val="0"/>
                    </a:prst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자동차</a:t>
            </a:r>
          </a:p>
        </p:txBody>
      </p:sp>
      <p:sp>
        <p:nvSpPr>
          <p:cNvPr id="23" name="직사각형 22">
            <a:extLst>
              <a:ext uri="{FF2B5EF4-FFF2-40B4-BE49-F238E27FC236}">
                <a16:creationId xmlns:a16="http://schemas.microsoft.com/office/drawing/2014/main" id="{991EDA98-D132-31D7-D0AE-49DC49F2CBCD}"/>
              </a:ext>
            </a:extLst>
          </p:cNvPr>
          <p:cNvSpPr/>
          <p:nvPr/>
        </p:nvSpPr>
        <p:spPr>
          <a:xfrm>
            <a:off x="2254572" y="2446801"/>
            <a:ext cx="6937436" cy="3443257"/>
          </a:xfrm>
          <a:prstGeom prst="rect">
            <a:avLst/>
          </a:prstGeom>
          <a:solidFill>
            <a:schemeClr val="bg1"/>
          </a:solidFill>
          <a:ln w="12700">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4" name="직사각형 23">
            <a:extLst>
              <a:ext uri="{FF2B5EF4-FFF2-40B4-BE49-F238E27FC236}">
                <a16:creationId xmlns:a16="http://schemas.microsoft.com/office/drawing/2014/main" id="{B1ABFECF-CBDF-478E-BD3C-056E9296297A}"/>
              </a:ext>
            </a:extLst>
          </p:cNvPr>
          <p:cNvSpPr/>
          <p:nvPr/>
        </p:nvSpPr>
        <p:spPr>
          <a:xfrm>
            <a:off x="5648325" y="3388011"/>
            <a:ext cx="3552825" cy="8291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45720" rIns="180000" bIns="45720" numCol="1" spcCol="0" rtlCol="0" fromWordArt="0" anchor="ctr" anchorCtr="0" forceAA="0" compatLnSpc="1">
            <a:prstTxWarp prst="textNoShape">
              <a:avLst/>
            </a:prstTxWarp>
            <a:noAutofit/>
          </a:bodyPr>
          <a:lstStyle/>
          <a:p>
            <a:pPr marL="71755" indent="-71755">
              <a:spcAft>
                <a:spcPts val="200"/>
              </a:spcAft>
              <a:buFont typeface="Arial" panose="020B0604020202020204" pitchFamily="34" charset="0"/>
              <a:buChar char="•"/>
              <a:defRP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주요 </a:t>
            </a:r>
            <a:r>
              <a:rPr lang="ko-KR" altLang="en-US" sz="900" dirty="0" err="1">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시장별</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특화 전략 필요</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미국은 ’</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하반기에 전기차 공장 완공 전까지 보조금 혜택을 받지 못하기 때문에 이 부분을 상쇄할 전략 필요</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중국은 저조한 시장점유율 제고 방안 필요 </a:t>
            </a:r>
            <a:endPar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71755" indent="-71755">
              <a:spcAft>
                <a:spcPts val="200"/>
              </a:spcAft>
              <a:buFont typeface="Arial" panose="020B0604020202020204" pitchFamily="34" charset="0"/>
              <a:buChar char="•"/>
              <a:defRP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중장기적으로 전기차 침투율이 내연기관차를 압도할 것이므로</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전기차 시장 내 확고한 포지셔닝 방향 및 이행 방안 수립 </a:t>
            </a:r>
          </a:p>
        </p:txBody>
      </p:sp>
      <p:sp>
        <p:nvSpPr>
          <p:cNvPr id="25" name="직사각형 24">
            <a:extLst>
              <a:ext uri="{FF2B5EF4-FFF2-40B4-BE49-F238E27FC236}">
                <a16:creationId xmlns:a16="http://schemas.microsoft.com/office/drawing/2014/main" id="{E1A784FB-CBCF-866F-907F-C42C4C80E5D5}"/>
              </a:ext>
            </a:extLst>
          </p:cNvPr>
          <p:cNvSpPr/>
          <p:nvPr/>
        </p:nvSpPr>
        <p:spPr>
          <a:xfrm>
            <a:off x="5895974" y="2170304"/>
            <a:ext cx="3296034" cy="276497"/>
          </a:xfrm>
          <a:prstGeom prst="rect">
            <a:avLst/>
          </a:prstGeom>
          <a:solidFill>
            <a:srgbClr val="1E49E2"/>
          </a:solidFill>
          <a:ln w="12700">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a:ln>
                  <a:solidFill>
                    <a:srgbClr val="00338D">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Univers for KPMG"/>
              </a:rPr>
              <a:t>대응 전략</a:t>
            </a:r>
          </a:p>
        </p:txBody>
      </p:sp>
      <p:sp>
        <p:nvSpPr>
          <p:cNvPr id="26" name="직사각형 25">
            <a:extLst>
              <a:ext uri="{FF2B5EF4-FFF2-40B4-BE49-F238E27FC236}">
                <a16:creationId xmlns:a16="http://schemas.microsoft.com/office/drawing/2014/main" id="{527BF55C-3E64-2151-7CD7-7F28FEE93E49}"/>
              </a:ext>
            </a:extLst>
          </p:cNvPr>
          <p:cNvSpPr/>
          <p:nvPr/>
        </p:nvSpPr>
        <p:spPr>
          <a:xfrm>
            <a:off x="5648325" y="4238562"/>
            <a:ext cx="3552825" cy="8291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45720" rIns="180000" bIns="45720" numCol="1" spcCol="0" rtlCol="0" fromWordArt="0" anchor="ctr" anchorCtr="0" forceAA="0" compatLnSpc="1">
            <a:prstTxWarp prst="textNoShape">
              <a:avLst/>
            </a:prstTxWarp>
            <a:noAutofit/>
          </a:bodyPr>
          <a:lstStyle/>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전방산업 회복 지연에 따라 내수와 수출의 동반 정체가 예상되는 가운데 수익성이 높은 고부가가치 철강재 개발에 집중할 필요</a:t>
            </a:r>
          </a:p>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en-US" altLang="ko-KR"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EU CBAM </a:t>
            </a: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전환기</a:t>
            </a:r>
            <a:r>
              <a:rPr kumimoji="0" lang="en-US" altLang="ko-KR"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(’23.10~’25.12)</a:t>
            </a: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에 진입함에 따라 국내 철강사들의 적극적인 탄소 감축 전략이 필요</a:t>
            </a:r>
          </a:p>
        </p:txBody>
      </p:sp>
      <p:sp>
        <p:nvSpPr>
          <p:cNvPr id="27" name="직사각형 26">
            <a:extLst>
              <a:ext uri="{FF2B5EF4-FFF2-40B4-BE49-F238E27FC236}">
                <a16:creationId xmlns:a16="http://schemas.microsoft.com/office/drawing/2014/main" id="{EA3EF95C-05FB-71DD-1B6A-CEA27A2CE367}"/>
              </a:ext>
            </a:extLst>
          </p:cNvPr>
          <p:cNvSpPr/>
          <p:nvPr/>
        </p:nvSpPr>
        <p:spPr>
          <a:xfrm>
            <a:off x="5648324" y="2514686"/>
            <a:ext cx="3552825" cy="799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45720" rIns="180000" bIns="45720" numCol="1" spcCol="0" rtlCol="0" fromWordArt="0" anchor="ctr" anchorCtr="0" forceAA="0" compatLnSpc="1">
            <a:prstTxWarp prst="textNoShape">
              <a:avLst/>
            </a:prstTxWarp>
            <a:noAutofit/>
          </a:bodyPr>
          <a:lstStyle/>
          <a:p>
            <a:pPr marL="72000" indent="-72000">
              <a:spcAft>
                <a:spcPts val="200"/>
              </a:spcAft>
              <a:buFont typeface="Arial" panose="020B0604020202020204" pitchFamily="34" charset="0"/>
              <a:buChar char="•"/>
              <a:defRP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글로벌 디스플레이 시장에서 중국이 ’</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21</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년부터 </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위의 시장점유율을 차지한 후 한국은 </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위에 머물러 있는 가운데</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국내 기업은 고부가가치 제품 라인업 전략을 수립하고 실행해야 함 </a:t>
            </a:r>
          </a:p>
          <a:p>
            <a:pPr marL="72000" indent="-72000">
              <a:spcAft>
                <a:spcPts val="200"/>
              </a:spcAft>
              <a:buFont typeface="Arial" panose="020B0604020202020204" pitchFamily="34" charset="0"/>
              <a:buChar char="•"/>
              <a:defRP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차량용 디스플레이</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XR(</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확장현실</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기기 등 </a:t>
            </a:r>
            <a:r>
              <a:rPr lang="ko-KR" altLang="en-US" sz="900" dirty="0" err="1">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신산업</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전략에 주안점을 둬야 함  </a:t>
            </a:r>
          </a:p>
        </p:txBody>
      </p:sp>
      <p:sp>
        <p:nvSpPr>
          <p:cNvPr id="28" name="화살표: 오각형 27">
            <a:extLst>
              <a:ext uri="{FF2B5EF4-FFF2-40B4-BE49-F238E27FC236}">
                <a16:creationId xmlns:a16="http://schemas.microsoft.com/office/drawing/2014/main" id="{DA5FACFC-9004-5EB7-9204-3684B3FACC24}"/>
              </a:ext>
            </a:extLst>
          </p:cNvPr>
          <p:cNvSpPr/>
          <p:nvPr/>
        </p:nvSpPr>
        <p:spPr>
          <a:xfrm>
            <a:off x="2282024" y="2516956"/>
            <a:ext cx="3613951" cy="799698"/>
          </a:xfrm>
          <a:prstGeom prst="homePlate">
            <a:avLst>
              <a:gd name="adj" fmla="val 33014"/>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71755" indent="-71755">
              <a:spcAft>
                <a:spcPts val="300"/>
              </a:spcAft>
              <a:buFont typeface="Arial" panose="020B0604020202020204" pitchFamily="34" charset="0"/>
              <a:buChar char="•"/>
              <a:defRP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세계 디스플레이 시장은 마이너스 성장을 보이며 시장 규모(금액 기준)가 축소된 반면</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’24</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플러스 성장세로 전환되며 소폭 확대 전망</a:t>
            </a:r>
            <a:endPar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71755" marR="0" lvl="0" indent="-71755" algn="l" defTabSz="914400" rtl="0" eaLnBrk="1" fontAlgn="auto" latinLnBrk="0" hangingPunct="1">
              <a:spcBef>
                <a:spcPts val="0"/>
              </a:spcBef>
              <a:spcAft>
                <a:spcPts val="300"/>
              </a:spcAft>
              <a:buClrTx/>
              <a:buSzTx/>
              <a:buFont typeface="Arial" panose="020B0604020202020204" pitchFamily="34" charset="0"/>
              <a:buChar char="•"/>
              <a:tabLst/>
              <a:defRP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국내 디스플레이 수출은 ’</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20</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저점 이후 수출 정체를 겪고 있는 가운데 국내 기업의 차세대 디스플레이 개발이 가속화될 전망</a:t>
            </a:r>
          </a:p>
        </p:txBody>
      </p:sp>
      <p:sp>
        <p:nvSpPr>
          <p:cNvPr id="29" name="화살표: 오각형 28">
            <a:extLst>
              <a:ext uri="{FF2B5EF4-FFF2-40B4-BE49-F238E27FC236}">
                <a16:creationId xmlns:a16="http://schemas.microsoft.com/office/drawing/2014/main" id="{448C96A4-6D0A-729D-D2B8-F0A19E5EDE0A}"/>
              </a:ext>
            </a:extLst>
          </p:cNvPr>
          <p:cNvSpPr/>
          <p:nvPr/>
        </p:nvSpPr>
        <p:spPr>
          <a:xfrm>
            <a:off x="2282023" y="3387763"/>
            <a:ext cx="3613951" cy="799699"/>
          </a:xfrm>
          <a:prstGeom prst="homePlate">
            <a:avLst>
              <a:gd name="adj" fmla="val 33014"/>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72000">
              <a:spcAft>
                <a:spcPts val="300"/>
              </a:spcAft>
              <a:buFont typeface="Arial" panose="020B0604020202020204" pitchFamily="34" charset="0"/>
              <a:buChar cha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차량용 반도체 수급 불안정</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등으로 발생했던 차량 대기수요는 </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’23</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대부분 해소 완료되며 </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글로벌 자동차 수요 증가는 제한적</a:t>
            </a:r>
          </a:p>
          <a:p>
            <a:pPr marL="72000" indent="-72000">
              <a:spcAft>
                <a:spcPts val="300"/>
              </a:spcAft>
              <a:buFont typeface="Arial" panose="020B0604020202020204" pitchFamily="34" charset="0"/>
              <a:buChar cha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중국산 전기 자동차는 원가 경쟁력으로</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err="1">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테슬라는</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err="1">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스마트카의</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편의성으로 글로벌 전기차 시장에서 두각을 나타낼 것으로 전망되며</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이는 국내 자동차 수출 경쟁력에 마이너스</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요인으로 작용할 전망</a:t>
            </a:r>
          </a:p>
        </p:txBody>
      </p:sp>
      <p:sp>
        <p:nvSpPr>
          <p:cNvPr id="30" name="직사각형 29">
            <a:extLst>
              <a:ext uri="{FF2B5EF4-FFF2-40B4-BE49-F238E27FC236}">
                <a16:creationId xmlns:a16="http://schemas.microsoft.com/office/drawing/2014/main" id="{3E74E6ED-CD59-9D32-296E-ED22F35202A0}"/>
              </a:ext>
            </a:extLst>
          </p:cNvPr>
          <p:cNvSpPr/>
          <p:nvPr/>
        </p:nvSpPr>
        <p:spPr>
          <a:xfrm>
            <a:off x="713993" y="4250171"/>
            <a:ext cx="1496133" cy="7892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12000" rIns="72000" rtlCol="0" anchor="ctr"/>
          <a:lstStyle/>
          <a:p>
            <a:r>
              <a:rPr lang="ko-KR" altLang="en-US" sz="1100" b="1">
                <a:ln>
                  <a:solidFill>
                    <a:prstClr val="white">
                      <a:lumMod val="75000"/>
                      <a:alpha val="0"/>
                    </a:prstClr>
                  </a:solidFill>
                </a:ln>
                <a:solidFill>
                  <a:schemeClr val="bg1"/>
                </a:solidFill>
                <a:latin typeface="KoPub돋움체 Medium" panose="00000600000000000000" pitchFamily="2" charset="-127"/>
                <a:ea typeface="KoPub돋움체 Medium" panose="00000600000000000000" pitchFamily="2" charset="-127"/>
              </a:rPr>
              <a:t>철강</a:t>
            </a:r>
          </a:p>
        </p:txBody>
      </p:sp>
      <p:sp>
        <p:nvSpPr>
          <p:cNvPr id="31" name="화살표: 오각형 30">
            <a:extLst>
              <a:ext uri="{FF2B5EF4-FFF2-40B4-BE49-F238E27FC236}">
                <a16:creationId xmlns:a16="http://schemas.microsoft.com/office/drawing/2014/main" id="{E31F49B8-2EED-F6D7-447C-160BA9195E8D}"/>
              </a:ext>
            </a:extLst>
          </p:cNvPr>
          <p:cNvSpPr/>
          <p:nvPr/>
        </p:nvSpPr>
        <p:spPr>
          <a:xfrm>
            <a:off x="2282023" y="4257544"/>
            <a:ext cx="3613951" cy="770723"/>
          </a:xfrm>
          <a:prstGeom prst="homePlate">
            <a:avLst>
              <a:gd name="adj" fmla="val 33014"/>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72000">
              <a:spcAft>
                <a:spcPts val="300"/>
              </a:spcAft>
              <a:buFont typeface="Arial" panose="020B0604020202020204" pitchFamily="34" charset="0"/>
              <a:buChar cha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높은 인플레이션과 금리 인상에 따라 글로벌 철강 수요의 부진한 추세가 지속되고 있음</a:t>
            </a:r>
          </a:p>
          <a:p>
            <a:pPr marL="72000" indent="-72000">
              <a:spcAft>
                <a:spcPts val="300"/>
              </a:spcAft>
              <a:buFont typeface="Arial" panose="020B0604020202020204" pitchFamily="34" charset="0"/>
              <a:buChar cha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조선을 제외한 대부분의 전방산업</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특히 건설</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가전</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중장비</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기계 등</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의 부진으로 ’</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국내 철강 산업은 저성장이 불가피할 것</a:t>
            </a:r>
          </a:p>
        </p:txBody>
      </p:sp>
      <p:grpSp>
        <p:nvGrpSpPr>
          <p:cNvPr id="32" name="그룹 31">
            <a:extLst>
              <a:ext uri="{FF2B5EF4-FFF2-40B4-BE49-F238E27FC236}">
                <a16:creationId xmlns:a16="http://schemas.microsoft.com/office/drawing/2014/main" id="{59A1DFF5-A557-0F93-F5AF-E038B79B0EE7}"/>
              </a:ext>
            </a:extLst>
          </p:cNvPr>
          <p:cNvGrpSpPr/>
          <p:nvPr/>
        </p:nvGrpSpPr>
        <p:grpSpPr>
          <a:xfrm>
            <a:off x="5940420" y="3367454"/>
            <a:ext cx="3127380" cy="1699191"/>
            <a:chOff x="5957781" y="4303809"/>
            <a:chExt cx="3110019" cy="1699191"/>
          </a:xfrm>
        </p:grpSpPr>
        <p:cxnSp>
          <p:nvCxnSpPr>
            <p:cNvPr id="33" name="직선 연결선 32">
              <a:extLst>
                <a:ext uri="{FF2B5EF4-FFF2-40B4-BE49-F238E27FC236}">
                  <a16:creationId xmlns:a16="http://schemas.microsoft.com/office/drawing/2014/main" id="{50F150F8-4FE1-E4DE-23C2-9C7D3650D025}"/>
                </a:ext>
              </a:extLst>
            </p:cNvPr>
            <p:cNvCxnSpPr>
              <a:cxnSpLocks/>
            </p:cNvCxnSpPr>
            <p:nvPr/>
          </p:nvCxnSpPr>
          <p:spPr>
            <a:xfrm>
              <a:off x="5957781" y="4303809"/>
              <a:ext cx="3110019" cy="0"/>
            </a:xfrm>
            <a:prstGeom prst="line">
              <a:avLst/>
            </a:prstGeom>
            <a:ln w="6350">
              <a:solidFill>
                <a:srgbClr val="1E49E2"/>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74FEB164-901C-C2C0-EF08-DBF09369E46D}"/>
                </a:ext>
              </a:extLst>
            </p:cNvPr>
            <p:cNvCxnSpPr>
              <a:cxnSpLocks/>
            </p:cNvCxnSpPr>
            <p:nvPr/>
          </p:nvCxnSpPr>
          <p:spPr>
            <a:xfrm>
              <a:off x="5957781" y="5162342"/>
              <a:ext cx="3110019" cy="0"/>
            </a:xfrm>
            <a:prstGeom prst="line">
              <a:avLst/>
            </a:prstGeom>
            <a:ln w="6350">
              <a:solidFill>
                <a:srgbClr val="1E49E2"/>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B129DFFC-4CF5-1603-71AC-234F116ABAEA}"/>
                </a:ext>
              </a:extLst>
            </p:cNvPr>
            <p:cNvCxnSpPr>
              <a:cxnSpLocks/>
            </p:cNvCxnSpPr>
            <p:nvPr/>
          </p:nvCxnSpPr>
          <p:spPr>
            <a:xfrm>
              <a:off x="5957781" y="6003000"/>
              <a:ext cx="3110019" cy="0"/>
            </a:xfrm>
            <a:prstGeom prst="line">
              <a:avLst/>
            </a:prstGeom>
            <a:ln w="6350">
              <a:solidFill>
                <a:srgbClr val="1E49E2"/>
              </a:solidFill>
              <a:prstDash val="sysDot"/>
              <a:miter lim="800000"/>
            </a:ln>
          </p:spPr>
          <p:style>
            <a:lnRef idx="1">
              <a:schemeClr val="accent1"/>
            </a:lnRef>
            <a:fillRef idx="0">
              <a:schemeClr val="accent1"/>
            </a:fillRef>
            <a:effectRef idx="0">
              <a:schemeClr val="accent1"/>
            </a:effectRef>
            <a:fontRef idx="minor">
              <a:schemeClr val="tx1"/>
            </a:fontRef>
          </p:style>
        </p:cxnSp>
      </p:grpSp>
      <p:sp>
        <p:nvSpPr>
          <p:cNvPr id="36" name="직사각형 35">
            <a:extLst>
              <a:ext uri="{FF2B5EF4-FFF2-40B4-BE49-F238E27FC236}">
                <a16:creationId xmlns:a16="http://schemas.microsoft.com/office/drawing/2014/main" id="{0C0A9774-2380-AEF9-E2EE-B3D2621A1668}"/>
              </a:ext>
            </a:extLst>
          </p:cNvPr>
          <p:cNvSpPr/>
          <p:nvPr/>
        </p:nvSpPr>
        <p:spPr>
          <a:xfrm>
            <a:off x="2254572" y="2170304"/>
            <a:ext cx="3641402" cy="276497"/>
          </a:xfrm>
          <a:prstGeom prst="rect">
            <a:avLst/>
          </a:prstGeom>
          <a:solidFill>
            <a:schemeClr val="tx1">
              <a:lumMod val="50000"/>
              <a:lumOff val="5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srgbClr val="00338D">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Univers for KPMG"/>
              </a:rPr>
              <a:t>2024 </a:t>
            </a:r>
            <a:r>
              <a:rPr kumimoji="0" lang="ko-KR" altLang="en-US" sz="1000" b="1" i="0" u="none" strike="noStrike" kern="1200" cap="none" spc="0" normalizeH="0" baseline="0" noProof="0">
                <a:ln>
                  <a:solidFill>
                    <a:srgbClr val="00338D">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Univers for KPMG"/>
              </a:rPr>
              <a:t>전망</a:t>
            </a:r>
          </a:p>
        </p:txBody>
      </p:sp>
      <p:sp>
        <p:nvSpPr>
          <p:cNvPr id="37" name="직사각형 36">
            <a:extLst>
              <a:ext uri="{FF2B5EF4-FFF2-40B4-BE49-F238E27FC236}">
                <a16:creationId xmlns:a16="http://schemas.microsoft.com/office/drawing/2014/main" id="{6B2D0607-C447-6E00-11C0-50E72731E60C}"/>
              </a:ext>
            </a:extLst>
          </p:cNvPr>
          <p:cNvSpPr/>
          <p:nvPr/>
        </p:nvSpPr>
        <p:spPr>
          <a:xfrm>
            <a:off x="5648325" y="5074419"/>
            <a:ext cx="3552825" cy="8291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45720" rIns="180000" bIns="45720" numCol="1" spcCol="0" rtlCol="0" fromWordArt="0" anchor="ctr" anchorCtr="0" forceAA="0" compatLnSpc="1">
            <a:prstTxWarp prst="textNoShape">
              <a:avLst/>
            </a:prstTxWarp>
            <a:noAutofit/>
          </a:bodyPr>
          <a:lstStyle/>
          <a:p>
            <a:pPr marL="71755" marR="0" lvl="0" indent="-71755"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기존 </a:t>
            </a:r>
            <a:r>
              <a:rPr kumimoji="0" lang="ko-KR" altLang="en-US" sz="900" b="0" i="0" u="none" strike="noStrike" kern="1200" cap="none" spc="0" normalizeH="0" baseline="0" noProof="0" dirty="0" err="1">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팬덤을</a:t>
            </a: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보유한 </a:t>
            </a:r>
            <a:r>
              <a:rPr kumimoji="0" lang="en-US" altLang="ko-KR"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IP(</a:t>
            </a: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지식재산권</a:t>
            </a:r>
            <a:r>
              <a:rPr kumimoji="0" lang="en-US" altLang="ko-KR"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를 적극 활용하여 플랫폼을 넘나드는 성공적인 크로스 플레이 구축 전략 수립</a:t>
            </a:r>
            <a:endParaRPr lang="en-US" altLang="ko-KR" dirty="0">
              <a:cs typeface="+mn-cs"/>
            </a:endParaRPr>
          </a:p>
          <a:p>
            <a:pPr marL="71755" indent="-71755">
              <a:spcAft>
                <a:spcPts val="200"/>
              </a:spcAft>
              <a:buFont typeface="Arial" panose="020B0604020202020204" pitchFamily="34" charset="0"/>
              <a:buChar char="•"/>
              <a:defRP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신규 기술의 </a:t>
            </a:r>
            <a:r>
              <a:rPr lang="ko-KR" altLang="en-US" sz="900" dirty="0" err="1">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밸류체인별</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주요 플레이어와의 협업을 통해 빠르게 차별화된 시장 경쟁력을 확보해야 함 </a:t>
            </a:r>
          </a:p>
        </p:txBody>
      </p:sp>
      <p:sp>
        <p:nvSpPr>
          <p:cNvPr id="39" name="직사각형 38">
            <a:extLst>
              <a:ext uri="{FF2B5EF4-FFF2-40B4-BE49-F238E27FC236}">
                <a16:creationId xmlns:a16="http://schemas.microsoft.com/office/drawing/2014/main" id="{C350B2DB-6823-D4E1-DF72-2D5B4C933936}"/>
              </a:ext>
            </a:extLst>
          </p:cNvPr>
          <p:cNvSpPr/>
          <p:nvPr/>
        </p:nvSpPr>
        <p:spPr>
          <a:xfrm>
            <a:off x="713993" y="5100776"/>
            <a:ext cx="1496133" cy="7892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12000" rIns="72000" rtlCol="0" anchor="ctr"/>
          <a:lstStyle/>
          <a:p>
            <a:r>
              <a:rPr lang="ko-KR" altLang="en-US" sz="1100" b="1">
                <a:ln>
                  <a:solidFill>
                    <a:prstClr val="white">
                      <a:lumMod val="75000"/>
                      <a:alpha val="0"/>
                    </a:prstClr>
                  </a:solidFill>
                </a:ln>
                <a:solidFill>
                  <a:schemeClr val="bg1"/>
                </a:solidFill>
                <a:latin typeface="KoPub돋움체 Medium" panose="00000600000000000000" pitchFamily="2" charset="-127"/>
                <a:ea typeface="KoPub돋움체 Medium" panose="00000600000000000000" pitchFamily="2" charset="-127"/>
              </a:rPr>
              <a:t>게임</a:t>
            </a:r>
          </a:p>
        </p:txBody>
      </p:sp>
      <p:sp>
        <p:nvSpPr>
          <p:cNvPr id="45" name="화살표: 오각형 44">
            <a:extLst>
              <a:ext uri="{FF2B5EF4-FFF2-40B4-BE49-F238E27FC236}">
                <a16:creationId xmlns:a16="http://schemas.microsoft.com/office/drawing/2014/main" id="{0671CD06-98FC-047D-A1B3-0AB71EBC050E}"/>
              </a:ext>
            </a:extLst>
          </p:cNvPr>
          <p:cNvSpPr/>
          <p:nvPr/>
        </p:nvSpPr>
        <p:spPr>
          <a:xfrm>
            <a:off x="2282023" y="5086027"/>
            <a:ext cx="3613951" cy="770723"/>
          </a:xfrm>
          <a:prstGeom prst="homePlate">
            <a:avLst>
              <a:gd name="adj" fmla="val 33014"/>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72000" indent="-72000">
              <a:spcAft>
                <a:spcPts val="300"/>
              </a:spcAft>
              <a:buFont typeface="Arial" panose="020B0604020202020204" pitchFamily="34" charset="0"/>
              <a:buChar cha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둔화된 성장세를 극복하기 위하여 플랫폼 다변화 등으로 국내외 이용자 확대 및 새로운 시장 개척을 적극 모색할 것으로 전망</a:t>
            </a:r>
            <a:endPar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72000" indent="-72000">
              <a:spcAft>
                <a:spcPts val="300"/>
              </a:spcAft>
              <a:buFont typeface="Arial" panose="020B0604020202020204" pitchFamily="34" charset="0"/>
              <a:buChar cha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게임 생태계를 파고드는 </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AI(</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인공지능</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VR(</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가상현실</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기술에 대한 관심과 도입의 움직임이 확대될 것으로 예상</a:t>
            </a:r>
          </a:p>
        </p:txBody>
      </p:sp>
      <p:sp>
        <p:nvSpPr>
          <p:cNvPr id="58" name="Freeform 5">
            <a:extLst>
              <a:ext uri="{FF2B5EF4-FFF2-40B4-BE49-F238E27FC236}">
                <a16:creationId xmlns:a16="http://schemas.microsoft.com/office/drawing/2014/main" id="{A107F218-5F59-9F1A-65A7-9ADA58392AFD}"/>
              </a:ext>
            </a:extLst>
          </p:cNvPr>
          <p:cNvSpPr>
            <a:spLocks noChangeAspect="1" noEditPoints="1"/>
          </p:cNvSpPr>
          <p:nvPr/>
        </p:nvSpPr>
        <p:spPr bwMode="auto">
          <a:xfrm>
            <a:off x="850248" y="4500140"/>
            <a:ext cx="306743" cy="306000"/>
          </a:xfrm>
          <a:custGeom>
            <a:avLst/>
            <a:gdLst>
              <a:gd name="T0" fmla="*/ 200 w 792"/>
              <a:gd name="T1" fmla="*/ 102 h 791"/>
              <a:gd name="T2" fmla="*/ 0 w 792"/>
              <a:gd name="T3" fmla="*/ 445 h 791"/>
              <a:gd name="T4" fmla="*/ 592 w 792"/>
              <a:gd name="T5" fmla="*/ 690 h 791"/>
              <a:gd name="T6" fmla="*/ 792 w 792"/>
              <a:gd name="T7" fmla="*/ 347 h 791"/>
              <a:gd name="T8" fmla="*/ 592 w 792"/>
              <a:gd name="T9" fmla="*/ 632 h 791"/>
              <a:gd name="T10" fmla="*/ 473 w 792"/>
              <a:gd name="T11" fmla="*/ 209 h 791"/>
              <a:gd name="T12" fmla="*/ 86 w 792"/>
              <a:gd name="T13" fmla="*/ 444 h 791"/>
              <a:gd name="T14" fmla="*/ 88 w 792"/>
              <a:gd name="T15" fmla="*/ 485 h 791"/>
              <a:gd name="T16" fmla="*/ 343 w 792"/>
              <a:gd name="T17" fmla="*/ 701 h 791"/>
              <a:gd name="T18" fmla="*/ 414 w 792"/>
              <a:gd name="T19" fmla="*/ 689 h 791"/>
              <a:gd name="T20" fmla="*/ 577 w 792"/>
              <a:gd name="T21" fmla="*/ 495 h 791"/>
              <a:gd name="T22" fmla="*/ 519 w 792"/>
              <a:gd name="T23" fmla="*/ 317 h 791"/>
              <a:gd name="T24" fmla="*/ 347 w 792"/>
              <a:gd name="T25" fmla="*/ 247 h 791"/>
              <a:gd name="T26" fmla="*/ 343 w 792"/>
              <a:gd name="T27" fmla="*/ 248 h 791"/>
              <a:gd name="T28" fmla="*/ 149 w 792"/>
              <a:gd name="T29" fmla="*/ 452 h 791"/>
              <a:gd name="T30" fmla="*/ 150 w 792"/>
              <a:gd name="T31" fmla="*/ 467 h 791"/>
              <a:gd name="T32" fmla="*/ 337 w 792"/>
              <a:gd name="T33" fmla="*/ 638 h 791"/>
              <a:gd name="T34" fmla="*/ 349 w 792"/>
              <a:gd name="T35" fmla="*/ 638 h 791"/>
              <a:gd name="T36" fmla="*/ 349 w 792"/>
              <a:gd name="T37" fmla="*/ 638 h 791"/>
              <a:gd name="T38" fmla="*/ 515 w 792"/>
              <a:gd name="T39" fmla="*/ 469 h 791"/>
              <a:gd name="T40" fmla="*/ 513 w 792"/>
              <a:gd name="T41" fmla="*/ 438 h 791"/>
              <a:gd name="T42" fmla="*/ 357 w 792"/>
              <a:gd name="T43" fmla="*/ 310 h 791"/>
              <a:gd name="T44" fmla="*/ 343 w 792"/>
              <a:gd name="T45" fmla="*/ 310 h 791"/>
              <a:gd name="T46" fmla="*/ 323 w 792"/>
              <a:gd name="T47" fmla="*/ 314 h 791"/>
              <a:gd name="T48" fmla="*/ 213 w 792"/>
              <a:gd name="T49" fmla="*/ 444 h 791"/>
              <a:gd name="T50" fmla="*/ 213 w 792"/>
              <a:gd name="T51" fmla="*/ 455 h 791"/>
              <a:gd name="T52" fmla="*/ 224 w 792"/>
              <a:gd name="T53" fmla="*/ 500 h 791"/>
              <a:gd name="T54" fmla="*/ 426 w 792"/>
              <a:gd name="T55" fmla="*/ 553 h 791"/>
              <a:gd name="T56" fmla="*/ 474 w 792"/>
              <a:gd name="T57" fmla="*/ 433 h 791"/>
              <a:gd name="T58" fmla="*/ 472 w 792"/>
              <a:gd name="T59" fmla="*/ 421 h 791"/>
              <a:gd name="T60" fmla="*/ 434 w 792"/>
              <a:gd name="T61" fmla="*/ 350 h 791"/>
              <a:gd name="T62" fmla="*/ 502 w 792"/>
              <a:gd name="T63" fmla="*/ 436 h 791"/>
              <a:gd name="T64" fmla="*/ 505 w 792"/>
              <a:gd name="T65" fmla="*/ 454 h 791"/>
              <a:gd name="T66" fmla="*/ 506 w 792"/>
              <a:gd name="T67" fmla="*/ 475 h 791"/>
              <a:gd name="T68" fmla="*/ 348 w 792"/>
              <a:gd name="T69" fmla="*/ 628 h 791"/>
              <a:gd name="T70" fmla="*/ 167 w 792"/>
              <a:gd name="T71" fmla="*/ 501 h 791"/>
              <a:gd name="T72" fmla="*/ 159 w 792"/>
              <a:gd name="T73" fmla="*/ 453 h 791"/>
              <a:gd name="T74" fmla="*/ 159 w 792"/>
              <a:gd name="T75" fmla="*/ 447 h 791"/>
              <a:gd name="T76" fmla="*/ 348 w 792"/>
              <a:gd name="T77" fmla="*/ 257 h 791"/>
              <a:gd name="T78" fmla="*/ 353 w 792"/>
              <a:gd name="T79" fmla="*/ 257 h 791"/>
              <a:gd name="T80" fmla="*/ 568 w 792"/>
              <a:gd name="T81" fmla="*/ 442 h 791"/>
              <a:gd name="T82" fmla="*/ 559 w 792"/>
              <a:gd name="T83" fmla="*/ 536 h 791"/>
              <a:gd name="T84" fmla="*/ 348 w 792"/>
              <a:gd name="T85" fmla="*/ 691 h 791"/>
              <a:gd name="T86" fmla="*/ 341 w 792"/>
              <a:gd name="T87" fmla="*/ 691 h 791"/>
              <a:gd name="T88" fmla="*/ 95 w 792"/>
              <a:gd name="T89" fmla="*/ 460 h 791"/>
              <a:gd name="T90" fmla="*/ 343 w 792"/>
              <a:gd name="T91" fmla="*/ 195 h 791"/>
              <a:gd name="T92" fmla="*/ 633 w 792"/>
              <a:gd name="T93" fmla="*/ 475 h 791"/>
              <a:gd name="T94" fmla="*/ 347 w 792"/>
              <a:gd name="T95" fmla="*/ 753 h 791"/>
              <a:gd name="T96" fmla="*/ 347 w 792"/>
              <a:gd name="T97" fmla="*/ 137 h 791"/>
              <a:gd name="T98" fmla="*/ 592 w 792"/>
              <a:gd name="T99" fmla="*/ 632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92" h="791">
                <a:moveTo>
                  <a:pt x="445" y="0"/>
                </a:moveTo>
                <a:cubicBezTo>
                  <a:pt x="353" y="0"/>
                  <a:pt x="266" y="36"/>
                  <a:pt x="200" y="102"/>
                </a:cubicBezTo>
                <a:cubicBezTo>
                  <a:pt x="102" y="200"/>
                  <a:pt x="102" y="200"/>
                  <a:pt x="102" y="200"/>
                </a:cubicBezTo>
                <a:cubicBezTo>
                  <a:pt x="36" y="265"/>
                  <a:pt x="0" y="352"/>
                  <a:pt x="0" y="445"/>
                </a:cubicBezTo>
                <a:cubicBezTo>
                  <a:pt x="0" y="636"/>
                  <a:pt x="156" y="791"/>
                  <a:pt x="347" y="791"/>
                </a:cubicBezTo>
                <a:cubicBezTo>
                  <a:pt x="439" y="791"/>
                  <a:pt x="527" y="755"/>
                  <a:pt x="592" y="690"/>
                </a:cubicBezTo>
                <a:cubicBezTo>
                  <a:pt x="690" y="592"/>
                  <a:pt x="690" y="592"/>
                  <a:pt x="690" y="592"/>
                </a:cubicBezTo>
                <a:cubicBezTo>
                  <a:pt x="756" y="526"/>
                  <a:pt x="792" y="439"/>
                  <a:pt x="792" y="347"/>
                </a:cubicBezTo>
                <a:cubicBezTo>
                  <a:pt x="792" y="156"/>
                  <a:pt x="636" y="0"/>
                  <a:pt x="445" y="0"/>
                </a:cubicBezTo>
                <a:close/>
                <a:moveTo>
                  <a:pt x="592" y="632"/>
                </a:moveTo>
                <a:cubicBezTo>
                  <a:pt x="623" y="585"/>
                  <a:pt x="640" y="530"/>
                  <a:pt x="643" y="476"/>
                </a:cubicBezTo>
                <a:cubicBezTo>
                  <a:pt x="647" y="363"/>
                  <a:pt x="580" y="258"/>
                  <a:pt x="473" y="209"/>
                </a:cubicBezTo>
                <a:cubicBezTo>
                  <a:pt x="434" y="191"/>
                  <a:pt x="387" y="182"/>
                  <a:pt x="343" y="185"/>
                </a:cubicBezTo>
                <a:cubicBezTo>
                  <a:pt x="199" y="194"/>
                  <a:pt x="91" y="303"/>
                  <a:pt x="86" y="444"/>
                </a:cubicBezTo>
                <a:cubicBezTo>
                  <a:pt x="85" y="450"/>
                  <a:pt x="85" y="455"/>
                  <a:pt x="86" y="460"/>
                </a:cubicBezTo>
                <a:cubicBezTo>
                  <a:pt x="86" y="467"/>
                  <a:pt x="87" y="480"/>
                  <a:pt x="88" y="485"/>
                </a:cubicBezTo>
                <a:cubicBezTo>
                  <a:pt x="104" y="593"/>
                  <a:pt x="195" y="701"/>
                  <a:pt x="341" y="701"/>
                </a:cubicBezTo>
                <a:cubicBezTo>
                  <a:pt x="342" y="701"/>
                  <a:pt x="342" y="701"/>
                  <a:pt x="343" y="701"/>
                </a:cubicBezTo>
                <a:cubicBezTo>
                  <a:pt x="349" y="700"/>
                  <a:pt x="349" y="700"/>
                  <a:pt x="349" y="700"/>
                </a:cubicBezTo>
                <a:cubicBezTo>
                  <a:pt x="371" y="699"/>
                  <a:pt x="390" y="697"/>
                  <a:pt x="414" y="689"/>
                </a:cubicBezTo>
                <a:cubicBezTo>
                  <a:pt x="485" y="667"/>
                  <a:pt x="544" y="610"/>
                  <a:pt x="568" y="539"/>
                </a:cubicBezTo>
                <a:cubicBezTo>
                  <a:pt x="571" y="529"/>
                  <a:pt x="575" y="512"/>
                  <a:pt x="577" y="495"/>
                </a:cubicBezTo>
                <a:cubicBezTo>
                  <a:pt x="579" y="478"/>
                  <a:pt x="581" y="459"/>
                  <a:pt x="577" y="441"/>
                </a:cubicBezTo>
                <a:cubicBezTo>
                  <a:pt x="571" y="392"/>
                  <a:pt x="552" y="352"/>
                  <a:pt x="519" y="317"/>
                </a:cubicBezTo>
                <a:cubicBezTo>
                  <a:pt x="472" y="268"/>
                  <a:pt x="418" y="246"/>
                  <a:pt x="347" y="247"/>
                </a:cubicBezTo>
                <a:cubicBezTo>
                  <a:pt x="347" y="247"/>
                  <a:pt x="347" y="247"/>
                  <a:pt x="347" y="247"/>
                </a:cubicBezTo>
                <a:cubicBezTo>
                  <a:pt x="343" y="248"/>
                  <a:pt x="343" y="248"/>
                  <a:pt x="343" y="248"/>
                </a:cubicBezTo>
                <a:cubicBezTo>
                  <a:pt x="343" y="248"/>
                  <a:pt x="343" y="248"/>
                  <a:pt x="343" y="248"/>
                </a:cubicBezTo>
                <a:cubicBezTo>
                  <a:pt x="232" y="258"/>
                  <a:pt x="153" y="339"/>
                  <a:pt x="149" y="447"/>
                </a:cubicBezTo>
                <a:cubicBezTo>
                  <a:pt x="149" y="447"/>
                  <a:pt x="149" y="447"/>
                  <a:pt x="149" y="452"/>
                </a:cubicBezTo>
                <a:cubicBezTo>
                  <a:pt x="149" y="453"/>
                  <a:pt x="149" y="453"/>
                  <a:pt x="149" y="453"/>
                </a:cubicBezTo>
                <a:cubicBezTo>
                  <a:pt x="149" y="458"/>
                  <a:pt x="150" y="464"/>
                  <a:pt x="150" y="467"/>
                </a:cubicBezTo>
                <a:cubicBezTo>
                  <a:pt x="152" y="481"/>
                  <a:pt x="153" y="490"/>
                  <a:pt x="157" y="504"/>
                </a:cubicBezTo>
                <a:cubicBezTo>
                  <a:pt x="180" y="581"/>
                  <a:pt x="252" y="635"/>
                  <a:pt x="337" y="638"/>
                </a:cubicBezTo>
                <a:cubicBezTo>
                  <a:pt x="337" y="638"/>
                  <a:pt x="338" y="638"/>
                  <a:pt x="339" y="638"/>
                </a:cubicBezTo>
                <a:cubicBezTo>
                  <a:pt x="349" y="638"/>
                  <a:pt x="349" y="638"/>
                  <a:pt x="349" y="638"/>
                </a:cubicBezTo>
                <a:cubicBezTo>
                  <a:pt x="349" y="637"/>
                  <a:pt x="349" y="637"/>
                  <a:pt x="349" y="637"/>
                </a:cubicBezTo>
                <a:cubicBezTo>
                  <a:pt x="349" y="638"/>
                  <a:pt x="349" y="638"/>
                  <a:pt x="349" y="638"/>
                </a:cubicBezTo>
                <a:cubicBezTo>
                  <a:pt x="442" y="630"/>
                  <a:pt x="509" y="565"/>
                  <a:pt x="515" y="476"/>
                </a:cubicBezTo>
                <a:cubicBezTo>
                  <a:pt x="515" y="475"/>
                  <a:pt x="515" y="472"/>
                  <a:pt x="515" y="469"/>
                </a:cubicBezTo>
                <a:cubicBezTo>
                  <a:pt x="515" y="466"/>
                  <a:pt x="515" y="458"/>
                  <a:pt x="515" y="453"/>
                </a:cubicBezTo>
                <a:cubicBezTo>
                  <a:pt x="514" y="443"/>
                  <a:pt x="513" y="441"/>
                  <a:pt x="513" y="438"/>
                </a:cubicBezTo>
                <a:cubicBezTo>
                  <a:pt x="512" y="437"/>
                  <a:pt x="512" y="436"/>
                  <a:pt x="512" y="434"/>
                </a:cubicBezTo>
                <a:cubicBezTo>
                  <a:pt x="494" y="359"/>
                  <a:pt x="432" y="310"/>
                  <a:pt x="357" y="310"/>
                </a:cubicBezTo>
                <a:cubicBezTo>
                  <a:pt x="356" y="310"/>
                  <a:pt x="356" y="310"/>
                  <a:pt x="355" y="310"/>
                </a:cubicBezTo>
                <a:cubicBezTo>
                  <a:pt x="343" y="310"/>
                  <a:pt x="343" y="310"/>
                  <a:pt x="343" y="310"/>
                </a:cubicBezTo>
                <a:cubicBezTo>
                  <a:pt x="343" y="310"/>
                  <a:pt x="343" y="310"/>
                  <a:pt x="343" y="310"/>
                </a:cubicBezTo>
                <a:cubicBezTo>
                  <a:pt x="336" y="311"/>
                  <a:pt x="331" y="312"/>
                  <a:pt x="323" y="314"/>
                </a:cubicBezTo>
                <a:cubicBezTo>
                  <a:pt x="291" y="322"/>
                  <a:pt x="265" y="337"/>
                  <a:pt x="245" y="361"/>
                </a:cubicBezTo>
                <a:cubicBezTo>
                  <a:pt x="224" y="387"/>
                  <a:pt x="215" y="411"/>
                  <a:pt x="213" y="444"/>
                </a:cubicBezTo>
                <a:cubicBezTo>
                  <a:pt x="213" y="444"/>
                  <a:pt x="213" y="444"/>
                  <a:pt x="213" y="448"/>
                </a:cubicBezTo>
                <a:cubicBezTo>
                  <a:pt x="213" y="455"/>
                  <a:pt x="213" y="455"/>
                  <a:pt x="213" y="455"/>
                </a:cubicBezTo>
                <a:cubicBezTo>
                  <a:pt x="213" y="455"/>
                  <a:pt x="213" y="458"/>
                  <a:pt x="213" y="460"/>
                </a:cubicBezTo>
                <a:cubicBezTo>
                  <a:pt x="215" y="476"/>
                  <a:pt x="216" y="483"/>
                  <a:pt x="224" y="500"/>
                </a:cubicBezTo>
                <a:cubicBezTo>
                  <a:pt x="237" y="533"/>
                  <a:pt x="267" y="559"/>
                  <a:pt x="300" y="570"/>
                </a:cubicBezTo>
                <a:cubicBezTo>
                  <a:pt x="345" y="583"/>
                  <a:pt x="393" y="577"/>
                  <a:pt x="426" y="553"/>
                </a:cubicBezTo>
                <a:cubicBezTo>
                  <a:pt x="456" y="532"/>
                  <a:pt x="473" y="499"/>
                  <a:pt x="474" y="459"/>
                </a:cubicBezTo>
                <a:cubicBezTo>
                  <a:pt x="475" y="450"/>
                  <a:pt x="474" y="442"/>
                  <a:pt x="474" y="433"/>
                </a:cubicBezTo>
                <a:cubicBezTo>
                  <a:pt x="473" y="432"/>
                  <a:pt x="473" y="430"/>
                  <a:pt x="473" y="429"/>
                </a:cubicBezTo>
                <a:cubicBezTo>
                  <a:pt x="473" y="426"/>
                  <a:pt x="472" y="424"/>
                  <a:pt x="472" y="421"/>
                </a:cubicBezTo>
                <a:cubicBezTo>
                  <a:pt x="472" y="421"/>
                  <a:pt x="472" y="420"/>
                  <a:pt x="471" y="419"/>
                </a:cubicBezTo>
                <a:cubicBezTo>
                  <a:pt x="466" y="391"/>
                  <a:pt x="453" y="368"/>
                  <a:pt x="434" y="350"/>
                </a:cubicBezTo>
                <a:cubicBezTo>
                  <a:pt x="418" y="336"/>
                  <a:pt x="399" y="326"/>
                  <a:pt x="377" y="320"/>
                </a:cubicBezTo>
                <a:cubicBezTo>
                  <a:pt x="438" y="328"/>
                  <a:pt x="487" y="372"/>
                  <a:pt x="502" y="436"/>
                </a:cubicBezTo>
                <a:cubicBezTo>
                  <a:pt x="503" y="438"/>
                  <a:pt x="503" y="439"/>
                  <a:pt x="503" y="440"/>
                </a:cubicBezTo>
                <a:cubicBezTo>
                  <a:pt x="504" y="443"/>
                  <a:pt x="504" y="445"/>
                  <a:pt x="505" y="454"/>
                </a:cubicBezTo>
                <a:cubicBezTo>
                  <a:pt x="506" y="458"/>
                  <a:pt x="506" y="466"/>
                  <a:pt x="506" y="469"/>
                </a:cubicBezTo>
                <a:cubicBezTo>
                  <a:pt x="506" y="471"/>
                  <a:pt x="506" y="474"/>
                  <a:pt x="506" y="475"/>
                </a:cubicBezTo>
                <a:cubicBezTo>
                  <a:pt x="499" y="560"/>
                  <a:pt x="438" y="621"/>
                  <a:pt x="348" y="628"/>
                </a:cubicBezTo>
                <a:cubicBezTo>
                  <a:pt x="348" y="628"/>
                  <a:pt x="348" y="628"/>
                  <a:pt x="348" y="628"/>
                </a:cubicBezTo>
                <a:cubicBezTo>
                  <a:pt x="337" y="629"/>
                  <a:pt x="337" y="629"/>
                  <a:pt x="337" y="629"/>
                </a:cubicBezTo>
                <a:cubicBezTo>
                  <a:pt x="256" y="626"/>
                  <a:pt x="188" y="574"/>
                  <a:pt x="167" y="501"/>
                </a:cubicBezTo>
                <a:cubicBezTo>
                  <a:pt x="162" y="486"/>
                  <a:pt x="161" y="478"/>
                  <a:pt x="160" y="466"/>
                </a:cubicBezTo>
                <a:cubicBezTo>
                  <a:pt x="159" y="463"/>
                  <a:pt x="159" y="458"/>
                  <a:pt x="159" y="453"/>
                </a:cubicBezTo>
                <a:cubicBezTo>
                  <a:pt x="159" y="452"/>
                  <a:pt x="159" y="452"/>
                  <a:pt x="159" y="452"/>
                </a:cubicBezTo>
                <a:cubicBezTo>
                  <a:pt x="159" y="448"/>
                  <a:pt x="159" y="447"/>
                  <a:pt x="159" y="447"/>
                </a:cubicBezTo>
                <a:cubicBezTo>
                  <a:pt x="159" y="446"/>
                  <a:pt x="159" y="446"/>
                  <a:pt x="159" y="446"/>
                </a:cubicBezTo>
                <a:cubicBezTo>
                  <a:pt x="162" y="343"/>
                  <a:pt x="240" y="265"/>
                  <a:pt x="348" y="257"/>
                </a:cubicBezTo>
                <a:cubicBezTo>
                  <a:pt x="350" y="257"/>
                  <a:pt x="350" y="257"/>
                  <a:pt x="350" y="257"/>
                </a:cubicBezTo>
                <a:cubicBezTo>
                  <a:pt x="351" y="257"/>
                  <a:pt x="352" y="257"/>
                  <a:pt x="353" y="257"/>
                </a:cubicBezTo>
                <a:cubicBezTo>
                  <a:pt x="419" y="257"/>
                  <a:pt x="467" y="277"/>
                  <a:pt x="512" y="323"/>
                </a:cubicBezTo>
                <a:cubicBezTo>
                  <a:pt x="544" y="357"/>
                  <a:pt x="561" y="395"/>
                  <a:pt x="568" y="442"/>
                </a:cubicBezTo>
                <a:cubicBezTo>
                  <a:pt x="571" y="459"/>
                  <a:pt x="570" y="478"/>
                  <a:pt x="568" y="494"/>
                </a:cubicBezTo>
                <a:cubicBezTo>
                  <a:pt x="566" y="510"/>
                  <a:pt x="562" y="526"/>
                  <a:pt x="559" y="536"/>
                </a:cubicBezTo>
                <a:cubicBezTo>
                  <a:pt x="536" y="604"/>
                  <a:pt x="479" y="659"/>
                  <a:pt x="411" y="680"/>
                </a:cubicBezTo>
                <a:cubicBezTo>
                  <a:pt x="388" y="687"/>
                  <a:pt x="370" y="689"/>
                  <a:pt x="348" y="691"/>
                </a:cubicBezTo>
                <a:cubicBezTo>
                  <a:pt x="343" y="691"/>
                  <a:pt x="343" y="691"/>
                  <a:pt x="343" y="691"/>
                </a:cubicBezTo>
                <a:cubicBezTo>
                  <a:pt x="342" y="691"/>
                  <a:pt x="341" y="691"/>
                  <a:pt x="341" y="691"/>
                </a:cubicBezTo>
                <a:cubicBezTo>
                  <a:pt x="201" y="691"/>
                  <a:pt x="112" y="587"/>
                  <a:pt x="97" y="484"/>
                </a:cubicBezTo>
                <a:cubicBezTo>
                  <a:pt x="97" y="479"/>
                  <a:pt x="95" y="466"/>
                  <a:pt x="95" y="460"/>
                </a:cubicBezTo>
                <a:cubicBezTo>
                  <a:pt x="95" y="455"/>
                  <a:pt x="95" y="450"/>
                  <a:pt x="95" y="444"/>
                </a:cubicBezTo>
                <a:cubicBezTo>
                  <a:pt x="100" y="308"/>
                  <a:pt x="204" y="203"/>
                  <a:pt x="343" y="195"/>
                </a:cubicBezTo>
                <a:cubicBezTo>
                  <a:pt x="386" y="192"/>
                  <a:pt x="432" y="200"/>
                  <a:pt x="469" y="218"/>
                </a:cubicBezTo>
                <a:cubicBezTo>
                  <a:pt x="573" y="265"/>
                  <a:pt x="637" y="366"/>
                  <a:pt x="633" y="475"/>
                </a:cubicBezTo>
                <a:cubicBezTo>
                  <a:pt x="628" y="607"/>
                  <a:pt x="532" y="740"/>
                  <a:pt x="357" y="753"/>
                </a:cubicBezTo>
                <a:cubicBezTo>
                  <a:pt x="354" y="753"/>
                  <a:pt x="350" y="753"/>
                  <a:pt x="347" y="753"/>
                </a:cubicBezTo>
                <a:cubicBezTo>
                  <a:pt x="177" y="753"/>
                  <a:pt x="39" y="615"/>
                  <a:pt x="39" y="445"/>
                </a:cubicBezTo>
                <a:cubicBezTo>
                  <a:pt x="39" y="275"/>
                  <a:pt x="177" y="137"/>
                  <a:pt x="347" y="137"/>
                </a:cubicBezTo>
                <a:cubicBezTo>
                  <a:pt x="517" y="137"/>
                  <a:pt x="655" y="275"/>
                  <a:pt x="655" y="445"/>
                </a:cubicBezTo>
                <a:cubicBezTo>
                  <a:pt x="655" y="515"/>
                  <a:pt x="632" y="580"/>
                  <a:pt x="592" y="6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9" name="Freeform 35">
            <a:extLst>
              <a:ext uri="{FF2B5EF4-FFF2-40B4-BE49-F238E27FC236}">
                <a16:creationId xmlns:a16="http://schemas.microsoft.com/office/drawing/2014/main" id="{F4F9A0E4-9FF6-BC4A-452C-8324FB96873B}"/>
              </a:ext>
            </a:extLst>
          </p:cNvPr>
          <p:cNvSpPr>
            <a:spLocks noChangeAspect="1" noEditPoints="1"/>
          </p:cNvSpPr>
          <p:nvPr/>
        </p:nvSpPr>
        <p:spPr bwMode="auto">
          <a:xfrm>
            <a:off x="874907" y="2817227"/>
            <a:ext cx="263034" cy="243124"/>
          </a:xfrm>
          <a:custGeom>
            <a:avLst/>
            <a:gdLst>
              <a:gd name="T0" fmla="*/ 5045 w 5400"/>
              <a:gd name="T1" fmla="*/ 0 h 4998"/>
              <a:gd name="T2" fmla="*/ 355 w 5400"/>
              <a:gd name="T3" fmla="*/ 0 h 4998"/>
              <a:gd name="T4" fmla="*/ 0 w 5400"/>
              <a:gd name="T5" fmla="*/ 355 h 4998"/>
              <a:gd name="T6" fmla="*/ 0 w 5400"/>
              <a:gd name="T7" fmla="*/ 3112 h 4998"/>
              <a:gd name="T8" fmla="*/ 0 w 5400"/>
              <a:gd name="T9" fmla="*/ 3639 h 4998"/>
              <a:gd name="T10" fmla="*/ 355 w 5400"/>
              <a:gd name="T11" fmla="*/ 3994 h 4998"/>
              <a:gd name="T12" fmla="*/ 2194 w 5400"/>
              <a:gd name="T13" fmla="*/ 3994 h 4998"/>
              <a:gd name="T14" fmla="*/ 1869 w 5400"/>
              <a:gd name="T15" fmla="*/ 4798 h 4998"/>
              <a:gd name="T16" fmla="*/ 1744 w 5400"/>
              <a:gd name="T17" fmla="*/ 4798 h 4998"/>
              <a:gd name="T18" fmla="*/ 1644 w 5400"/>
              <a:gd name="T19" fmla="*/ 4898 h 4998"/>
              <a:gd name="T20" fmla="*/ 1744 w 5400"/>
              <a:gd name="T21" fmla="*/ 4998 h 4998"/>
              <a:gd name="T22" fmla="*/ 1943 w 5400"/>
              <a:gd name="T23" fmla="*/ 4998 h 4998"/>
              <a:gd name="T24" fmla="*/ 3457 w 5400"/>
              <a:gd name="T25" fmla="*/ 4998 h 4998"/>
              <a:gd name="T26" fmla="*/ 3656 w 5400"/>
              <a:gd name="T27" fmla="*/ 4998 h 4998"/>
              <a:gd name="T28" fmla="*/ 3756 w 5400"/>
              <a:gd name="T29" fmla="*/ 4898 h 4998"/>
              <a:gd name="T30" fmla="*/ 3656 w 5400"/>
              <a:gd name="T31" fmla="*/ 4798 h 4998"/>
              <a:gd name="T32" fmla="*/ 3531 w 5400"/>
              <a:gd name="T33" fmla="*/ 4798 h 4998"/>
              <a:gd name="T34" fmla="*/ 3206 w 5400"/>
              <a:gd name="T35" fmla="*/ 3994 h 4998"/>
              <a:gd name="T36" fmla="*/ 5045 w 5400"/>
              <a:gd name="T37" fmla="*/ 3994 h 4998"/>
              <a:gd name="T38" fmla="*/ 5400 w 5400"/>
              <a:gd name="T39" fmla="*/ 3639 h 4998"/>
              <a:gd name="T40" fmla="*/ 5400 w 5400"/>
              <a:gd name="T41" fmla="*/ 3112 h 4998"/>
              <a:gd name="T42" fmla="*/ 5400 w 5400"/>
              <a:gd name="T43" fmla="*/ 355 h 4998"/>
              <a:gd name="T44" fmla="*/ 5045 w 5400"/>
              <a:gd name="T45" fmla="*/ 0 h 4998"/>
              <a:gd name="T46" fmla="*/ 5200 w 5400"/>
              <a:gd name="T47" fmla="*/ 3012 h 4998"/>
              <a:gd name="T48" fmla="*/ 200 w 5400"/>
              <a:gd name="T49" fmla="*/ 3012 h 4998"/>
              <a:gd name="T50" fmla="*/ 200 w 5400"/>
              <a:gd name="T51" fmla="*/ 355 h 4998"/>
              <a:gd name="T52" fmla="*/ 355 w 5400"/>
              <a:gd name="T53" fmla="*/ 200 h 4998"/>
              <a:gd name="T54" fmla="*/ 5045 w 5400"/>
              <a:gd name="T55" fmla="*/ 200 h 4998"/>
              <a:gd name="T56" fmla="*/ 5200 w 5400"/>
              <a:gd name="T57" fmla="*/ 355 h 4998"/>
              <a:gd name="T58" fmla="*/ 5200 w 5400"/>
              <a:gd name="T59" fmla="*/ 3012 h 4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00" h="4998">
                <a:moveTo>
                  <a:pt x="5045" y="0"/>
                </a:moveTo>
                <a:cubicBezTo>
                  <a:pt x="355" y="0"/>
                  <a:pt x="355" y="0"/>
                  <a:pt x="355" y="0"/>
                </a:cubicBezTo>
                <a:cubicBezTo>
                  <a:pt x="159" y="0"/>
                  <a:pt x="0" y="159"/>
                  <a:pt x="0" y="355"/>
                </a:cubicBezTo>
                <a:cubicBezTo>
                  <a:pt x="0" y="3112"/>
                  <a:pt x="0" y="3112"/>
                  <a:pt x="0" y="3112"/>
                </a:cubicBezTo>
                <a:cubicBezTo>
                  <a:pt x="0" y="3639"/>
                  <a:pt x="0" y="3639"/>
                  <a:pt x="0" y="3639"/>
                </a:cubicBezTo>
                <a:cubicBezTo>
                  <a:pt x="0" y="3835"/>
                  <a:pt x="159" y="3994"/>
                  <a:pt x="355" y="3994"/>
                </a:cubicBezTo>
                <a:cubicBezTo>
                  <a:pt x="2194" y="3994"/>
                  <a:pt x="2194" y="3994"/>
                  <a:pt x="2194" y="3994"/>
                </a:cubicBezTo>
                <a:cubicBezTo>
                  <a:pt x="1869" y="4798"/>
                  <a:pt x="1869" y="4798"/>
                  <a:pt x="1869" y="4798"/>
                </a:cubicBezTo>
                <a:cubicBezTo>
                  <a:pt x="1744" y="4798"/>
                  <a:pt x="1744" y="4798"/>
                  <a:pt x="1744" y="4798"/>
                </a:cubicBezTo>
                <a:cubicBezTo>
                  <a:pt x="1689" y="4798"/>
                  <a:pt x="1644" y="4843"/>
                  <a:pt x="1644" y="4898"/>
                </a:cubicBezTo>
                <a:cubicBezTo>
                  <a:pt x="1644" y="4953"/>
                  <a:pt x="1689" y="4998"/>
                  <a:pt x="1744" y="4998"/>
                </a:cubicBezTo>
                <a:cubicBezTo>
                  <a:pt x="1943" y="4998"/>
                  <a:pt x="1943" y="4998"/>
                  <a:pt x="1943" y="4998"/>
                </a:cubicBezTo>
                <a:cubicBezTo>
                  <a:pt x="3457" y="4998"/>
                  <a:pt x="3457" y="4998"/>
                  <a:pt x="3457" y="4998"/>
                </a:cubicBezTo>
                <a:cubicBezTo>
                  <a:pt x="3656" y="4998"/>
                  <a:pt x="3656" y="4998"/>
                  <a:pt x="3656" y="4998"/>
                </a:cubicBezTo>
                <a:cubicBezTo>
                  <a:pt x="3711" y="4998"/>
                  <a:pt x="3756" y="4953"/>
                  <a:pt x="3756" y="4898"/>
                </a:cubicBezTo>
                <a:cubicBezTo>
                  <a:pt x="3756" y="4843"/>
                  <a:pt x="3711" y="4798"/>
                  <a:pt x="3656" y="4798"/>
                </a:cubicBezTo>
                <a:cubicBezTo>
                  <a:pt x="3531" y="4798"/>
                  <a:pt x="3531" y="4798"/>
                  <a:pt x="3531" y="4798"/>
                </a:cubicBezTo>
                <a:cubicBezTo>
                  <a:pt x="3206" y="3994"/>
                  <a:pt x="3206" y="3994"/>
                  <a:pt x="3206" y="3994"/>
                </a:cubicBezTo>
                <a:cubicBezTo>
                  <a:pt x="5045" y="3994"/>
                  <a:pt x="5045" y="3994"/>
                  <a:pt x="5045" y="3994"/>
                </a:cubicBezTo>
                <a:cubicBezTo>
                  <a:pt x="5241" y="3994"/>
                  <a:pt x="5400" y="3835"/>
                  <a:pt x="5400" y="3639"/>
                </a:cubicBezTo>
                <a:cubicBezTo>
                  <a:pt x="5400" y="3112"/>
                  <a:pt x="5400" y="3112"/>
                  <a:pt x="5400" y="3112"/>
                </a:cubicBezTo>
                <a:cubicBezTo>
                  <a:pt x="5400" y="355"/>
                  <a:pt x="5400" y="355"/>
                  <a:pt x="5400" y="355"/>
                </a:cubicBezTo>
                <a:cubicBezTo>
                  <a:pt x="5400" y="159"/>
                  <a:pt x="5241" y="0"/>
                  <a:pt x="5045" y="0"/>
                </a:cubicBezTo>
                <a:close/>
                <a:moveTo>
                  <a:pt x="5200" y="3012"/>
                </a:moveTo>
                <a:cubicBezTo>
                  <a:pt x="200" y="3012"/>
                  <a:pt x="200" y="3012"/>
                  <a:pt x="200" y="3012"/>
                </a:cubicBezTo>
                <a:cubicBezTo>
                  <a:pt x="200" y="355"/>
                  <a:pt x="200" y="355"/>
                  <a:pt x="200" y="355"/>
                </a:cubicBezTo>
                <a:cubicBezTo>
                  <a:pt x="200" y="269"/>
                  <a:pt x="269" y="200"/>
                  <a:pt x="355" y="200"/>
                </a:cubicBezTo>
                <a:cubicBezTo>
                  <a:pt x="5045" y="200"/>
                  <a:pt x="5045" y="200"/>
                  <a:pt x="5045" y="200"/>
                </a:cubicBezTo>
                <a:cubicBezTo>
                  <a:pt x="5131" y="200"/>
                  <a:pt x="5200" y="269"/>
                  <a:pt x="5200" y="355"/>
                </a:cubicBezTo>
                <a:lnTo>
                  <a:pt x="5200" y="30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61" name="그룹 60">
            <a:extLst>
              <a:ext uri="{FF2B5EF4-FFF2-40B4-BE49-F238E27FC236}">
                <a16:creationId xmlns:a16="http://schemas.microsoft.com/office/drawing/2014/main" id="{CF690C19-4062-C343-2E25-DE66AF2A8DF4}"/>
              </a:ext>
            </a:extLst>
          </p:cNvPr>
          <p:cNvGrpSpPr/>
          <p:nvPr/>
        </p:nvGrpSpPr>
        <p:grpSpPr>
          <a:xfrm>
            <a:off x="805064" y="3716384"/>
            <a:ext cx="416162" cy="155156"/>
            <a:chOff x="777045" y="4352068"/>
            <a:chExt cx="396000" cy="147639"/>
          </a:xfrm>
        </p:grpSpPr>
        <p:sp>
          <p:nvSpPr>
            <p:cNvPr id="62" name="Freeform 17">
              <a:extLst>
                <a:ext uri="{FF2B5EF4-FFF2-40B4-BE49-F238E27FC236}">
                  <a16:creationId xmlns:a16="http://schemas.microsoft.com/office/drawing/2014/main" id="{8761DE08-35F9-AFCA-0F01-3CEC16F33D76}"/>
                </a:ext>
              </a:extLst>
            </p:cNvPr>
            <p:cNvSpPr>
              <a:spLocks noEditPoints="1"/>
            </p:cNvSpPr>
            <p:nvPr/>
          </p:nvSpPr>
          <p:spPr bwMode="auto">
            <a:xfrm>
              <a:off x="777045" y="4352068"/>
              <a:ext cx="396000" cy="128354"/>
            </a:xfrm>
            <a:custGeom>
              <a:avLst/>
              <a:gdLst>
                <a:gd name="T0" fmla="*/ 5866 w 6035"/>
                <a:gd name="T1" fmla="*/ 1107 h 1957"/>
                <a:gd name="T2" fmla="*/ 5865 w 6035"/>
                <a:gd name="T3" fmla="*/ 1107 h 1957"/>
                <a:gd name="T4" fmla="*/ 5865 w 6035"/>
                <a:gd name="T5" fmla="*/ 1106 h 1957"/>
                <a:gd name="T6" fmla="*/ 5387 w 6035"/>
                <a:gd name="T7" fmla="*/ 611 h 1957"/>
                <a:gd name="T8" fmla="*/ 4614 w 6035"/>
                <a:gd name="T9" fmla="*/ 182 h 1957"/>
                <a:gd name="T10" fmla="*/ 4218 w 6035"/>
                <a:gd name="T11" fmla="*/ 61 h 1957"/>
                <a:gd name="T12" fmla="*/ 4165 w 6035"/>
                <a:gd name="T13" fmla="*/ 65 h 1957"/>
                <a:gd name="T14" fmla="*/ 4164 w 6035"/>
                <a:gd name="T15" fmla="*/ 65 h 1957"/>
                <a:gd name="T16" fmla="*/ 4164 w 6035"/>
                <a:gd name="T17" fmla="*/ 65 h 1957"/>
                <a:gd name="T18" fmla="*/ 3463 w 6035"/>
                <a:gd name="T19" fmla="*/ 0 h 1957"/>
                <a:gd name="T20" fmla="*/ 2704 w 6035"/>
                <a:gd name="T21" fmla="*/ 65 h 1957"/>
                <a:gd name="T22" fmla="*/ 1726 w 6035"/>
                <a:gd name="T23" fmla="*/ 635 h 1957"/>
                <a:gd name="T24" fmla="*/ 1726 w 6035"/>
                <a:gd name="T25" fmla="*/ 636 h 1957"/>
                <a:gd name="T26" fmla="*/ 1725 w 6035"/>
                <a:gd name="T27" fmla="*/ 636 h 1957"/>
                <a:gd name="T28" fmla="*/ 1697 w 6035"/>
                <a:gd name="T29" fmla="*/ 636 h 1957"/>
                <a:gd name="T30" fmla="*/ 699 w 6035"/>
                <a:gd name="T31" fmla="*/ 782 h 1957"/>
                <a:gd name="T32" fmla="*/ 305 w 6035"/>
                <a:gd name="T33" fmla="*/ 1000 h 1957"/>
                <a:gd name="T34" fmla="*/ 235 w 6035"/>
                <a:gd name="T35" fmla="*/ 1112 h 1957"/>
                <a:gd name="T36" fmla="*/ 234 w 6035"/>
                <a:gd name="T37" fmla="*/ 1113 h 1957"/>
                <a:gd name="T38" fmla="*/ 234 w 6035"/>
                <a:gd name="T39" fmla="*/ 1113 h 1957"/>
                <a:gd name="T40" fmla="*/ 141 w 6035"/>
                <a:gd name="T41" fmla="*/ 1250 h 1957"/>
                <a:gd name="T42" fmla="*/ 141 w 6035"/>
                <a:gd name="T43" fmla="*/ 1250 h 1957"/>
                <a:gd name="T44" fmla="*/ 140 w 6035"/>
                <a:gd name="T45" fmla="*/ 1251 h 1957"/>
                <a:gd name="T46" fmla="*/ 16 w 6035"/>
                <a:gd name="T47" fmla="*/ 1337 h 1957"/>
                <a:gd name="T48" fmla="*/ 35 w 6035"/>
                <a:gd name="T49" fmla="*/ 1527 h 1957"/>
                <a:gd name="T50" fmla="*/ 65 w 6035"/>
                <a:gd name="T51" fmla="*/ 1692 h 1957"/>
                <a:gd name="T52" fmla="*/ 62 w 6035"/>
                <a:gd name="T53" fmla="*/ 1692 h 1957"/>
                <a:gd name="T54" fmla="*/ 21 w 6035"/>
                <a:gd name="T55" fmla="*/ 1705 h 1957"/>
                <a:gd name="T56" fmla="*/ 22 w 6035"/>
                <a:gd name="T57" fmla="*/ 1753 h 1957"/>
                <a:gd name="T58" fmla="*/ 413 w 6035"/>
                <a:gd name="T59" fmla="*/ 1957 h 1957"/>
                <a:gd name="T60" fmla="*/ 385 w 6035"/>
                <a:gd name="T61" fmla="*/ 1594 h 1957"/>
                <a:gd name="T62" fmla="*/ 452 w 6035"/>
                <a:gd name="T63" fmla="*/ 1436 h 1957"/>
                <a:gd name="T64" fmla="*/ 995 w 6035"/>
                <a:gd name="T65" fmla="*/ 1138 h 1957"/>
                <a:gd name="T66" fmla="*/ 1209 w 6035"/>
                <a:gd name="T67" fmla="*/ 1174 h 1957"/>
                <a:gd name="T68" fmla="*/ 1603 w 6035"/>
                <a:gd name="T69" fmla="*/ 1522 h 1957"/>
                <a:gd name="T70" fmla="*/ 1662 w 6035"/>
                <a:gd name="T71" fmla="*/ 1762 h 1957"/>
                <a:gd name="T72" fmla="*/ 1724 w 6035"/>
                <a:gd name="T73" fmla="*/ 1957 h 1957"/>
                <a:gd name="T74" fmla="*/ 1725 w 6035"/>
                <a:gd name="T75" fmla="*/ 1957 h 1957"/>
                <a:gd name="T76" fmla="*/ 1725 w 6035"/>
                <a:gd name="T77" fmla="*/ 1957 h 1957"/>
                <a:gd name="T78" fmla="*/ 4480 w 6035"/>
                <a:gd name="T79" fmla="*/ 1919 h 1957"/>
                <a:gd name="T80" fmla="*/ 4546 w 6035"/>
                <a:gd name="T81" fmla="*/ 1537 h 1957"/>
                <a:gd name="T82" fmla="*/ 4643 w 6035"/>
                <a:gd name="T83" fmla="*/ 1391 h 1957"/>
                <a:gd name="T84" fmla="*/ 5155 w 6035"/>
                <a:gd name="T85" fmla="*/ 1132 h 1957"/>
                <a:gd name="T86" fmla="*/ 5467 w 6035"/>
                <a:gd name="T87" fmla="*/ 1223 h 1957"/>
                <a:gd name="T88" fmla="*/ 5680 w 6035"/>
                <a:gd name="T89" fmla="*/ 1449 h 1957"/>
                <a:gd name="T90" fmla="*/ 5731 w 6035"/>
                <a:gd name="T91" fmla="*/ 1664 h 1957"/>
                <a:gd name="T92" fmla="*/ 5674 w 6035"/>
                <a:gd name="T93" fmla="*/ 1884 h 1957"/>
                <a:gd name="T94" fmla="*/ 5858 w 6035"/>
                <a:gd name="T95" fmla="*/ 1806 h 1957"/>
                <a:gd name="T96" fmla="*/ 5999 w 6035"/>
                <a:gd name="T97" fmla="*/ 1570 h 1957"/>
                <a:gd name="T98" fmla="*/ 6024 w 6035"/>
                <a:gd name="T99" fmla="*/ 1300 h 1957"/>
                <a:gd name="T100" fmla="*/ 5866 w 6035"/>
                <a:gd name="T101" fmla="*/ 1107 h 1957"/>
                <a:gd name="T102" fmla="*/ 4854 w 6035"/>
                <a:gd name="T103" fmla="*/ 590 h 1957"/>
                <a:gd name="T104" fmla="*/ 4814 w 6035"/>
                <a:gd name="T105" fmla="*/ 604 h 1957"/>
                <a:gd name="T106" fmla="*/ 1974 w 6035"/>
                <a:gd name="T107" fmla="*/ 708 h 1957"/>
                <a:gd name="T108" fmla="*/ 1976 w 6035"/>
                <a:gd name="T109" fmla="*/ 705 h 1957"/>
                <a:gd name="T110" fmla="*/ 2195 w 6035"/>
                <a:gd name="T111" fmla="*/ 472 h 1957"/>
                <a:gd name="T112" fmla="*/ 2947 w 6035"/>
                <a:gd name="T113" fmla="*/ 135 h 1957"/>
                <a:gd name="T114" fmla="*/ 3427 w 6035"/>
                <a:gd name="T115" fmla="*/ 100 h 1957"/>
                <a:gd name="T116" fmla="*/ 4768 w 6035"/>
                <a:gd name="T117" fmla="*/ 484 h 1957"/>
                <a:gd name="T118" fmla="*/ 4854 w 6035"/>
                <a:gd name="T119" fmla="*/ 590 h 1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35" h="1957">
                  <a:moveTo>
                    <a:pt x="5866" y="1107"/>
                  </a:moveTo>
                  <a:cubicBezTo>
                    <a:pt x="5865" y="1107"/>
                    <a:pt x="5865" y="1107"/>
                    <a:pt x="5865" y="1107"/>
                  </a:cubicBezTo>
                  <a:cubicBezTo>
                    <a:pt x="5865" y="1106"/>
                    <a:pt x="5865" y="1106"/>
                    <a:pt x="5865" y="1106"/>
                  </a:cubicBezTo>
                  <a:cubicBezTo>
                    <a:pt x="5679" y="760"/>
                    <a:pt x="5390" y="612"/>
                    <a:pt x="5387" y="611"/>
                  </a:cubicBezTo>
                  <a:cubicBezTo>
                    <a:pt x="5096" y="376"/>
                    <a:pt x="4619" y="184"/>
                    <a:pt x="4614" y="182"/>
                  </a:cubicBezTo>
                  <a:cubicBezTo>
                    <a:pt x="4434" y="77"/>
                    <a:pt x="4288" y="61"/>
                    <a:pt x="4218" y="61"/>
                  </a:cubicBezTo>
                  <a:cubicBezTo>
                    <a:pt x="4184" y="61"/>
                    <a:pt x="4165" y="65"/>
                    <a:pt x="4165" y="65"/>
                  </a:cubicBezTo>
                  <a:cubicBezTo>
                    <a:pt x="4164" y="65"/>
                    <a:pt x="4164" y="65"/>
                    <a:pt x="4164" y="65"/>
                  </a:cubicBezTo>
                  <a:cubicBezTo>
                    <a:pt x="4164" y="65"/>
                    <a:pt x="4164" y="65"/>
                    <a:pt x="4164" y="65"/>
                  </a:cubicBezTo>
                  <a:cubicBezTo>
                    <a:pt x="3950" y="22"/>
                    <a:pt x="3714" y="0"/>
                    <a:pt x="3463" y="0"/>
                  </a:cubicBezTo>
                  <a:cubicBezTo>
                    <a:pt x="3035" y="0"/>
                    <a:pt x="2707" y="64"/>
                    <a:pt x="2704" y="65"/>
                  </a:cubicBezTo>
                  <a:cubicBezTo>
                    <a:pt x="2301" y="166"/>
                    <a:pt x="1732" y="631"/>
                    <a:pt x="1726" y="635"/>
                  </a:cubicBezTo>
                  <a:cubicBezTo>
                    <a:pt x="1726" y="636"/>
                    <a:pt x="1726" y="636"/>
                    <a:pt x="1726" y="636"/>
                  </a:cubicBezTo>
                  <a:cubicBezTo>
                    <a:pt x="1725" y="636"/>
                    <a:pt x="1725" y="636"/>
                    <a:pt x="1725" y="636"/>
                  </a:cubicBezTo>
                  <a:cubicBezTo>
                    <a:pt x="1716" y="636"/>
                    <a:pt x="1706" y="636"/>
                    <a:pt x="1697" y="636"/>
                  </a:cubicBezTo>
                  <a:cubicBezTo>
                    <a:pt x="1185" y="636"/>
                    <a:pt x="703" y="781"/>
                    <a:pt x="699" y="782"/>
                  </a:cubicBezTo>
                  <a:cubicBezTo>
                    <a:pt x="475" y="855"/>
                    <a:pt x="361" y="941"/>
                    <a:pt x="305" y="1000"/>
                  </a:cubicBezTo>
                  <a:cubicBezTo>
                    <a:pt x="243" y="1064"/>
                    <a:pt x="235" y="1112"/>
                    <a:pt x="235" y="1112"/>
                  </a:cubicBezTo>
                  <a:cubicBezTo>
                    <a:pt x="234" y="1113"/>
                    <a:pt x="234" y="1113"/>
                    <a:pt x="234" y="1113"/>
                  </a:cubicBezTo>
                  <a:cubicBezTo>
                    <a:pt x="234" y="1113"/>
                    <a:pt x="234" y="1113"/>
                    <a:pt x="234" y="1113"/>
                  </a:cubicBezTo>
                  <a:cubicBezTo>
                    <a:pt x="197" y="1143"/>
                    <a:pt x="142" y="1249"/>
                    <a:pt x="141" y="1250"/>
                  </a:cubicBezTo>
                  <a:cubicBezTo>
                    <a:pt x="141" y="1250"/>
                    <a:pt x="141" y="1250"/>
                    <a:pt x="141" y="1250"/>
                  </a:cubicBezTo>
                  <a:cubicBezTo>
                    <a:pt x="140" y="1251"/>
                    <a:pt x="140" y="1251"/>
                    <a:pt x="140" y="1251"/>
                  </a:cubicBezTo>
                  <a:cubicBezTo>
                    <a:pt x="87" y="1256"/>
                    <a:pt x="21" y="1332"/>
                    <a:pt x="16" y="1337"/>
                  </a:cubicBezTo>
                  <a:cubicBezTo>
                    <a:pt x="0" y="1400"/>
                    <a:pt x="35" y="1526"/>
                    <a:pt x="35" y="1527"/>
                  </a:cubicBezTo>
                  <a:cubicBezTo>
                    <a:pt x="65" y="1692"/>
                    <a:pt x="65" y="1692"/>
                    <a:pt x="65" y="1692"/>
                  </a:cubicBezTo>
                  <a:cubicBezTo>
                    <a:pt x="62" y="1692"/>
                    <a:pt x="62" y="1692"/>
                    <a:pt x="62" y="1692"/>
                  </a:cubicBezTo>
                  <a:cubicBezTo>
                    <a:pt x="42" y="1690"/>
                    <a:pt x="28" y="1695"/>
                    <a:pt x="21" y="1705"/>
                  </a:cubicBezTo>
                  <a:cubicBezTo>
                    <a:pt x="9" y="1723"/>
                    <a:pt x="22" y="1753"/>
                    <a:pt x="22" y="1753"/>
                  </a:cubicBezTo>
                  <a:cubicBezTo>
                    <a:pt x="98" y="1929"/>
                    <a:pt x="381" y="1954"/>
                    <a:pt x="413" y="1957"/>
                  </a:cubicBezTo>
                  <a:cubicBezTo>
                    <a:pt x="348" y="1815"/>
                    <a:pt x="362" y="1682"/>
                    <a:pt x="385" y="1594"/>
                  </a:cubicBezTo>
                  <a:cubicBezTo>
                    <a:pt x="410" y="1499"/>
                    <a:pt x="452" y="1437"/>
                    <a:pt x="452" y="1436"/>
                  </a:cubicBezTo>
                  <a:cubicBezTo>
                    <a:pt x="629" y="1189"/>
                    <a:pt x="845" y="1138"/>
                    <a:pt x="995" y="1138"/>
                  </a:cubicBezTo>
                  <a:cubicBezTo>
                    <a:pt x="1119" y="1138"/>
                    <a:pt x="1208" y="1173"/>
                    <a:pt x="1209" y="1174"/>
                  </a:cubicBezTo>
                  <a:cubicBezTo>
                    <a:pt x="1439" y="1249"/>
                    <a:pt x="1550" y="1405"/>
                    <a:pt x="1603" y="1522"/>
                  </a:cubicBezTo>
                  <a:cubicBezTo>
                    <a:pt x="1660" y="1650"/>
                    <a:pt x="1662" y="1760"/>
                    <a:pt x="1662" y="1762"/>
                  </a:cubicBezTo>
                  <a:cubicBezTo>
                    <a:pt x="1689" y="1951"/>
                    <a:pt x="1720" y="1957"/>
                    <a:pt x="1724" y="1957"/>
                  </a:cubicBezTo>
                  <a:cubicBezTo>
                    <a:pt x="1724" y="1957"/>
                    <a:pt x="1725" y="1957"/>
                    <a:pt x="1725" y="1957"/>
                  </a:cubicBezTo>
                  <a:cubicBezTo>
                    <a:pt x="1725" y="1957"/>
                    <a:pt x="1725" y="1957"/>
                    <a:pt x="1725" y="1957"/>
                  </a:cubicBezTo>
                  <a:cubicBezTo>
                    <a:pt x="4480" y="1919"/>
                    <a:pt x="4480" y="1919"/>
                    <a:pt x="4480" y="1919"/>
                  </a:cubicBezTo>
                  <a:cubicBezTo>
                    <a:pt x="4459" y="1756"/>
                    <a:pt x="4505" y="1621"/>
                    <a:pt x="4546" y="1537"/>
                  </a:cubicBezTo>
                  <a:cubicBezTo>
                    <a:pt x="4591" y="1445"/>
                    <a:pt x="4642" y="1391"/>
                    <a:pt x="4643" y="1391"/>
                  </a:cubicBezTo>
                  <a:cubicBezTo>
                    <a:pt x="4799" y="1219"/>
                    <a:pt x="4972" y="1132"/>
                    <a:pt x="5155" y="1132"/>
                  </a:cubicBezTo>
                  <a:cubicBezTo>
                    <a:pt x="5338" y="1132"/>
                    <a:pt x="5466" y="1222"/>
                    <a:pt x="5467" y="1223"/>
                  </a:cubicBezTo>
                  <a:cubicBezTo>
                    <a:pt x="5565" y="1289"/>
                    <a:pt x="5636" y="1365"/>
                    <a:pt x="5680" y="1449"/>
                  </a:cubicBezTo>
                  <a:cubicBezTo>
                    <a:pt x="5715" y="1516"/>
                    <a:pt x="5732" y="1589"/>
                    <a:pt x="5731" y="1664"/>
                  </a:cubicBezTo>
                  <a:cubicBezTo>
                    <a:pt x="5729" y="1780"/>
                    <a:pt x="5683" y="1868"/>
                    <a:pt x="5674" y="1884"/>
                  </a:cubicBezTo>
                  <a:cubicBezTo>
                    <a:pt x="5791" y="1886"/>
                    <a:pt x="5857" y="1807"/>
                    <a:pt x="5858" y="1806"/>
                  </a:cubicBezTo>
                  <a:cubicBezTo>
                    <a:pt x="5994" y="1698"/>
                    <a:pt x="5999" y="1571"/>
                    <a:pt x="5999" y="1570"/>
                  </a:cubicBezTo>
                  <a:cubicBezTo>
                    <a:pt x="6024" y="1300"/>
                    <a:pt x="6024" y="1300"/>
                    <a:pt x="6024" y="1300"/>
                  </a:cubicBezTo>
                  <a:cubicBezTo>
                    <a:pt x="6035" y="1203"/>
                    <a:pt x="5867" y="1108"/>
                    <a:pt x="5866" y="1107"/>
                  </a:cubicBezTo>
                  <a:close/>
                  <a:moveTo>
                    <a:pt x="4854" y="590"/>
                  </a:moveTo>
                  <a:cubicBezTo>
                    <a:pt x="4850" y="600"/>
                    <a:pt x="4837" y="605"/>
                    <a:pt x="4814" y="604"/>
                  </a:cubicBezTo>
                  <a:cubicBezTo>
                    <a:pt x="1974" y="708"/>
                    <a:pt x="1974" y="708"/>
                    <a:pt x="1974" y="708"/>
                  </a:cubicBezTo>
                  <a:cubicBezTo>
                    <a:pt x="1976" y="705"/>
                    <a:pt x="1976" y="705"/>
                    <a:pt x="1976" y="705"/>
                  </a:cubicBezTo>
                  <a:cubicBezTo>
                    <a:pt x="1976" y="704"/>
                    <a:pt x="2042" y="596"/>
                    <a:pt x="2195" y="472"/>
                  </a:cubicBezTo>
                  <a:cubicBezTo>
                    <a:pt x="2335" y="358"/>
                    <a:pt x="2580" y="207"/>
                    <a:pt x="2947" y="135"/>
                  </a:cubicBezTo>
                  <a:cubicBezTo>
                    <a:pt x="2949" y="135"/>
                    <a:pt x="3149" y="100"/>
                    <a:pt x="3427" y="100"/>
                  </a:cubicBezTo>
                  <a:cubicBezTo>
                    <a:pt x="3813" y="100"/>
                    <a:pt x="4359" y="166"/>
                    <a:pt x="4768" y="484"/>
                  </a:cubicBezTo>
                  <a:cubicBezTo>
                    <a:pt x="4772" y="487"/>
                    <a:pt x="4864" y="558"/>
                    <a:pt x="4854" y="59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 name="Freeform 18">
              <a:extLst>
                <a:ext uri="{FF2B5EF4-FFF2-40B4-BE49-F238E27FC236}">
                  <a16:creationId xmlns:a16="http://schemas.microsoft.com/office/drawing/2014/main" id="{2C3B13BD-B3F4-712E-1161-612D9816ACFA}"/>
                </a:ext>
              </a:extLst>
            </p:cNvPr>
            <p:cNvSpPr>
              <a:spLocks noEditPoints="1"/>
            </p:cNvSpPr>
            <p:nvPr/>
          </p:nvSpPr>
          <p:spPr bwMode="auto">
            <a:xfrm>
              <a:off x="808786" y="4429903"/>
              <a:ext cx="69804" cy="69804"/>
            </a:xfrm>
            <a:custGeom>
              <a:avLst/>
              <a:gdLst>
                <a:gd name="T0" fmla="*/ 532 w 1064"/>
                <a:gd name="T1" fmla="*/ 0 h 1064"/>
                <a:gd name="T2" fmla="*/ 0 w 1064"/>
                <a:gd name="T3" fmla="*/ 532 h 1064"/>
                <a:gd name="T4" fmla="*/ 532 w 1064"/>
                <a:gd name="T5" fmla="*/ 1064 h 1064"/>
                <a:gd name="T6" fmla="*/ 1064 w 1064"/>
                <a:gd name="T7" fmla="*/ 532 h 1064"/>
                <a:gd name="T8" fmla="*/ 532 w 1064"/>
                <a:gd name="T9" fmla="*/ 0 h 1064"/>
                <a:gd name="T10" fmla="*/ 532 w 1064"/>
                <a:gd name="T11" fmla="*/ 874 h 1064"/>
                <a:gd name="T12" fmla="*/ 190 w 1064"/>
                <a:gd name="T13" fmla="*/ 532 h 1064"/>
                <a:gd name="T14" fmla="*/ 532 w 1064"/>
                <a:gd name="T15" fmla="*/ 190 h 1064"/>
                <a:gd name="T16" fmla="*/ 874 w 1064"/>
                <a:gd name="T17" fmla="*/ 532 h 1064"/>
                <a:gd name="T18" fmla="*/ 532 w 1064"/>
                <a:gd name="T19" fmla="*/ 874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4" h="1064">
                  <a:moveTo>
                    <a:pt x="532" y="0"/>
                  </a:moveTo>
                  <a:cubicBezTo>
                    <a:pt x="238" y="0"/>
                    <a:pt x="0" y="238"/>
                    <a:pt x="0" y="532"/>
                  </a:cubicBezTo>
                  <a:cubicBezTo>
                    <a:pt x="0" y="826"/>
                    <a:pt x="238" y="1064"/>
                    <a:pt x="532" y="1064"/>
                  </a:cubicBezTo>
                  <a:cubicBezTo>
                    <a:pt x="826" y="1064"/>
                    <a:pt x="1064" y="826"/>
                    <a:pt x="1064" y="532"/>
                  </a:cubicBezTo>
                  <a:cubicBezTo>
                    <a:pt x="1064" y="238"/>
                    <a:pt x="826" y="0"/>
                    <a:pt x="532" y="0"/>
                  </a:cubicBezTo>
                  <a:close/>
                  <a:moveTo>
                    <a:pt x="532" y="874"/>
                  </a:moveTo>
                  <a:cubicBezTo>
                    <a:pt x="343" y="874"/>
                    <a:pt x="190" y="721"/>
                    <a:pt x="190" y="532"/>
                  </a:cubicBezTo>
                  <a:cubicBezTo>
                    <a:pt x="190" y="343"/>
                    <a:pt x="343" y="190"/>
                    <a:pt x="532" y="190"/>
                  </a:cubicBezTo>
                  <a:cubicBezTo>
                    <a:pt x="721" y="190"/>
                    <a:pt x="874" y="343"/>
                    <a:pt x="874" y="532"/>
                  </a:cubicBezTo>
                  <a:cubicBezTo>
                    <a:pt x="874" y="721"/>
                    <a:pt x="721" y="874"/>
                    <a:pt x="532" y="87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 name="Freeform 19">
              <a:extLst>
                <a:ext uri="{FF2B5EF4-FFF2-40B4-BE49-F238E27FC236}">
                  <a16:creationId xmlns:a16="http://schemas.microsoft.com/office/drawing/2014/main" id="{0E5AB38A-5768-4EBD-CCAA-BEA191C57898}"/>
                </a:ext>
              </a:extLst>
            </p:cNvPr>
            <p:cNvSpPr>
              <a:spLocks noEditPoints="1"/>
            </p:cNvSpPr>
            <p:nvPr/>
          </p:nvSpPr>
          <p:spPr bwMode="auto">
            <a:xfrm>
              <a:off x="1078139" y="4429903"/>
              <a:ext cx="69804" cy="69804"/>
            </a:xfrm>
            <a:custGeom>
              <a:avLst/>
              <a:gdLst>
                <a:gd name="T0" fmla="*/ 532 w 1064"/>
                <a:gd name="T1" fmla="*/ 0 h 1064"/>
                <a:gd name="T2" fmla="*/ 0 w 1064"/>
                <a:gd name="T3" fmla="*/ 532 h 1064"/>
                <a:gd name="T4" fmla="*/ 532 w 1064"/>
                <a:gd name="T5" fmla="*/ 1064 h 1064"/>
                <a:gd name="T6" fmla="*/ 1064 w 1064"/>
                <a:gd name="T7" fmla="*/ 532 h 1064"/>
                <a:gd name="T8" fmla="*/ 532 w 1064"/>
                <a:gd name="T9" fmla="*/ 0 h 1064"/>
                <a:gd name="T10" fmla="*/ 532 w 1064"/>
                <a:gd name="T11" fmla="*/ 874 h 1064"/>
                <a:gd name="T12" fmla="*/ 191 w 1064"/>
                <a:gd name="T13" fmla="*/ 532 h 1064"/>
                <a:gd name="T14" fmla="*/ 532 w 1064"/>
                <a:gd name="T15" fmla="*/ 190 h 1064"/>
                <a:gd name="T16" fmla="*/ 874 w 1064"/>
                <a:gd name="T17" fmla="*/ 532 h 1064"/>
                <a:gd name="T18" fmla="*/ 532 w 1064"/>
                <a:gd name="T19" fmla="*/ 874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4" h="1064">
                  <a:moveTo>
                    <a:pt x="532" y="0"/>
                  </a:moveTo>
                  <a:cubicBezTo>
                    <a:pt x="239" y="0"/>
                    <a:pt x="0" y="238"/>
                    <a:pt x="0" y="532"/>
                  </a:cubicBezTo>
                  <a:cubicBezTo>
                    <a:pt x="0" y="826"/>
                    <a:pt x="239" y="1064"/>
                    <a:pt x="532" y="1064"/>
                  </a:cubicBezTo>
                  <a:cubicBezTo>
                    <a:pt x="826" y="1064"/>
                    <a:pt x="1064" y="826"/>
                    <a:pt x="1064" y="532"/>
                  </a:cubicBezTo>
                  <a:cubicBezTo>
                    <a:pt x="1064" y="238"/>
                    <a:pt x="826" y="0"/>
                    <a:pt x="532" y="0"/>
                  </a:cubicBezTo>
                  <a:close/>
                  <a:moveTo>
                    <a:pt x="532" y="874"/>
                  </a:moveTo>
                  <a:cubicBezTo>
                    <a:pt x="344" y="874"/>
                    <a:pt x="191" y="721"/>
                    <a:pt x="191" y="532"/>
                  </a:cubicBezTo>
                  <a:cubicBezTo>
                    <a:pt x="191" y="343"/>
                    <a:pt x="344" y="190"/>
                    <a:pt x="532" y="190"/>
                  </a:cubicBezTo>
                  <a:cubicBezTo>
                    <a:pt x="721" y="190"/>
                    <a:pt x="874" y="343"/>
                    <a:pt x="874" y="532"/>
                  </a:cubicBezTo>
                  <a:cubicBezTo>
                    <a:pt x="874" y="721"/>
                    <a:pt x="721" y="874"/>
                    <a:pt x="532" y="87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65" name="Freeform 40">
            <a:extLst>
              <a:ext uri="{FF2B5EF4-FFF2-40B4-BE49-F238E27FC236}">
                <a16:creationId xmlns:a16="http://schemas.microsoft.com/office/drawing/2014/main" id="{CF3A526C-264A-CBF2-4627-0619A9E17532}"/>
              </a:ext>
            </a:extLst>
          </p:cNvPr>
          <p:cNvSpPr>
            <a:spLocks noChangeAspect="1" noEditPoints="1"/>
          </p:cNvSpPr>
          <p:nvPr/>
        </p:nvSpPr>
        <p:spPr bwMode="auto">
          <a:xfrm>
            <a:off x="841620" y="5408745"/>
            <a:ext cx="324000" cy="198604"/>
          </a:xfrm>
          <a:custGeom>
            <a:avLst/>
            <a:gdLst>
              <a:gd name="T0" fmla="*/ 491 w 516"/>
              <a:gd name="T1" fmla="*/ 197 h 314"/>
              <a:gd name="T2" fmla="*/ 375 w 516"/>
              <a:gd name="T3" fmla="*/ 0 h 314"/>
              <a:gd name="T4" fmla="*/ 142 w 516"/>
              <a:gd name="T5" fmla="*/ 0 h 314"/>
              <a:gd name="T6" fmla="*/ 25 w 516"/>
              <a:gd name="T7" fmla="*/ 197 h 314"/>
              <a:gd name="T8" fmla="*/ 102 w 516"/>
              <a:gd name="T9" fmla="*/ 285 h 314"/>
              <a:gd name="T10" fmla="*/ 163 w 516"/>
              <a:gd name="T11" fmla="*/ 191 h 314"/>
              <a:gd name="T12" fmla="*/ 258 w 516"/>
              <a:gd name="T13" fmla="*/ 191 h 314"/>
              <a:gd name="T14" fmla="*/ 353 w 516"/>
              <a:gd name="T15" fmla="*/ 191 h 314"/>
              <a:gd name="T16" fmla="*/ 414 w 516"/>
              <a:gd name="T17" fmla="*/ 285 h 314"/>
              <a:gd name="T18" fmla="*/ 491 w 516"/>
              <a:gd name="T19" fmla="*/ 197 h 314"/>
              <a:gd name="T20" fmla="*/ 192 w 516"/>
              <a:gd name="T21" fmla="*/ 101 h 314"/>
              <a:gd name="T22" fmla="*/ 163 w 516"/>
              <a:gd name="T23" fmla="*/ 101 h 314"/>
              <a:gd name="T24" fmla="*/ 163 w 516"/>
              <a:gd name="T25" fmla="*/ 130 h 314"/>
              <a:gd name="T26" fmla="*/ 151 w 516"/>
              <a:gd name="T27" fmla="*/ 142 h 314"/>
              <a:gd name="T28" fmla="*/ 140 w 516"/>
              <a:gd name="T29" fmla="*/ 130 h 314"/>
              <a:gd name="T30" fmla="*/ 140 w 516"/>
              <a:gd name="T31" fmla="*/ 101 h 314"/>
              <a:gd name="T32" fmla="*/ 111 w 516"/>
              <a:gd name="T33" fmla="*/ 101 h 314"/>
              <a:gd name="T34" fmla="*/ 99 w 516"/>
              <a:gd name="T35" fmla="*/ 89 h 314"/>
              <a:gd name="T36" fmla="*/ 111 w 516"/>
              <a:gd name="T37" fmla="*/ 78 h 314"/>
              <a:gd name="T38" fmla="*/ 140 w 516"/>
              <a:gd name="T39" fmla="*/ 78 h 314"/>
              <a:gd name="T40" fmla="*/ 140 w 516"/>
              <a:gd name="T41" fmla="*/ 49 h 314"/>
              <a:gd name="T42" fmla="*/ 151 w 516"/>
              <a:gd name="T43" fmla="*/ 37 h 314"/>
              <a:gd name="T44" fmla="*/ 163 w 516"/>
              <a:gd name="T45" fmla="*/ 49 h 314"/>
              <a:gd name="T46" fmla="*/ 163 w 516"/>
              <a:gd name="T47" fmla="*/ 78 h 314"/>
              <a:gd name="T48" fmla="*/ 192 w 516"/>
              <a:gd name="T49" fmla="*/ 78 h 314"/>
              <a:gd name="T50" fmla="*/ 204 w 516"/>
              <a:gd name="T51" fmla="*/ 89 h 314"/>
              <a:gd name="T52" fmla="*/ 192 w 516"/>
              <a:gd name="T53" fmla="*/ 101 h 314"/>
              <a:gd name="T54" fmla="*/ 327 w 516"/>
              <a:gd name="T55" fmla="*/ 105 h 314"/>
              <a:gd name="T56" fmla="*/ 311 w 516"/>
              <a:gd name="T57" fmla="*/ 89 h 314"/>
              <a:gd name="T58" fmla="*/ 327 w 516"/>
              <a:gd name="T59" fmla="*/ 74 h 314"/>
              <a:gd name="T60" fmla="*/ 343 w 516"/>
              <a:gd name="T61" fmla="*/ 89 h 314"/>
              <a:gd name="T62" fmla="*/ 327 w 516"/>
              <a:gd name="T63" fmla="*/ 105 h 314"/>
              <a:gd name="T64" fmla="*/ 367 w 516"/>
              <a:gd name="T65" fmla="*/ 145 h 314"/>
              <a:gd name="T66" fmla="*/ 351 w 516"/>
              <a:gd name="T67" fmla="*/ 129 h 314"/>
              <a:gd name="T68" fmla="*/ 367 w 516"/>
              <a:gd name="T69" fmla="*/ 114 h 314"/>
              <a:gd name="T70" fmla="*/ 383 w 516"/>
              <a:gd name="T71" fmla="*/ 129 h 314"/>
              <a:gd name="T72" fmla="*/ 367 w 516"/>
              <a:gd name="T73" fmla="*/ 145 h 314"/>
              <a:gd name="T74" fmla="*/ 367 w 516"/>
              <a:gd name="T75" fmla="*/ 65 h 314"/>
              <a:gd name="T76" fmla="*/ 351 w 516"/>
              <a:gd name="T77" fmla="*/ 50 h 314"/>
              <a:gd name="T78" fmla="*/ 367 w 516"/>
              <a:gd name="T79" fmla="*/ 34 h 314"/>
              <a:gd name="T80" fmla="*/ 383 w 516"/>
              <a:gd name="T81" fmla="*/ 50 h 314"/>
              <a:gd name="T82" fmla="*/ 367 w 516"/>
              <a:gd name="T83" fmla="*/ 65 h 314"/>
              <a:gd name="T84" fmla="*/ 407 w 516"/>
              <a:gd name="T85" fmla="*/ 105 h 314"/>
              <a:gd name="T86" fmla="*/ 391 w 516"/>
              <a:gd name="T87" fmla="*/ 89 h 314"/>
              <a:gd name="T88" fmla="*/ 407 w 516"/>
              <a:gd name="T89" fmla="*/ 74 h 314"/>
              <a:gd name="T90" fmla="*/ 422 w 516"/>
              <a:gd name="T91" fmla="*/ 89 h 314"/>
              <a:gd name="T92" fmla="*/ 407 w 516"/>
              <a:gd name="T93" fmla="*/ 10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6" h="314">
                <a:moveTo>
                  <a:pt x="491" y="197"/>
                </a:moveTo>
                <a:cubicBezTo>
                  <a:pt x="462" y="92"/>
                  <a:pt x="451" y="0"/>
                  <a:pt x="375" y="0"/>
                </a:cubicBezTo>
                <a:cubicBezTo>
                  <a:pt x="142" y="0"/>
                  <a:pt x="142" y="0"/>
                  <a:pt x="142" y="0"/>
                </a:cubicBezTo>
                <a:cubicBezTo>
                  <a:pt x="66" y="0"/>
                  <a:pt x="54" y="92"/>
                  <a:pt x="25" y="197"/>
                </a:cubicBezTo>
                <a:cubicBezTo>
                  <a:pt x="0" y="287"/>
                  <a:pt x="65" y="314"/>
                  <a:pt x="102" y="285"/>
                </a:cubicBezTo>
                <a:cubicBezTo>
                  <a:pt x="128" y="265"/>
                  <a:pt x="163" y="191"/>
                  <a:pt x="163" y="191"/>
                </a:cubicBezTo>
                <a:cubicBezTo>
                  <a:pt x="258" y="191"/>
                  <a:pt x="258" y="191"/>
                  <a:pt x="258" y="191"/>
                </a:cubicBezTo>
                <a:cubicBezTo>
                  <a:pt x="353" y="191"/>
                  <a:pt x="353" y="191"/>
                  <a:pt x="353" y="191"/>
                </a:cubicBezTo>
                <a:cubicBezTo>
                  <a:pt x="353" y="191"/>
                  <a:pt x="389" y="265"/>
                  <a:pt x="414" y="285"/>
                </a:cubicBezTo>
                <a:cubicBezTo>
                  <a:pt x="452" y="314"/>
                  <a:pt x="516" y="287"/>
                  <a:pt x="491" y="197"/>
                </a:cubicBezTo>
                <a:close/>
                <a:moveTo>
                  <a:pt x="192" y="101"/>
                </a:moveTo>
                <a:cubicBezTo>
                  <a:pt x="163" y="101"/>
                  <a:pt x="163" y="101"/>
                  <a:pt x="163" y="101"/>
                </a:cubicBezTo>
                <a:cubicBezTo>
                  <a:pt x="163" y="130"/>
                  <a:pt x="163" y="130"/>
                  <a:pt x="163" y="130"/>
                </a:cubicBezTo>
                <a:cubicBezTo>
                  <a:pt x="163" y="136"/>
                  <a:pt x="158" y="142"/>
                  <a:pt x="151" y="142"/>
                </a:cubicBezTo>
                <a:cubicBezTo>
                  <a:pt x="145" y="142"/>
                  <a:pt x="140" y="136"/>
                  <a:pt x="140" y="130"/>
                </a:cubicBezTo>
                <a:cubicBezTo>
                  <a:pt x="140" y="101"/>
                  <a:pt x="140" y="101"/>
                  <a:pt x="140" y="101"/>
                </a:cubicBezTo>
                <a:cubicBezTo>
                  <a:pt x="111" y="101"/>
                  <a:pt x="111" y="101"/>
                  <a:pt x="111" y="101"/>
                </a:cubicBezTo>
                <a:cubicBezTo>
                  <a:pt x="104" y="101"/>
                  <a:pt x="99" y="96"/>
                  <a:pt x="99" y="89"/>
                </a:cubicBezTo>
                <a:cubicBezTo>
                  <a:pt x="99" y="83"/>
                  <a:pt x="104" y="78"/>
                  <a:pt x="111" y="78"/>
                </a:cubicBezTo>
                <a:cubicBezTo>
                  <a:pt x="140" y="78"/>
                  <a:pt x="140" y="78"/>
                  <a:pt x="140" y="78"/>
                </a:cubicBezTo>
                <a:cubicBezTo>
                  <a:pt x="140" y="49"/>
                  <a:pt x="140" y="49"/>
                  <a:pt x="140" y="49"/>
                </a:cubicBezTo>
                <a:cubicBezTo>
                  <a:pt x="140" y="42"/>
                  <a:pt x="145" y="37"/>
                  <a:pt x="151" y="37"/>
                </a:cubicBezTo>
                <a:cubicBezTo>
                  <a:pt x="158" y="37"/>
                  <a:pt x="163" y="42"/>
                  <a:pt x="163" y="49"/>
                </a:cubicBezTo>
                <a:cubicBezTo>
                  <a:pt x="163" y="78"/>
                  <a:pt x="163" y="78"/>
                  <a:pt x="163" y="78"/>
                </a:cubicBezTo>
                <a:cubicBezTo>
                  <a:pt x="192" y="78"/>
                  <a:pt x="192" y="78"/>
                  <a:pt x="192" y="78"/>
                </a:cubicBezTo>
                <a:cubicBezTo>
                  <a:pt x="198" y="78"/>
                  <a:pt x="204" y="83"/>
                  <a:pt x="204" y="89"/>
                </a:cubicBezTo>
                <a:cubicBezTo>
                  <a:pt x="204" y="96"/>
                  <a:pt x="198" y="101"/>
                  <a:pt x="192" y="101"/>
                </a:cubicBezTo>
                <a:close/>
                <a:moveTo>
                  <a:pt x="327" y="105"/>
                </a:moveTo>
                <a:cubicBezTo>
                  <a:pt x="318" y="105"/>
                  <a:pt x="311" y="98"/>
                  <a:pt x="311" y="89"/>
                </a:cubicBezTo>
                <a:cubicBezTo>
                  <a:pt x="311" y="81"/>
                  <a:pt x="318" y="74"/>
                  <a:pt x="327" y="74"/>
                </a:cubicBezTo>
                <a:cubicBezTo>
                  <a:pt x="336" y="74"/>
                  <a:pt x="343" y="81"/>
                  <a:pt x="343" y="89"/>
                </a:cubicBezTo>
                <a:cubicBezTo>
                  <a:pt x="343" y="98"/>
                  <a:pt x="336" y="105"/>
                  <a:pt x="327" y="105"/>
                </a:cubicBezTo>
                <a:close/>
                <a:moveTo>
                  <a:pt x="367" y="145"/>
                </a:moveTo>
                <a:cubicBezTo>
                  <a:pt x="358" y="145"/>
                  <a:pt x="351" y="138"/>
                  <a:pt x="351" y="129"/>
                </a:cubicBezTo>
                <a:cubicBezTo>
                  <a:pt x="351" y="121"/>
                  <a:pt x="358" y="114"/>
                  <a:pt x="367" y="114"/>
                </a:cubicBezTo>
                <a:cubicBezTo>
                  <a:pt x="376" y="114"/>
                  <a:pt x="383" y="121"/>
                  <a:pt x="383" y="129"/>
                </a:cubicBezTo>
                <a:cubicBezTo>
                  <a:pt x="383" y="138"/>
                  <a:pt x="376" y="145"/>
                  <a:pt x="367" y="145"/>
                </a:cubicBezTo>
                <a:close/>
                <a:moveTo>
                  <a:pt x="367" y="65"/>
                </a:moveTo>
                <a:cubicBezTo>
                  <a:pt x="358" y="65"/>
                  <a:pt x="351" y="58"/>
                  <a:pt x="351" y="50"/>
                </a:cubicBezTo>
                <a:cubicBezTo>
                  <a:pt x="351" y="41"/>
                  <a:pt x="358" y="34"/>
                  <a:pt x="367" y="34"/>
                </a:cubicBezTo>
                <a:cubicBezTo>
                  <a:pt x="376" y="34"/>
                  <a:pt x="383" y="41"/>
                  <a:pt x="383" y="50"/>
                </a:cubicBezTo>
                <a:cubicBezTo>
                  <a:pt x="383" y="58"/>
                  <a:pt x="376" y="65"/>
                  <a:pt x="367" y="65"/>
                </a:cubicBezTo>
                <a:close/>
                <a:moveTo>
                  <a:pt x="407" y="105"/>
                </a:moveTo>
                <a:cubicBezTo>
                  <a:pt x="398" y="105"/>
                  <a:pt x="391" y="98"/>
                  <a:pt x="391" y="89"/>
                </a:cubicBezTo>
                <a:cubicBezTo>
                  <a:pt x="391" y="81"/>
                  <a:pt x="398" y="74"/>
                  <a:pt x="407" y="74"/>
                </a:cubicBezTo>
                <a:cubicBezTo>
                  <a:pt x="415" y="74"/>
                  <a:pt x="422" y="81"/>
                  <a:pt x="422" y="89"/>
                </a:cubicBezTo>
                <a:cubicBezTo>
                  <a:pt x="422" y="98"/>
                  <a:pt x="415" y="105"/>
                  <a:pt x="407" y="1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 name="TextBox 1">
            <a:extLst>
              <a:ext uri="{FF2B5EF4-FFF2-40B4-BE49-F238E27FC236}">
                <a16:creationId xmlns:a16="http://schemas.microsoft.com/office/drawing/2014/main" id="{AA3D8A14-9435-4795-B6E7-3C098741C7AD}"/>
              </a:ext>
            </a:extLst>
          </p:cNvPr>
          <p:cNvSpPr txBox="1"/>
          <p:nvPr/>
        </p:nvSpPr>
        <p:spPr>
          <a:xfrm>
            <a:off x="713993" y="5975808"/>
            <a:ext cx="3600000" cy="213990"/>
          </a:xfrm>
          <a:prstGeom prst="rect">
            <a:avLst/>
          </a:prstGeom>
          <a:noFill/>
          <a:ln>
            <a:noFill/>
          </a:ln>
        </p:spPr>
        <p:txBody>
          <a:bodyPr wrap="square" lIns="0" tIns="90000" rIns="0" bIns="0" rtlCol="0" anchor="b">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a:t>
            </a:r>
          </a:p>
        </p:txBody>
      </p:sp>
    </p:spTree>
    <p:extLst>
      <p:ext uri="{BB962C8B-B14F-4D97-AF65-F5344CB8AC3E}">
        <p14:creationId xmlns:p14="http://schemas.microsoft.com/office/powerpoint/2010/main" val="1475412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9" name="그림 8" descr="하늘, 야외, 등대, 타워이(가) 표시된 사진&#10;&#10;자동 생성된 설명">
            <a:extLst>
              <a:ext uri="{FF2B5EF4-FFF2-40B4-BE49-F238E27FC236}">
                <a16:creationId xmlns:a16="http://schemas.microsoft.com/office/drawing/2014/main" id="{6B42179B-D881-6BC3-36CE-472EAC893DCC}"/>
              </a:ext>
            </a:extLst>
          </p:cNvPr>
          <p:cNvPicPr>
            <a:picLocks noChangeAspect="1"/>
          </p:cNvPicPr>
          <p:nvPr/>
        </p:nvPicPr>
        <p:blipFill rotWithShape="1">
          <a:blip r:embed="rId2"/>
          <a:srcRect l="433" r="3187"/>
          <a:stretch/>
        </p:blipFill>
        <p:spPr>
          <a:xfrm>
            <a:off x="0" y="0"/>
            <a:ext cx="9906000" cy="6858000"/>
          </a:xfrm>
          <a:prstGeom prst="rect">
            <a:avLst/>
          </a:prstGeom>
        </p:spPr>
      </p:pic>
      <p:sp>
        <p:nvSpPr>
          <p:cNvPr id="20" name="Rectangle 5">
            <a:extLst>
              <a:ext uri="{FF2B5EF4-FFF2-40B4-BE49-F238E27FC236}">
                <a16:creationId xmlns:a16="http://schemas.microsoft.com/office/drawing/2014/main" id="{AD6EDD11-770A-4C82-AA2B-DB8AEF8F7C60}"/>
              </a:ext>
            </a:extLst>
          </p:cNvPr>
          <p:cNvSpPr>
            <a:spLocks/>
          </p:cNvSpPr>
          <p:nvPr/>
        </p:nvSpPr>
        <p:spPr>
          <a:xfrm>
            <a:off x="704850" y="1268413"/>
            <a:ext cx="5013562" cy="3699372"/>
          </a:xfrm>
          <a:prstGeom prst="rect">
            <a:avLst/>
          </a:prstGeom>
          <a:solidFill>
            <a:schemeClr val="bg1">
              <a:alpha val="90000"/>
            </a:schemeClr>
          </a:soli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1" name="Text Placeholder 3">
            <a:extLst>
              <a:ext uri="{FF2B5EF4-FFF2-40B4-BE49-F238E27FC236}">
                <a16:creationId xmlns:a16="http://schemas.microsoft.com/office/drawing/2014/main" id="{07B86AB0-5ED8-4846-68FF-68F395F23523}"/>
              </a:ext>
            </a:extLst>
          </p:cNvPr>
          <p:cNvSpPr txBox="1">
            <a:spLocks/>
          </p:cNvSpPr>
          <p:nvPr/>
        </p:nvSpPr>
        <p:spPr>
          <a:xfrm>
            <a:off x="930661" y="1644509"/>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altLang="ko-KR" sz="5400" b="0" i="0" u="none" strike="noStrike" kern="1200" cap="none" spc="0" normalizeH="0" baseline="0" noProof="0">
                <a:ln>
                  <a:solidFill>
                    <a:srgbClr val="1E49E2">
                      <a:alpha val="0"/>
                    </a:srgbClr>
                  </a:solidFill>
                </a:ln>
                <a:effectLst/>
                <a:uLnTx/>
                <a:uFillTx/>
                <a:latin typeface="KoPub돋움체 Bold"/>
                <a:ea typeface="KoPub돋움체 Bold"/>
                <a:cs typeface="+mn-cs"/>
              </a:rPr>
              <a:t>I</a:t>
            </a:r>
          </a:p>
        </p:txBody>
      </p:sp>
      <p:sp>
        <p:nvSpPr>
          <p:cNvPr id="13" name="TextBox 12">
            <a:extLst>
              <a:ext uri="{FF2B5EF4-FFF2-40B4-BE49-F238E27FC236}">
                <a16:creationId xmlns:a16="http://schemas.microsoft.com/office/drawing/2014/main" id="{1E094C63-D74E-480D-8302-76ACE3D913C1}"/>
              </a:ext>
            </a:extLst>
          </p:cNvPr>
          <p:cNvSpPr txBox="1"/>
          <p:nvPr/>
        </p:nvSpPr>
        <p:spPr>
          <a:xfrm>
            <a:off x="958515" y="2460017"/>
            <a:ext cx="5849657"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3600" b="1" spc="-100">
                <a:ln>
                  <a:solidFill>
                    <a:srgbClr val="1E49E2">
                      <a:alpha val="0"/>
                    </a:srgbClr>
                  </a:solidFill>
                </a:ln>
                <a:solidFill>
                  <a:schemeClr val="tx2"/>
                </a:solidFill>
                <a:latin typeface="KoPub돋움체 Medium"/>
                <a:ea typeface="KoPub돋움체 Medium"/>
              </a:rPr>
              <a:t>20</a:t>
            </a:r>
            <a:r>
              <a:rPr kumimoji="0" lang="en-US" altLang="ko-KR" sz="3600" b="1" i="0" u="none" strike="noStrike" kern="1200" cap="none" spc="-100" normalizeH="0" baseline="0" noProof="0">
                <a:ln>
                  <a:solidFill>
                    <a:srgbClr val="1E49E2">
                      <a:alpha val="0"/>
                    </a:srgbClr>
                  </a:solidFill>
                </a:ln>
                <a:solidFill>
                  <a:schemeClr val="tx2"/>
                </a:solidFill>
                <a:effectLst/>
                <a:uLnTx/>
                <a:uFillTx/>
                <a:latin typeface="KoPub돋움체 Medium"/>
                <a:ea typeface="KoPub돋움체 Medium"/>
                <a:cs typeface="+mn-cs"/>
              </a:rPr>
              <a:t>24</a:t>
            </a:r>
            <a:r>
              <a:rPr kumimoji="0" lang="ko-KR" altLang="en-US" sz="3600" b="1" i="0" u="none" strike="noStrike" kern="1200" cap="none" spc="-100" normalizeH="0" baseline="0" noProof="0">
                <a:ln>
                  <a:solidFill>
                    <a:srgbClr val="1E49E2">
                      <a:alpha val="0"/>
                    </a:srgbClr>
                  </a:solidFill>
                </a:ln>
                <a:solidFill>
                  <a:schemeClr val="tx2"/>
                </a:solidFill>
                <a:effectLst/>
                <a:uLnTx/>
                <a:uFillTx/>
                <a:latin typeface="KoPub돋움체 Medium"/>
                <a:ea typeface="KoPub돋움체 Medium"/>
                <a:cs typeface="+mn-cs"/>
              </a:rPr>
              <a:t>년 산업 기상도</a:t>
            </a:r>
            <a:endParaRPr kumimoji="0" lang="en-US" altLang="ko-KR" sz="3600" b="1" i="0" u="none" strike="noStrike" kern="1200" cap="none" spc="-100" normalizeH="0" baseline="0" noProof="0">
              <a:ln>
                <a:solidFill>
                  <a:srgbClr val="1E49E2">
                    <a:alpha val="0"/>
                  </a:srgbClr>
                </a:solidFill>
              </a:ln>
              <a:solidFill>
                <a:schemeClr val="tx2"/>
              </a:solidFill>
              <a:effectLst/>
              <a:uLnTx/>
              <a:uFillTx/>
              <a:latin typeface="KoPub돋움체 Medium"/>
              <a:ea typeface="KoPub돋움체 Medium"/>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100" normalizeH="0" baseline="0" noProof="0">
                <a:ln>
                  <a:solidFill>
                    <a:srgbClr val="1E49E2">
                      <a:alpha val="0"/>
                    </a:srgbClr>
                  </a:solidFill>
                </a:ln>
                <a:solidFill>
                  <a:schemeClr val="tx2"/>
                </a:solidFill>
                <a:effectLst/>
                <a:uLnTx/>
                <a:uFillTx/>
                <a:latin typeface="KoPub돋움체 Medium"/>
                <a:ea typeface="KoPub돋움체 Medium"/>
                <a:cs typeface="+mn-cs"/>
              </a:rPr>
              <a:t>Snapshot</a:t>
            </a:r>
          </a:p>
        </p:txBody>
      </p:sp>
    </p:spTree>
    <p:extLst>
      <p:ext uri="{BB962C8B-B14F-4D97-AF65-F5344CB8AC3E}">
        <p14:creationId xmlns:p14="http://schemas.microsoft.com/office/powerpoint/2010/main" val="2631377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제목 2">
            <a:extLst>
              <a:ext uri="{FF2B5EF4-FFF2-40B4-BE49-F238E27FC236}">
                <a16:creationId xmlns:a16="http://schemas.microsoft.com/office/drawing/2014/main" id="{A8F48560-8059-4107-B8C9-4F4E6B73710B}"/>
              </a:ext>
            </a:extLst>
          </p:cNvPr>
          <p:cNvSpPr>
            <a:spLocks noGrp="1"/>
          </p:cNvSpPr>
          <p:nvPr>
            <p:ph type="title"/>
          </p:nvPr>
        </p:nvSpPr>
        <p:spPr/>
        <p:txBody>
          <a:bodyPr/>
          <a:lstStyle/>
          <a:p>
            <a:r>
              <a:rPr lang="en-US" altLang="ko-KR"/>
              <a:t>2024</a:t>
            </a:r>
            <a:r>
              <a:rPr lang="ko-KR" altLang="en-US"/>
              <a:t>년 산업별 전망에 따른 기업 대응 전략</a:t>
            </a:r>
          </a:p>
        </p:txBody>
      </p:sp>
      <p:sp>
        <p:nvSpPr>
          <p:cNvPr id="40" name="텍스트 개체 틀 29">
            <a:extLst>
              <a:ext uri="{FF2B5EF4-FFF2-40B4-BE49-F238E27FC236}">
                <a16:creationId xmlns:a16="http://schemas.microsoft.com/office/drawing/2014/main" id="{19E05895-4BBC-4258-9354-A592C34E5C66}"/>
              </a:ext>
            </a:extLst>
          </p:cNvPr>
          <p:cNvSpPr>
            <a:spLocks noGrp="1"/>
          </p:cNvSpPr>
          <p:nvPr>
            <p:ph type="body" sz="quarter" idx="10"/>
          </p:nvPr>
        </p:nvSpPr>
        <p:spPr/>
        <p:txBody>
          <a:bodyPr/>
          <a:lstStyle/>
          <a:p>
            <a:r>
              <a:rPr lang="en-US" altLang="ko-KR"/>
              <a:t>IV. </a:t>
            </a:r>
            <a:r>
              <a:rPr lang="ko-KR" altLang="en-US"/>
              <a:t>시사점 및 기업 대응 전략 </a:t>
            </a:r>
            <a:endParaRPr lang="en-US" altLang="ko-KR"/>
          </a:p>
        </p:txBody>
      </p:sp>
      <p:grpSp>
        <p:nvGrpSpPr>
          <p:cNvPr id="41" name="그룹 40">
            <a:extLst>
              <a:ext uri="{FF2B5EF4-FFF2-40B4-BE49-F238E27FC236}">
                <a16:creationId xmlns:a16="http://schemas.microsoft.com/office/drawing/2014/main" id="{133949E4-B73C-45F5-9CB5-2355135186AE}"/>
              </a:ext>
            </a:extLst>
          </p:cNvPr>
          <p:cNvGrpSpPr/>
          <p:nvPr/>
        </p:nvGrpSpPr>
        <p:grpSpPr>
          <a:xfrm>
            <a:off x="713993" y="1256779"/>
            <a:ext cx="8488800" cy="276837"/>
            <a:chOff x="704850" y="2013298"/>
            <a:chExt cx="4140200" cy="276837"/>
          </a:xfrm>
        </p:grpSpPr>
        <p:sp>
          <p:nvSpPr>
            <p:cNvPr id="42" name="TextBox 41">
              <a:extLst>
                <a:ext uri="{FF2B5EF4-FFF2-40B4-BE49-F238E27FC236}">
                  <a16:creationId xmlns:a16="http://schemas.microsoft.com/office/drawing/2014/main" id="{8A2D40A6-57FD-4EEA-A6F4-109B0961049C}"/>
                </a:ext>
              </a:extLst>
            </p:cNvPr>
            <p:cNvSpPr txBox="1"/>
            <p:nvPr/>
          </p:nvSpPr>
          <p:spPr>
            <a:xfrm>
              <a:off x="704850" y="2046854"/>
              <a:ext cx="1392430" cy="200055"/>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300">
                  <a:ln>
                    <a:solidFill>
                      <a:prstClr val="white">
                        <a:lumMod val="75000"/>
                        <a:alpha val="0"/>
                      </a:prstClr>
                    </a:solidFill>
                  </a:ln>
                  <a:solidFill>
                    <a:schemeClr val="tx2"/>
                  </a:solidFill>
                  <a:latin typeface="KoPub돋움체 Bold" panose="00000800000000000000" pitchFamily="2" charset="-127"/>
                  <a:ea typeface="KoPub돋움체 Bold" panose="00000800000000000000" pitchFamily="2" charset="-127"/>
                  <a:cs typeface="Univers for KPMG"/>
                </a:rPr>
                <a:t>20</a:t>
              </a:r>
              <a:r>
                <a:rPr kumimoji="0" lang="en-US" altLang="ko-KR" sz="1300" b="0" i="0" u="none" strike="noStrike" kern="1200" cap="none" spc="0" normalizeH="0" baseline="0" noProof="0">
                  <a:ln>
                    <a:solidFill>
                      <a:prstClr val="white">
                        <a:lumMod val="75000"/>
                        <a:alpha val="0"/>
                      </a:prstClr>
                    </a:solidFill>
                  </a:ln>
                  <a:solidFill>
                    <a:schemeClr val="tx2"/>
                  </a:solidFill>
                  <a:effectLst/>
                  <a:uLnTx/>
                  <a:uFillTx/>
                  <a:latin typeface="KoPub돋움체 Bold" panose="00000800000000000000" pitchFamily="2" charset="-127"/>
                  <a:ea typeface="KoPub돋움체 Bold" panose="00000800000000000000" pitchFamily="2" charset="-127"/>
                  <a:cs typeface="Univers for KPMG"/>
                </a:rPr>
                <a:t>24</a:t>
              </a:r>
              <a:r>
                <a:rPr kumimoji="0" lang="ko-KR" altLang="en-US" sz="1300" b="0" i="0" u="none" strike="noStrike" kern="1200" cap="none" spc="0" normalizeH="0" baseline="0" noProof="0">
                  <a:ln>
                    <a:solidFill>
                      <a:prstClr val="white">
                        <a:lumMod val="75000"/>
                        <a:alpha val="0"/>
                      </a:prstClr>
                    </a:solidFill>
                  </a:ln>
                  <a:solidFill>
                    <a:schemeClr val="tx2"/>
                  </a:solidFill>
                  <a:effectLst/>
                  <a:uLnTx/>
                  <a:uFillTx/>
                  <a:latin typeface="KoPub돋움체 Bold" panose="00000800000000000000" pitchFamily="2" charset="-127"/>
                  <a:ea typeface="KoPub돋움체 Bold" panose="00000800000000000000" pitchFamily="2" charset="-127"/>
                  <a:cs typeface="Univers for KPMG"/>
                </a:rPr>
                <a:t>년 산업별 전망에 따른 기업 대응 전략</a:t>
              </a:r>
            </a:p>
          </p:txBody>
        </p:sp>
        <p:cxnSp>
          <p:nvCxnSpPr>
            <p:cNvPr id="43" name="직선 연결선 42">
              <a:extLst>
                <a:ext uri="{FF2B5EF4-FFF2-40B4-BE49-F238E27FC236}">
                  <a16:creationId xmlns:a16="http://schemas.microsoft.com/office/drawing/2014/main" id="{0D807107-00CF-478E-9C6C-747335732F1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55A17837-A7C7-494C-AC4B-F6205124BCD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02" name="그룹 101">
            <a:extLst>
              <a:ext uri="{FF2B5EF4-FFF2-40B4-BE49-F238E27FC236}">
                <a16:creationId xmlns:a16="http://schemas.microsoft.com/office/drawing/2014/main" id="{CAD3DF89-D2DE-4CC8-ABC9-04175A215200}"/>
              </a:ext>
            </a:extLst>
          </p:cNvPr>
          <p:cNvGrpSpPr/>
          <p:nvPr/>
        </p:nvGrpSpPr>
        <p:grpSpPr>
          <a:xfrm>
            <a:off x="713994" y="1651000"/>
            <a:ext cx="8487156" cy="401921"/>
            <a:chOff x="713994" y="4911500"/>
            <a:chExt cx="8487156" cy="401921"/>
          </a:xfrm>
        </p:grpSpPr>
        <p:sp>
          <p:nvSpPr>
            <p:cNvPr id="103" name="직사각형 158">
              <a:extLst>
                <a:ext uri="{FF2B5EF4-FFF2-40B4-BE49-F238E27FC236}">
                  <a16:creationId xmlns:a16="http://schemas.microsoft.com/office/drawing/2014/main" id="{66EF3C2C-088F-4905-B3C7-DE212E476CCE}"/>
                </a:ext>
              </a:extLst>
            </p:cNvPr>
            <p:cNvSpPr/>
            <p:nvPr/>
          </p:nvSpPr>
          <p:spPr>
            <a:xfrm>
              <a:off x="713994" y="4911500"/>
              <a:ext cx="8487156" cy="401921"/>
            </a:xfrm>
            <a:prstGeom prst="rect">
              <a:avLst/>
            </a:prstGeom>
            <a:solidFill>
              <a:srgbClr val="DEF7FF"/>
            </a:solidFill>
            <a:ln w="3175">
              <a:noFill/>
            </a:ln>
          </p:spPr>
          <p:txBody>
            <a:bodyPr wrap="square" lIns="540000" tIns="72000" rIns="1764000" bIns="54000">
              <a:noAutofit/>
            </a:bodyPr>
            <a:lstStyle/>
            <a:p>
              <a:pPr lvl="0" fontAlgn="ctr">
                <a:lnSpc>
                  <a:spcPct val="110000"/>
                </a:lnSpc>
                <a:spcAft>
                  <a:spcPts val="500"/>
                </a:spcAft>
                <a:defRPr/>
              </a:pPr>
              <a:r>
                <a:rPr lang="en-US" altLang="ko-KR" sz="14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14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일부 부정적</a:t>
              </a:r>
              <a:r>
                <a:rPr lang="en-US" altLang="ko-KR" sz="14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14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전망 산업 </a:t>
              </a:r>
            </a:p>
          </p:txBody>
        </p:sp>
        <p:pic>
          <p:nvPicPr>
            <p:cNvPr id="104" name="그림 103">
              <a:extLst>
                <a:ext uri="{FF2B5EF4-FFF2-40B4-BE49-F238E27FC236}">
                  <a16:creationId xmlns:a16="http://schemas.microsoft.com/office/drawing/2014/main" id="{C9C249FB-9C5B-4E16-82F1-7E625C61AC5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3045" y="5011665"/>
              <a:ext cx="324000" cy="201590"/>
            </a:xfrm>
            <a:prstGeom prst="rect">
              <a:avLst/>
            </a:prstGeom>
          </p:spPr>
        </p:pic>
      </p:grpSp>
      <p:sp>
        <p:nvSpPr>
          <p:cNvPr id="5" name="직사각형 4">
            <a:extLst>
              <a:ext uri="{FF2B5EF4-FFF2-40B4-BE49-F238E27FC236}">
                <a16:creationId xmlns:a16="http://schemas.microsoft.com/office/drawing/2014/main" id="{968CC36D-4596-0347-25BF-F98DC76B364A}"/>
              </a:ext>
            </a:extLst>
          </p:cNvPr>
          <p:cNvSpPr/>
          <p:nvPr/>
        </p:nvSpPr>
        <p:spPr>
          <a:xfrm>
            <a:off x="713993" y="2523129"/>
            <a:ext cx="1496133" cy="80062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12000" rIns="72000" rtlCol="0" anchor="ctr"/>
          <a:lstStyle/>
          <a:p>
            <a:r>
              <a:rPr lang="ko-KR" altLang="en-US" sz="1100" b="1">
                <a:ln>
                  <a:solidFill>
                    <a:prstClr val="white">
                      <a:lumMod val="75000"/>
                      <a:alpha val="0"/>
                    </a:prstClr>
                  </a:solidFill>
                </a:ln>
                <a:solidFill>
                  <a:schemeClr val="bg1"/>
                </a:solidFill>
                <a:latin typeface="KoPub돋움체 Medium" panose="00000600000000000000" pitchFamily="2" charset="-127"/>
                <a:ea typeface="KoPub돋움체 Medium" panose="00000600000000000000" pitchFamily="2" charset="-127"/>
              </a:rPr>
              <a:t>유통</a:t>
            </a:r>
          </a:p>
        </p:txBody>
      </p:sp>
      <p:sp>
        <p:nvSpPr>
          <p:cNvPr id="7" name="직사각형 6">
            <a:extLst>
              <a:ext uri="{FF2B5EF4-FFF2-40B4-BE49-F238E27FC236}">
                <a16:creationId xmlns:a16="http://schemas.microsoft.com/office/drawing/2014/main" id="{32E70ECC-94DE-D59F-9E85-DCB288C9BC0E}"/>
              </a:ext>
            </a:extLst>
          </p:cNvPr>
          <p:cNvSpPr/>
          <p:nvPr/>
        </p:nvSpPr>
        <p:spPr>
          <a:xfrm>
            <a:off x="713993" y="3387763"/>
            <a:ext cx="1496133" cy="79839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12000" rIns="72000" rtlCol="0" anchor="ctr"/>
          <a:lstStyle/>
          <a:p>
            <a:pPr marR="0" lvl="0" defTabSz="914400" rtl="0" eaLnBrk="1" fontAlgn="auto" latinLnBrk="0" hangingPunct="1">
              <a:spcBef>
                <a:spcPts val="0"/>
              </a:spcBef>
              <a:spcAft>
                <a:spcPts val="0"/>
              </a:spcAft>
              <a:buClrTx/>
              <a:buSzTx/>
              <a:buFontTx/>
              <a:buNone/>
              <a:tabLst/>
              <a:defRPr/>
            </a:pPr>
            <a:r>
              <a:rPr kumimoji="0" lang="ko-KR" altLang="en-US" sz="1100" b="1" i="0" u="none" strike="noStrike" kern="1200" cap="none" spc="0" normalizeH="0" baseline="0" noProof="0">
                <a:ln>
                  <a:solidFill>
                    <a:prstClr val="white">
                      <a:lumMod val="75000"/>
                      <a:alpha val="0"/>
                    </a:prst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패션</a:t>
            </a:r>
          </a:p>
        </p:txBody>
      </p:sp>
      <p:sp>
        <p:nvSpPr>
          <p:cNvPr id="11" name="직사각형 10">
            <a:extLst>
              <a:ext uri="{FF2B5EF4-FFF2-40B4-BE49-F238E27FC236}">
                <a16:creationId xmlns:a16="http://schemas.microsoft.com/office/drawing/2014/main" id="{3EFFD5C2-4307-5F9B-04FE-77F6BF3295F3}"/>
              </a:ext>
            </a:extLst>
          </p:cNvPr>
          <p:cNvSpPr/>
          <p:nvPr/>
        </p:nvSpPr>
        <p:spPr>
          <a:xfrm>
            <a:off x="2254572" y="2446801"/>
            <a:ext cx="6937436" cy="3443257"/>
          </a:xfrm>
          <a:prstGeom prst="rect">
            <a:avLst/>
          </a:prstGeom>
          <a:solidFill>
            <a:schemeClr val="bg1"/>
          </a:solidFill>
          <a:ln w="12700">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2" name="직사각형 11">
            <a:extLst>
              <a:ext uri="{FF2B5EF4-FFF2-40B4-BE49-F238E27FC236}">
                <a16:creationId xmlns:a16="http://schemas.microsoft.com/office/drawing/2014/main" id="{B85CC7B5-769B-ED88-3A2D-73EF507C0431}"/>
              </a:ext>
            </a:extLst>
          </p:cNvPr>
          <p:cNvSpPr/>
          <p:nvPr/>
        </p:nvSpPr>
        <p:spPr>
          <a:xfrm>
            <a:off x="5648325" y="3388011"/>
            <a:ext cx="3552825" cy="8291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45720" rIns="180000" bIns="45720" numCol="1" spcCol="0" rtlCol="0" fromWordArt="0" anchor="ctr" anchorCtr="0" forceAA="0" compatLnSpc="1">
            <a:prstTxWarp prst="textNoShape">
              <a:avLst/>
            </a:prstTxWarp>
            <a:noAutofit/>
          </a:bodyPr>
          <a:lstStyle/>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패션 장르</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가격대를 넘어선 취향 파편화가 관찰</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성장성 높은 브랜드 중심의 리빌딩</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(Rebuilding)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및 수입 브랜드</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스몰 브랜드</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아웃도어 등 포트폴리오 다각화를 지속하며 수익구조 강화 필요</a:t>
            </a:r>
          </a:p>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패션</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OEM</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업계는 첨단 기술 기반 자동화 공정 및 스마트 공장 구축 등으로 생산 물량 확대 사이클에 대비하는 </a:t>
            </a: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동시에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소규모 오더 물량에 대한 능동적 대응 체계 마련에 나서야 함</a:t>
            </a:r>
          </a:p>
        </p:txBody>
      </p:sp>
      <p:sp>
        <p:nvSpPr>
          <p:cNvPr id="13" name="직사각형 12">
            <a:extLst>
              <a:ext uri="{FF2B5EF4-FFF2-40B4-BE49-F238E27FC236}">
                <a16:creationId xmlns:a16="http://schemas.microsoft.com/office/drawing/2014/main" id="{25691231-1867-9982-AC34-6DAB41C7F888}"/>
              </a:ext>
            </a:extLst>
          </p:cNvPr>
          <p:cNvSpPr/>
          <p:nvPr/>
        </p:nvSpPr>
        <p:spPr>
          <a:xfrm>
            <a:off x="5895974" y="2170304"/>
            <a:ext cx="3296034" cy="276497"/>
          </a:xfrm>
          <a:prstGeom prst="rect">
            <a:avLst/>
          </a:prstGeom>
          <a:solidFill>
            <a:srgbClr val="1E49E2"/>
          </a:solidFill>
          <a:ln w="12700">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a:ln>
                  <a:solidFill>
                    <a:srgbClr val="00338D">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Univers for KPMG"/>
              </a:rPr>
              <a:t>대응 전략</a:t>
            </a:r>
          </a:p>
        </p:txBody>
      </p:sp>
      <p:sp>
        <p:nvSpPr>
          <p:cNvPr id="14" name="직사각형 13">
            <a:extLst>
              <a:ext uri="{FF2B5EF4-FFF2-40B4-BE49-F238E27FC236}">
                <a16:creationId xmlns:a16="http://schemas.microsoft.com/office/drawing/2014/main" id="{3EA32991-54EF-06C6-1B36-1B86BA21AA34}"/>
              </a:ext>
            </a:extLst>
          </p:cNvPr>
          <p:cNvSpPr/>
          <p:nvPr/>
        </p:nvSpPr>
        <p:spPr>
          <a:xfrm>
            <a:off x="5648325" y="4238562"/>
            <a:ext cx="3552825" cy="8291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45720" rIns="180000" bIns="45720" numCol="1" spcCol="0" rtlCol="0" fromWordArt="0" anchor="ctr" anchorCtr="0" forceAA="0" compatLnSpc="1">
            <a:prstTxWarp prst="textNoShape">
              <a:avLst/>
            </a:prstTxWarp>
            <a:noAutofit/>
          </a:bodyPr>
          <a:lstStyle/>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대내외 불확실성에 따른 대손비용 증가 등 전반적인 건전성 관리가 중요하며 책무구조도 및 스트레스완충자본 도입</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상생금융 등에도 대응해야 함</a:t>
            </a:r>
          </a:p>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플랫폼 비즈니스 강화</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비금융 사업 다각화 및 확장</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경쟁력 확보와 금융 소비자 접점 확대</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서비스 고도화 위한 전략 재고민</a:t>
            </a:r>
          </a:p>
        </p:txBody>
      </p:sp>
      <p:sp>
        <p:nvSpPr>
          <p:cNvPr id="15" name="직사각형 14">
            <a:extLst>
              <a:ext uri="{FF2B5EF4-FFF2-40B4-BE49-F238E27FC236}">
                <a16:creationId xmlns:a16="http://schemas.microsoft.com/office/drawing/2014/main" id="{94E8513C-D442-E28D-4D32-CAD7D0EACC88}"/>
              </a:ext>
            </a:extLst>
          </p:cNvPr>
          <p:cNvSpPr/>
          <p:nvPr/>
        </p:nvSpPr>
        <p:spPr>
          <a:xfrm>
            <a:off x="5648324" y="2514686"/>
            <a:ext cx="3552825" cy="799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45720" rIns="180000" bIns="45720" numCol="1" spcCol="0" rtlCol="0" fromWordArt="0" anchor="ctr" anchorCtr="0" forceAA="0" compatLnSpc="1">
            <a:prstTxWarp prst="textNoShape">
              <a:avLst/>
            </a:prstTxWarp>
            <a:noAutofit/>
          </a:bodyPr>
          <a:lstStyle/>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구매 패턴 변화에 따라 </a:t>
            </a:r>
            <a:r>
              <a:rPr kumimoji="0" lang="ko-KR" altLang="en-US" sz="900" b="0" i="0" u="none" strike="noStrike" kern="1200" cap="none" spc="0" normalizeH="0" baseline="0" noProof="0" dirty="0" err="1">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채널별</a:t>
            </a:r>
            <a:r>
              <a:rPr kumimoji="0" lang="en-US" altLang="ko-KR"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a:t>
            </a: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품목별 특화 전략을 재정비하는 등 </a:t>
            </a:r>
            <a:r>
              <a:rPr kumimoji="0" lang="ko-KR" altLang="en-US" sz="900" b="0" i="0" u="none" strike="noStrike" kern="1200" cap="none" spc="0" normalizeH="0" baseline="0" noProof="0" dirty="0" err="1">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리포지셔닝</a:t>
            </a: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 방안을 다각도로 모색하며 재도약</a:t>
            </a:r>
          </a:p>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온라인은 사업 간 연계 시너지 창출 가능한 방향으로 비즈니스 모델 다각화</a:t>
            </a:r>
            <a:r>
              <a:rPr kumimoji="0" lang="en-US" altLang="ko-KR"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 </a:t>
            </a: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수익성 높은 사업 중심의 포트폴리오 재정비</a:t>
            </a:r>
            <a:r>
              <a:rPr kumimoji="0" lang="en-US" altLang="ko-KR"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 </a:t>
            </a: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통합적 </a:t>
            </a:r>
            <a:r>
              <a:rPr kumimoji="0" lang="ko-KR" altLang="en-US" sz="900" b="0" i="0" u="none" strike="noStrike" kern="1200" cap="none" spc="0" normalizeH="0" baseline="0" noProof="0" dirty="0" err="1">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락인</a:t>
            </a:r>
            <a:r>
              <a:rPr kumimoji="0" lang="en-US" altLang="ko-KR"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(Lock-in) </a:t>
            </a: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체제를 구축하며 지배력 강화 필요</a:t>
            </a:r>
          </a:p>
        </p:txBody>
      </p:sp>
      <p:sp>
        <p:nvSpPr>
          <p:cNvPr id="16" name="화살표: 오각형 15">
            <a:extLst>
              <a:ext uri="{FF2B5EF4-FFF2-40B4-BE49-F238E27FC236}">
                <a16:creationId xmlns:a16="http://schemas.microsoft.com/office/drawing/2014/main" id="{BCB4ED3D-2AF5-56FB-0DDF-364C4A484D2B}"/>
              </a:ext>
            </a:extLst>
          </p:cNvPr>
          <p:cNvSpPr/>
          <p:nvPr/>
        </p:nvSpPr>
        <p:spPr>
          <a:xfrm>
            <a:off x="2282024" y="2516956"/>
            <a:ext cx="3613951" cy="799698"/>
          </a:xfrm>
          <a:prstGeom prst="homePlate">
            <a:avLst>
              <a:gd name="adj" fmla="val 33014"/>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marR="0" lvl="0" indent="-72000" algn="l" defTabSz="914400" rtl="0" eaLnBrk="1" fontAlgn="auto" latinLnBrk="0" hangingPunct="1">
              <a:spcBef>
                <a:spcPts val="0"/>
              </a:spcBef>
              <a:spcAft>
                <a:spcPts val="300"/>
              </a:spcAft>
              <a:buClrTx/>
              <a:buSzTx/>
              <a:buFont typeface="Arial" panose="020B0604020202020204" pitchFamily="34" charset="0"/>
              <a:buChar char="•"/>
              <a:tabLst/>
              <a:defRPr/>
            </a:pP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인플레이션이 부담 요인으로 작용함에 따라 소비심리의 급격한 회복이 어려울 것으로 보이며</a:t>
            </a:r>
            <a:r>
              <a:rPr kumimoji="0" lang="en-US" altLang="ko-KR"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 </a:t>
            </a: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구매력 또한 지속 약화될 가능성</a:t>
            </a:r>
          </a:p>
          <a:p>
            <a:pPr marL="72000" marR="0" lvl="0" indent="-72000" algn="l" defTabSz="914400" rtl="0" eaLnBrk="1" fontAlgn="auto" latinLnBrk="0" hangingPunct="1">
              <a:spcBef>
                <a:spcPts val="0"/>
              </a:spcBef>
              <a:spcAft>
                <a:spcPts val="300"/>
              </a:spcAft>
              <a:buClrTx/>
              <a:buSzTx/>
              <a:buFont typeface="Arial" panose="020B0604020202020204" pitchFamily="34" charset="0"/>
              <a:buChar char="•"/>
              <a:tabLst/>
              <a:defRPr/>
            </a:pPr>
            <a:r>
              <a:rPr kumimoji="0" lang="ko-KR" altLang="en-US" sz="900" b="0" i="0" u="none" strike="noStrike" kern="1200" cap="none" spc="0" normalizeH="0" baseline="0" noProof="0" dirty="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유통업태는 전반적으로 제한적 성장세가 예상되는 가운데 근거리 구매가 용이하고 식품 비중 높은 일부 채널은 양호한 실적 기대</a:t>
            </a:r>
          </a:p>
        </p:txBody>
      </p:sp>
      <p:sp>
        <p:nvSpPr>
          <p:cNvPr id="17" name="화살표: 오각형 16">
            <a:extLst>
              <a:ext uri="{FF2B5EF4-FFF2-40B4-BE49-F238E27FC236}">
                <a16:creationId xmlns:a16="http://schemas.microsoft.com/office/drawing/2014/main" id="{82FA495E-114C-9543-195A-ED8E9ABFC963}"/>
              </a:ext>
            </a:extLst>
          </p:cNvPr>
          <p:cNvSpPr/>
          <p:nvPr/>
        </p:nvSpPr>
        <p:spPr>
          <a:xfrm>
            <a:off x="2282023" y="3387763"/>
            <a:ext cx="3613951" cy="799699"/>
          </a:xfrm>
          <a:prstGeom prst="homePlate">
            <a:avLst>
              <a:gd name="adj" fmla="val 33014"/>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71755" indent="-71755">
              <a:spcAft>
                <a:spcPts val="300"/>
              </a:spcAft>
              <a:buFont typeface="Arial" panose="020B0604020202020204" pitchFamily="34" charset="0"/>
              <a:buChar cha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의류 물가 상승과 함께 패션 내수 시장 부진이 관찰되나 ’</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하반기부터 점진적 수요 회복세 예상</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한편 소비 양극화와 함께 취향 파편화 트렌드 확산 전망 </a:t>
            </a:r>
            <a:endPar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71755" indent="-71755">
              <a:spcAft>
                <a:spcPts val="300"/>
              </a:spcAft>
              <a:buFont typeface="Arial" panose="020B0604020202020204" pitchFamily="34" charset="0"/>
              <a:buChar cha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핵심 </a:t>
            </a:r>
            <a:r>
              <a:rPr lang="ko-KR" altLang="en-US" sz="900" dirty="0" err="1">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수요국</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미국 내 재고 과잉 이슈는 점차 해소되는 모습이나 전방시장 내 수요 불확실성으로 큰 폭의 신규 오더 확대는 어려울 것</a:t>
            </a:r>
          </a:p>
        </p:txBody>
      </p:sp>
      <p:sp>
        <p:nvSpPr>
          <p:cNvPr id="18" name="직사각형 17">
            <a:extLst>
              <a:ext uri="{FF2B5EF4-FFF2-40B4-BE49-F238E27FC236}">
                <a16:creationId xmlns:a16="http://schemas.microsoft.com/office/drawing/2014/main" id="{D6CFE912-88DF-D4F9-5BB6-1C2BD17B8B9E}"/>
              </a:ext>
            </a:extLst>
          </p:cNvPr>
          <p:cNvSpPr/>
          <p:nvPr/>
        </p:nvSpPr>
        <p:spPr>
          <a:xfrm>
            <a:off x="713993" y="4250171"/>
            <a:ext cx="1496133" cy="7892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12000" rIns="72000" rtlCol="0" anchor="ctr"/>
          <a:lstStyle/>
          <a:p>
            <a:r>
              <a:rPr lang="ko-KR" altLang="en-US" sz="1100" b="1">
                <a:ln>
                  <a:solidFill>
                    <a:prstClr val="white">
                      <a:lumMod val="75000"/>
                      <a:alpha val="0"/>
                    </a:prstClr>
                  </a:solidFill>
                </a:ln>
                <a:solidFill>
                  <a:schemeClr val="bg1"/>
                </a:solidFill>
                <a:latin typeface="KoPub돋움체 Medium" panose="00000600000000000000" pitchFamily="2" charset="-127"/>
                <a:ea typeface="KoPub돋움체 Medium" panose="00000600000000000000" pitchFamily="2" charset="-127"/>
              </a:rPr>
              <a:t>은행</a:t>
            </a:r>
          </a:p>
        </p:txBody>
      </p:sp>
      <p:sp>
        <p:nvSpPr>
          <p:cNvPr id="19" name="화살표: 오각형 18">
            <a:extLst>
              <a:ext uri="{FF2B5EF4-FFF2-40B4-BE49-F238E27FC236}">
                <a16:creationId xmlns:a16="http://schemas.microsoft.com/office/drawing/2014/main" id="{C150E4BE-2058-E320-C48D-F5B96C238BBD}"/>
              </a:ext>
            </a:extLst>
          </p:cNvPr>
          <p:cNvSpPr/>
          <p:nvPr/>
        </p:nvSpPr>
        <p:spPr>
          <a:xfrm>
            <a:off x="2282023" y="4257544"/>
            <a:ext cx="3613951" cy="770723"/>
          </a:xfrm>
          <a:prstGeom prst="homePlate">
            <a:avLst>
              <a:gd name="adj" fmla="val 33014"/>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71755" indent="-71755">
              <a:spcAft>
                <a:spcPts val="300"/>
              </a:spcAft>
              <a:buFont typeface="Arial" panose="020B0604020202020204" pitchFamily="34" charset="0"/>
              <a:buChar cha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부동산 경기 둔화</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고금리 장기화 등으로 대출 증가세가 둔화되고 있으며</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상생금융 참여</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ELS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불완전판매 이슈 및 보상 책임 등에 따라 수익성이 저하될 것으로 전망</a:t>
            </a:r>
            <a:endPar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71755" indent="-71755">
              <a:spcAft>
                <a:spcPts val="300"/>
              </a:spcAft>
              <a:buFont typeface="Arial" panose="020B0604020202020204" pitchFamily="34" charset="0"/>
              <a:buChar cha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긴축정책 장기화</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err="1">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연체율</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상승 등으로 </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NIM(</a:t>
            </a:r>
            <a:r>
              <a:rPr lang="en-US" altLang="ko-KR" sz="900" dirty="0" err="1">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순이자마진</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err="1">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하방</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압력이 점증하는 가운데</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금리 인하 시 </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NIM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하락 본격화 예상 </a:t>
            </a:r>
          </a:p>
        </p:txBody>
      </p:sp>
      <p:grpSp>
        <p:nvGrpSpPr>
          <p:cNvPr id="20" name="그룹 19">
            <a:extLst>
              <a:ext uri="{FF2B5EF4-FFF2-40B4-BE49-F238E27FC236}">
                <a16:creationId xmlns:a16="http://schemas.microsoft.com/office/drawing/2014/main" id="{6930FD13-4948-0DB3-5BA0-1A61548ACEED}"/>
              </a:ext>
            </a:extLst>
          </p:cNvPr>
          <p:cNvGrpSpPr/>
          <p:nvPr/>
        </p:nvGrpSpPr>
        <p:grpSpPr>
          <a:xfrm>
            <a:off x="5940420" y="3367454"/>
            <a:ext cx="3127380" cy="1699191"/>
            <a:chOff x="5957781" y="4303809"/>
            <a:chExt cx="3110019" cy="1699191"/>
          </a:xfrm>
        </p:grpSpPr>
        <p:cxnSp>
          <p:nvCxnSpPr>
            <p:cNvPr id="21" name="직선 연결선 20">
              <a:extLst>
                <a:ext uri="{FF2B5EF4-FFF2-40B4-BE49-F238E27FC236}">
                  <a16:creationId xmlns:a16="http://schemas.microsoft.com/office/drawing/2014/main" id="{E0AAD730-91F1-C841-3DE8-FD10C3CC4EBC}"/>
                </a:ext>
              </a:extLst>
            </p:cNvPr>
            <p:cNvCxnSpPr>
              <a:cxnSpLocks/>
            </p:cNvCxnSpPr>
            <p:nvPr/>
          </p:nvCxnSpPr>
          <p:spPr>
            <a:xfrm>
              <a:off x="5957781" y="4303809"/>
              <a:ext cx="3110019" cy="0"/>
            </a:xfrm>
            <a:prstGeom prst="line">
              <a:avLst/>
            </a:prstGeom>
            <a:ln w="6350">
              <a:solidFill>
                <a:srgbClr val="1E49E2"/>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EECB3866-54AE-E0E5-626A-09B9CD3050E0}"/>
                </a:ext>
              </a:extLst>
            </p:cNvPr>
            <p:cNvCxnSpPr>
              <a:cxnSpLocks/>
            </p:cNvCxnSpPr>
            <p:nvPr/>
          </p:nvCxnSpPr>
          <p:spPr>
            <a:xfrm>
              <a:off x="5957781" y="5162342"/>
              <a:ext cx="3110019" cy="0"/>
            </a:xfrm>
            <a:prstGeom prst="line">
              <a:avLst/>
            </a:prstGeom>
            <a:ln w="6350">
              <a:solidFill>
                <a:srgbClr val="1E49E2"/>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192C4E47-A286-1240-791E-1279613650D4}"/>
                </a:ext>
              </a:extLst>
            </p:cNvPr>
            <p:cNvCxnSpPr>
              <a:cxnSpLocks/>
            </p:cNvCxnSpPr>
            <p:nvPr/>
          </p:nvCxnSpPr>
          <p:spPr>
            <a:xfrm>
              <a:off x="5957781" y="6003000"/>
              <a:ext cx="3110019" cy="0"/>
            </a:xfrm>
            <a:prstGeom prst="line">
              <a:avLst/>
            </a:prstGeom>
            <a:ln w="6350">
              <a:solidFill>
                <a:srgbClr val="1E49E2"/>
              </a:solidFill>
              <a:prstDash val="sysDot"/>
              <a:miter lim="800000"/>
            </a:ln>
          </p:spPr>
          <p:style>
            <a:lnRef idx="1">
              <a:schemeClr val="accent1"/>
            </a:lnRef>
            <a:fillRef idx="0">
              <a:schemeClr val="accent1"/>
            </a:fillRef>
            <a:effectRef idx="0">
              <a:schemeClr val="accent1"/>
            </a:effectRef>
            <a:fontRef idx="minor">
              <a:schemeClr val="tx1"/>
            </a:fontRef>
          </p:style>
        </p:cxnSp>
      </p:grpSp>
      <p:sp>
        <p:nvSpPr>
          <p:cNvPr id="29" name="직사각형 28">
            <a:extLst>
              <a:ext uri="{FF2B5EF4-FFF2-40B4-BE49-F238E27FC236}">
                <a16:creationId xmlns:a16="http://schemas.microsoft.com/office/drawing/2014/main" id="{4EC27813-604C-9446-5465-885111BA6130}"/>
              </a:ext>
            </a:extLst>
          </p:cNvPr>
          <p:cNvSpPr/>
          <p:nvPr/>
        </p:nvSpPr>
        <p:spPr>
          <a:xfrm>
            <a:off x="2254572" y="2170304"/>
            <a:ext cx="3641402" cy="276497"/>
          </a:xfrm>
          <a:prstGeom prst="rect">
            <a:avLst/>
          </a:prstGeom>
          <a:solidFill>
            <a:schemeClr val="tx1">
              <a:lumMod val="50000"/>
              <a:lumOff val="5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srgbClr val="00338D">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Univers for KPMG"/>
              </a:rPr>
              <a:t>2024 </a:t>
            </a:r>
            <a:r>
              <a:rPr kumimoji="0" lang="ko-KR" altLang="en-US" sz="1000" b="1" i="0" u="none" strike="noStrike" kern="1200" cap="none" spc="0" normalizeH="0" baseline="0" noProof="0">
                <a:ln>
                  <a:solidFill>
                    <a:srgbClr val="00338D">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Univers for KPMG"/>
              </a:rPr>
              <a:t>전망</a:t>
            </a:r>
          </a:p>
        </p:txBody>
      </p:sp>
      <p:sp>
        <p:nvSpPr>
          <p:cNvPr id="30" name="직사각형 29">
            <a:extLst>
              <a:ext uri="{FF2B5EF4-FFF2-40B4-BE49-F238E27FC236}">
                <a16:creationId xmlns:a16="http://schemas.microsoft.com/office/drawing/2014/main" id="{4CA26E19-C74B-AB83-15CE-47C2B5479FC1}"/>
              </a:ext>
            </a:extLst>
          </p:cNvPr>
          <p:cNvSpPr/>
          <p:nvPr/>
        </p:nvSpPr>
        <p:spPr>
          <a:xfrm>
            <a:off x="5648325" y="5074419"/>
            <a:ext cx="3552825" cy="8291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45720" rIns="180000" bIns="45720" numCol="1" spcCol="0" rtlCol="0" fromWordArt="0" anchor="ctr" anchorCtr="0" forceAA="0" compatLnSpc="1">
            <a:prstTxWarp prst="textNoShape">
              <a:avLst/>
            </a:prstTxWarp>
            <a:noAutofit/>
          </a:bodyPr>
          <a:lstStyle/>
          <a:p>
            <a:pPr marL="72000" indent="-72000">
              <a:spcAft>
                <a:spcPts val="200"/>
              </a:spcAft>
              <a:buFont typeface="Arial" panose="020B0604020202020204" pitchFamily="34" charset="0"/>
              <a:buChar char="•"/>
              <a:defRP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금리 및 주가 변동성 지속과 수입보험료 감소 및 </a:t>
            </a:r>
            <a:r>
              <a:rPr lang="ko-KR" altLang="en-US" sz="900" dirty="0" err="1">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환급금</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증가 등에 따른 유동성 모니터링 필요</a:t>
            </a:r>
            <a:endPar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72000" indent="-72000">
              <a:spcAft>
                <a:spcPts val="200"/>
              </a:spcAft>
              <a:buFont typeface="Arial" panose="020B0604020202020204" pitchFamily="34" charset="0"/>
              <a:buChar char="•"/>
              <a:defRPr/>
            </a:pP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GA(</a:t>
            </a:r>
            <a:r>
              <a:rPr lang="en-US" altLang="ko-KR" sz="900" dirty="0" err="1">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법인보험대리점</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등 채널 다각화를 통한 균형적 채널 운영 방안 모색</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간병</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요양 등 고령화 추세에 맞는 상품 등 신규 비즈니스 발굴 </a:t>
            </a:r>
          </a:p>
        </p:txBody>
      </p:sp>
      <p:sp>
        <p:nvSpPr>
          <p:cNvPr id="31" name="직사각형 30">
            <a:extLst>
              <a:ext uri="{FF2B5EF4-FFF2-40B4-BE49-F238E27FC236}">
                <a16:creationId xmlns:a16="http://schemas.microsoft.com/office/drawing/2014/main" id="{0FAB8123-1292-3C21-0754-0F3F2C72B6EC}"/>
              </a:ext>
            </a:extLst>
          </p:cNvPr>
          <p:cNvSpPr/>
          <p:nvPr/>
        </p:nvSpPr>
        <p:spPr>
          <a:xfrm>
            <a:off x="713993" y="5100776"/>
            <a:ext cx="1496133" cy="7892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12000" rIns="72000" rtlCol="0" anchor="ctr"/>
          <a:lstStyle/>
          <a:p>
            <a:r>
              <a:rPr lang="ko-KR" altLang="en-US" sz="1100" b="1">
                <a:ln>
                  <a:solidFill>
                    <a:prstClr val="white">
                      <a:lumMod val="75000"/>
                      <a:alpha val="0"/>
                    </a:prstClr>
                  </a:solidFill>
                </a:ln>
                <a:solidFill>
                  <a:schemeClr val="bg1"/>
                </a:solidFill>
                <a:latin typeface="KoPub돋움체 Medium" panose="00000600000000000000" pitchFamily="2" charset="-127"/>
                <a:ea typeface="KoPub돋움체 Medium" panose="00000600000000000000" pitchFamily="2" charset="-127"/>
              </a:rPr>
              <a:t>생명보험</a:t>
            </a:r>
          </a:p>
        </p:txBody>
      </p:sp>
      <p:sp>
        <p:nvSpPr>
          <p:cNvPr id="32" name="화살표: 오각형 31">
            <a:extLst>
              <a:ext uri="{FF2B5EF4-FFF2-40B4-BE49-F238E27FC236}">
                <a16:creationId xmlns:a16="http://schemas.microsoft.com/office/drawing/2014/main" id="{9DFF0CB8-53CC-E1EB-8E8B-C24277DC0A2D}"/>
              </a:ext>
            </a:extLst>
          </p:cNvPr>
          <p:cNvSpPr/>
          <p:nvPr/>
        </p:nvSpPr>
        <p:spPr>
          <a:xfrm>
            <a:off x="2282023" y="5086027"/>
            <a:ext cx="3613951" cy="770723"/>
          </a:xfrm>
          <a:prstGeom prst="homePlate">
            <a:avLst>
              <a:gd name="adj" fmla="val 33014"/>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71755" indent="-71755">
              <a:spcAft>
                <a:spcPts val="300"/>
              </a:spcAft>
              <a:buFont typeface="Arial" panose="020B0604020202020204" pitchFamily="34" charset="0"/>
              <a:buChar char="•"/>
            </a:pP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고금리</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고물가 기조</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경기 회복 둔화 등에 따른 전반적인 수요 감소와 상생금융 참여 등으로 제한적 성장 전망</a:t>
            </a:r>
            <a:endPar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71755" indent="-71755">
              <a:spcAft>
                <a:spcPts val="300"/>
              </a:spcAft>
              <a:buFont typeface="Arial" panose="020B0604020202020204" pitchFamily="34" charset="0"/>
              <a:buChar char="•"/>
            </a:pP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CSM(</a:t>
            </a:r>
            <a:r>
              <a:rPr lang="en-US" altLang="ko-KR" sz="900" dirty="0" err="1">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보험계약마진</a:t>
            </a:r>
            <a:r>
              <a:rPr lang="en-US" altLang="ko-KR"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확보를 위해 보장성보험 중심의 판매 활동이 예상되며 주식시장 불확실성 감소 시 </a:t>
            </a:r>
            <a:r>
              <a:rPr lang="ko-KR" altLang="en-US" sz="900" dirty="0" err="1">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변액보험</a:t>
            </a:r>
            <a:r>
              <a:rPr lang="ko-KR" altLang="en-US" sz="900" dirty="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회복 가능성 존재 </a:t>
            </a:r>
          </a:p>
        </p:txBody>
      </p:sp>
      <p:grpSp>
        <p:nvGrpSpPr>
          <p:cNvPr id="50" name="Group 22">
            <a:extLst>
              <a:ext uri="{FF2B5EF4-FFF2-40B4-BE49-F238E27FC236}">
                <a16:creationId xmlns:a16="http://schemas.microsoft.com/office/drawing/2014/main" id="{E8368750-42B4-F708-37DE-8264D5B6B239}"/>
              </a:ext>
            </a:extLst>
          </p:cNvPr>
          <p:cNvGrpSpPr>
            <a:grpSpLocks noChangeAspect="1"/>
          </p:cNvGrpSpPr>
          <p:nvPr/>
        </p:nvGrpSpPr>
        <p:grpSpPr bwMode="auto">
          <a:xfrm>
            <a:off x="868822" y="4482536"/>
            <a:ext cx="286167" cy="288000"/>
            <a:chOff x="2653" y="1688"/>
            <a:chExt cx="936" cy="942"/>
          </a:xfrm>
          <a:solidFill>
            <a:schemeClr val="bg1"/>
          </a:solidFill>
        </p:grpSpPr>
        <p:sp>
          <p:nvSpPr>
            <p:cNvPr id="51" name="Freeform 23">
              <a:extLst>
                <a:ext uri="{FF2B5EF4-FFF2-40B4-BE49-F238E27FC236}">
                  <a16:creationId xmlns:a16="http://schemas.microsoft.com/office/drawing/2014/main" id="{6F58A6A4-7941-79C6-10D2-6D47D0768B00}"/>
                </a:ext>
              </a:extLst>
            </p:cNvPr>
            <p:cNvSpPr>
              <a:spLocks/>
            </p:cNvSpPr>
            <p:nvPr/>
          </p:nvSpPr>
          <p:spPr bwMode="auto">
            <a:xfrm>
              <a:off x="2653" y="2470"/>
              <a:ext cx="936" cy="160"/>
            </a:xfrm>
            <a:custGeom>
              <a:avLst/>
              <a:gdLst>
                <a:gd name="T0" fmla="*/ 0 w 936"/>
                <a:gd name="T1" fmla="*/ 160 h 160"/>
                <a:gd name="T2" fmla="*/ 936 w 936"/>
                <a:gd name="T3" fmla="*/ 160 h 160"/>
                <a:gd name="T4" fmla="*/ 936 w 936"/>
                <a:gd name="T5" fmla="*/ 79 h 160"/>
                <a:gd name="T6" fmla="*/ 844 w 936"/>
                <a:gd name="T7" fmla="*/ 79 h 160"/>
                <a:gd name="T8" fmla="*/ 844 w 936"/>
                <a:gd name="T9" fmla="*/ 0 h 160"/>
                <a:gd name="T10" fmla="*/ 92 w 936"/>
                <a:gd name="T11" fmla="*/ 0 h 160"/>
                <a:gd name="T12" fmla="*/ 92 w 936"/>
                <a:gd name="T13" fmla="*/ 79 h 160"/>
                <a:gd name="T14" fmla="*/ 0 w 936"/>
                <a:gd name="T15" fmla="*/ 79 h 160"/>
                <a:gd name="T16" fmla="*/ 0 w 936"/>
                <a:gd name="T1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6" h="160">
                  <a:moveTo>
                    <a:pt x="0" y="160"/>
                  </a:moveTo>
                  <a:lnTo>
                    <a:pt x="936" y="160"/>
                  </a:lnTo>
                  <a:lnTo>
                    <a:pt x="936" y="79"/>
                  </a:lnTo>
                  <a:lnTo>
                    <a:pt x="844" y="79"/>
                  </a:lnTo>
                  <a:lnTo>
                    <a:pt x="844" y="0"/>
                  </a:lnTo>
                  <a:lnTo>
                    <a:pt x="92" y="0"/>
                  </a:lnTo>
                  <a:lnTo>
                    <a:pt x="92" y="79"/>
                  </a:lnTo>
                  <a:lnTo>
                    <a:pt x="0" y="79"/>
                  </a:lnTo>
                  <a:lnTo>
                    <a:pt x="0"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 name="Rectangle 24">
              <a:extLst>
                <a:ext uri="{FF2B5EF4-FFF2-40B4-BE49-F238E27FC236}">
                  <a16:creationId xmlns:a16="http://schemas.microsoft.com/office/drawing/2014/main" id="{51AD3D0F-4E99-83B5-388E-90D1BAEF8679}"/>
                </a:ext>
              </a:extLst>
            </p:cNvPr>
            <p:cNvSpPr>
              <a:spLocks noChangeArrowheads="1"/>
            </p:cNvSpPr>
            <p:nvPr/>
          </p:nvSpPr>
          <p:spPr bwMode="auto">
            <a:xfrm>
              <a:off x="2764" y="2078"/>
              <a:ext cx="81" cy="3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 name="Rectangle 25">
              <a:extLst>
                <a:ext uri="{FF2B5EF4-FFF2-40B4-BE49-F238E27FC236}">
                  <a16:creationId xmlns:a16="http://schemas.microsoft.com/office/drawing/2014/main" id="{2F226DC0-CF67-A236-C580-9B7A747E9444}"/>
                </a:ext>
              </a:extLst>
            </p:cNvPr>
            <p:cNvSpPr>
              <a:spLocks noChangeArrowheads="1"/>
            </p:cNvSpPr>
            <p:nvPr/>
          </p:nvSpPr>
          <p:spPr bwMode="auto">
            <a:xfrm>
              <a:off x="2975" y="2078"/>
              <a:ext cx="81" cy="3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0" name="Rectangle 26">
              <a:extLst>
                <a:ext uri="{FF2B5EF4-FFF2-40B4-BE49-F238E27FC236}">
                  <a16:creationId xmlns:a16="http://schemas.microsoft.com/office/drawing/2014/main" id="{2D43CE46-C235-B742-F401-B8DA8681AC10}"/>
                </a:ext>
              </a:extLst>
            </p:cNvPr>
            <p:cNvSpPr>
              <a:spLocks noChangeArrowheads="1"/>
            </p:cNvSpPr>
            <p:nvPr/>
          </p:nvSpPr>
          <p:spPr bwMode="auto">
            <a:xfrm>
              <a:off x="3186" y="2078"/>
              <a:ext cx="81" cy="3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 name="Rectangle 27">
              <a:extLst>
                <a:ext uri="{FF2B5EF4-FFF2-40B4-BE49-F238E27FC236}">
                  <a16:creationId xmlns:a16="http://schemas.microsoft.com/office/drawing/2014/main" id="{DA87BD3B-CB56-2970-62D3-B5E72045C43F}"/>
                </a:ext>
              </a:extLst>
            </p:cNvPr>
            <p:cNvSpPr>
              <a:spLocks noChangeArrowheads="1"/>
            </p:cNvSpPr>
            <p:nvPr/>
          </p:nvSpPr>
          <p:spPr bwMode="auto">
            <a:xfrm>
              <a:off x="3397" y="2078"/>
              <a:ext cx="81" cy="3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 name="Freeform 28">
              <a:extLst>
                <a:ext uri="{FF2B5EF4-FFF2-40B4-BE49-F238E27FC236}">
                  <a16:creationId xmlns:a16="http://schemas.microsoft.com/office/drawing/2014/main" id="{69EE3B13-0319-B02C-4D80-ADF1A1645994}"/>
                </a:ext>
              </a:extLst>
            </p:cNvPr>
            <p:cNvSpPr>
              <a:spLocks/>
            </p:cNvSpPr>
            <p:nvPr/>
          </p:nvSpPr>
          <p:spPr bwMode="auto">
            <a:xfrm>
              <a:off x="2661" y="1688"/>
              <a:ext cx="922" cy="350"/>
            </a:xfrm>
            <a:custGeom>
              <a:avLst/>
              <a:gdLst>
                <a:gd name="T0" fmla="*/ 922 w 922"/>
                <a:gd name="T1" fmla="*/ 221 h 350"/>
                <a:gd name="T2" fmla="*/ 471 w 922"/>
                <a:gd name="T3" fmla="*/ 0 h 350"/>
                <a:gd name="T4" fmla="*/ 450 w 922"/>
                <a:gd name="T5" fmla="*/ 0 h 350"/>
                <a:gd name="T6" fmla="*/ 0 w 922"/>
                <a:gd name="T7" fmla="*/ 221 h 350"/>
                <a:gd name="T8" fmla="*/ 0 w 922"/>
                <a:gd name="T9" fmla="*/ 350 h 350"/>
                <a:gd name="T10" fmla="*/ 922 w 922"/>
                <a:gd name="T11" fmla="*/ 350 h 350"/>
                <a:gd name="T12" fmla="*/ 922 w 922"/>
                <a:gd name="T13" fmla="*/ 221 h 350"/>
              </a:gdLst>
              <a:ahLst/>
              <a:cxnLst>
                <a:cxn ang="0">
                  <a:pos x="T0" y="T1"/>
                </a:cxn>
                <a:cxn ang="0">
                  <a:pos x="T2" y="T3"/>
                </a:cxn>
                <a:cxn ang="0">
                  <a:pos x="T4" y="T5"/>
                </a:cxn>
                <a:cxn ang="0">
                  <a:pos x="T6" y="T7"/>
                </a:cxn>
                <a:cxn ang="0">
                  <a:pos x="T8" y="T9"/>
                </a:cxn>
                <a:cxn ang="0">
                  <a:pos x="T10" y="T11"/>
                </a:cxn>
                <a:cxn ang="0">
                  <a:pos x="T12" y="T13"/>
                </a:cxn>
              </a:cxnLst>
              <a:rect l="0" t="0" r="r" b="b"/>
              <a:pathLst>
                <a:path w="922" h="350">
                  <a:moveTo>
                    <a:pt x="922" y="221"/>
                  </a:moveTo>
                  <a:lnTo>
                    <a:pt x="471" y="0"/>
                  </a:lnTo>
                  <a:lnTo>
                    <a:pt x="450" y="0"/>
                  </a:lnTo>
                  <a:lnTo>
                    <a:pt x="0" y="221"/>
                  </a:lnTo>
                  <a:lnTo>
                    <a:pt x="0" y="350"/>
                  </a:lnTo>
                  <a:lnTo>
                    <a:pt x="922" y="350"/>
                  </a:lnTo>
                  <a:lnTo>
                    <a:pt x="922"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63" name="그룹 62">
            <a:extLst>
              <a:ext uri="{FF2B5EF4-FFF2-40B4-BE49-F238E27FC236}">
                <a16:creationId xmlns:a16="http://schemas.microsoft.com/office/drawing/2014/main" id="{5C39D010-1CB4-15DA-B595-3589F358D3FD}"/>
              </a:ext>
            </a:extLst>
          </p:cNvPr>
          <p:cNvGrpSpPr/>
          <p:nvPr/>
        </p:nvGrpSpPr>
        <p:grpSpPr>
          <a:xfrm>
            <a:off x="867636" y="3606924"/>
            <a:ext cx="269489" cy="398681"/>
            <a:chOff x="1236106" y="3084981"/>
            <a:chExt cx="269489" cy="324000"/>
          </a:xfrm>
        </p:grpSpPr>
        <p:sp>
          <p:nvSpPr>
            <p:cNvPr id="64" name="Freeform 10">
              <a:extLst>
                <a:ext uri="{FF2B5EF4-FFF2-40B4-BE49-F238E27FC236}">
                  <a16:creationId xmlns:a16="http://schemas.microsoft.com/office/drawing/2014/main" id="{D31FD6D3-DF62-12DF-1569-B57BCDB0AB6B}"/>
                </a:ext>
              </a:extLst>
            </p:cNvPr>
            <p:cNvSpPr>
              <a:spLocks/>
            </p:cNvSpPr>
            <p:nvPr/>
          </p:nvSpPr>
          <p:spPr bwMode="auto">
            <a:xfrm>
              <a:off x="1307126" y="3084981"/>
              <a:ext cx="119389" cy="114783"/>
            </a:xfrm>
            <a:custGeom>
              <a:avLst/>
              <a:gdLst>
                <a:gd name="T0" fmla="*/ 117 w 130"/>
                <a:gd name="T1" fmla="*/ 97 h 125"/>
                <a:gd name="T2" fmla="*/ 117 w 130"/>
                <a:gd name="T3" fmla="*/ 97 h 125"/>
                <a:gd name="T4" fmla="*/ 119 w 130"/>
                <a:gd name="T5" fmla="*/ 0 h 125"/>
                <a:gd name="T6" fmla="*/ 98 w 130"/>
                <a:gd name="T7" fmla="*/ 0 h 125"/>
                <a:gd name="T8" fmla="*/ 68 w 130"/>
                <a:gd name="T9" fmla="*/ 27 h 125"/>
                <a:gd name="T10" fmla="*/ 33 w 130"/>
                <a:gd name="T11" fmla="*/ 0 h 125"/>
                <a:gd name="T12" fmla="*/ 12 w 130"/>
                <a:gd name="T13" fmla="*/ 0 h 125"/>
                <a:gd name="T14" fmla="*/ 15 w 130"/>
                <a:gd name="T15" fmla="*/ 99 h 125"/>
                <a:gd name="T16" fmla="*/ 117 w 130"/>
                <a:gd name="T17" fmla="*/ 9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5">
                  <a:moveTo>
                    <a:pt x="117" y="97"/>
                  </a:moveTo>
                  <a:cubicBezTo>
                    <a:pt x="117" y="97"/>
                    <a:pt x="117" y="97"/>
                    <a:pt x="117" y="97"/>
                  </a:cubicBezTo>
                  <a:cubicBezTo>
                    <a:pt x="130" y="75"/>
                    <a:pt x="119" y="0"/>
                    <a:pt x="119" y="0"/>
                  </a:cubicBezTo>
                  <a:cubicBezTo>
                    <a:pt x="98" y="0"/>
                    <a:pt x="98" y="0"/>
                    <a:pt x="98" y="0"/>
                  </a:cubicBezTo>
                  <a:cubicBezTo>
                    <a:pt x="96" y="30"/>
                    <a:pt x="68" y="27"/>
                    <a:pt x="68" y="27"/>
                  </a:cubicBezTo>
                  <a:cubicBezTo>
                    <a:pt x="31" y="27"/>
                    <a:pt x="33" y="0"/>
                    <a:pt x="33" y="0"/>
                  </a:cubicBezTo>
                  <a:cubicBezTo>
                    <a:pt x="12" y="0"/>
                    <a:pt x="12" y="0"/>
                    <a:pt x="12" y="0"/>
                  </a:cubicBezTo>
                  <a:cubicBezTo>
                    <a:pt x="12" y="0"/>
                    <a:pt x="0" y="79"/>
                    <a:pt x="15" y="99"/>
                  </a:cubicBezTo>
                  <a:cubicBezTo>
                    <a:pt x="16" y="99"/>
                    <a:pt x="70" y="125"/>
                    <a:pt x="117" y="9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5" name="Freeform 11">
              <a:extLst>
                <a:ext uri="{FF2B5EF4-FFF2-40B4-BE49-F238E27FC236}">
                  <a16:creationId xmlns:a16="http://schemas.microsoft.com/office/drawing/2014/main" id="{85E9C641-6936-08A8-B11B-C7C65D161B5F}"/>
                </a:ext>
              </a:extLst>
            </p:cNvPr>
            <p:cNvSpPr>
              <a:spLocks/>
            </p:cNvSpPr>
            <p:nvPr/>
          </p:nvSpPr>
          <p:spPr bwMode="auto">
            <a:xfrm>
              <a:off x="1236106" y="3182104"/>
              <a:ext cx="269489" cy="226877"/>
            </a:xfrm>
            <a:custGeom>
              <a:avLst/>
              <a:gdLst>
                <a:gd name="T0" fmla="*/ 199 w 293"/>
                <a:gd name="T1" fmla="*/ 0 h 247"/>
                <a:gd name="T2" fmla="*/ 144 w 293"/>
                <a:gd name="T3" fmla="*/ 14 h 247"/>
                <a:gd name="T4" fmla="*/ 88 w 293"/>
                <a:gd name="T5" fmla="*/ 2 h 247"/>
                <a:gd name="T6" fmla="*/ 0 w 293"/>
                <a:gd name="T7" fmla="*/ 171 h 247"/>
                <a:gd name="T8" fmla="*/ 293 w 293"/>
                <a:gd name="T9" fmla="*/ 171 h 247"/>
                <a:gd name="T10" fmla="*/ 199 w 293"/>
                <a:gd name="T11" fmla="*/ 0 h 247"/>
              </a:gdLst>
              <a:ahLst/>
              <a:cxnLst>
                <a:cxn ang="0">
                  <a:pos x="T0" y="T1"/>
                </a:cxn>
                <a:cxn ang="0">
                  <a:pos x="T2" y="T3"/>
                </a:cxn>
                <a:cxn ang="0">
                  <a:pos x="T4" y="T5"/>
                </a:cxn>
                <a:cxn ang="0">
                  <a:pos x="T6" y="T7"/>
                </a:cxn>
                <a:cxn ang="0">
                  <a:pos x="T8" y="T9"/>
                </a:cxn>
                <a:cxn ang="0">
                  <a:pos x="T10" y="T11"/>
                </a:cxn>
              </a:cxnLst>
              <a:rect l="0" t="0" r="r" b="b"/>
              <a:pathLst>
                <a:path w="293" h="247">
                  <a:moveTo>
                    <a:pt x="199" y="0"/>
                  </a:moveTo>
                  <a:cubicBezTo>
                    <a:pt x="180" y="11"/>
                    <a:pt x="161" y="14"/>
                    <a:pt x="144" y="14"/>
                  </a:cubicBezTo>
                  <a:cubicBezTo>
                    <a:pt x="115" y="14"/>
                    <a:pt x="91" y="4"/>
                    <a:pt x="88" y="2"/>
                  </a:cubicBezTo>
                  <a:cubicBezTo>
                    <a:pt x="0" y="171"/>
                    <a:pt x="0" y="171"/>
                    <a:pt x="0" y="171"/>
                  </a:cubicBezTo>
                  <a:cubicBezTo>
                    <a:pt x="0" y="171"/>
                    <a:pt x="150" y="247"/>
                    <a:pt x="293" y="171"/>
                  </a:cubicBezTo>
                  <a:lnTo>
                    <a:pt x="19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66" name="그룹 72">
            <a:extLst>
              <a:ext uri="{FF2B5EF4-FFF2-40B4-BE49-F238E27FC236}">
                <a16:creationId xmlns:a16="http://schemas.microsoft.com/office/drawing/2014/main" id="{C25D1CC0-4EF1-D228-8CBF-B24BD8A42EB8}"/>
              </a:ext>
            </a:extLst>
          </p:cNvPr>
          <p:cNvGrpSpPr/>
          <p:nvPr/>
        </p:nvGrpSpPr>
        <p:grpSpPr>
          <a:xfrm>
            <a:off x="870522" y="5329869"/>
            <a:ext cx="272478" cy="322234"/>
            <a:chOff x="857779" y="4864172"/>
            <a:chExt cx="222418" cy="263032"/>
          </a:xfrm>
        </p:grpSpPr>
        <p:sp>
          <p:nvSpPr>
            <p:cNvPr id="67" name="Freeform 5">
              <a:extLst>
                <a:ext uri="{FF2B5EF4-FFF2-40B4-BE49-F238E27FC236}">
                  <a16:creationId xmlns:a16="http://schemas.microsoft.com/office/drawing/2014/main" id="{1ACC213D-4B55-67CE-4DB6-685A5870B75B}"/>
                </a:ext>
              </a:extLst>
            </p:cNvPr>
            <p:cNvSpPr>
              <a:spLocks noEditPoints="1"/>
            </p:cNvSpPr>
            <p:nvPr/>
          </p:nvSpPr>
          <p:spPr bwMode="auto">
            <a:xfrm>
              <a:off x="857779" y="4864172"/>
              <a:ext cx="222418" cy="263032"/>
            </a:xfrm>
            <a:custGeom>
              <a:avLst/>
              <a:gdLst>
                <a:gd name="T0" fmla="*/ 198 w 219"/>
                <a:gd name="T1" fmla="*/ 0 h 260"/>
                <a:gd name="T2" fmla="*/ 22 w 219"/>
                <a:gd name="T3" fmla="*/ 0 h 260"/>
                <a:gd name="T4" fmla="*/ 0 w 219"/>
                <a:gd name="T5" fmla="*/ 21 h 260"/>
                <a:gd name="T6" fmla="*/ 0 w 219"/>
                <a:gd name="T7" fmla="*/ 239 h 260"/>
                <a:gd name="T8" fmla="*/ 22 w 219"/>
                <a:gd name="T9" fmla="*/ 260 h 260"/>
                <a:gd name="T10" fmla="*/ 198 w 219"/>
                <a:gd name="T11" fmla="*/ 260 h 260"/>
                <a:gd name="T12" fmla="*/ 219 w 219"/>
                <a:gd name="T13" fmla="*/ 239 h 260"/>
                <a:gd name="T14" fmla="*/ 219 w 219"/>
                <a:gd name="T15" fmla="*/ 21 h 260"/>
                <a:gd name="T16" fmla="*/ 198 w 219"/>
                <a:gd name="T17" fmla="*/ 0 h 260"/>
                <a:gd name="T18" fmla="*/ 194 w 219"/>
                <a:gd name="T19" fmla="*/ 218 h 260"/>
                <a:gd name="T20" fmla="*/ 177 w 219"/>
                <a:gd name="T21" fmla="*/ 235 h 260"/>
                <a:gd name="T22" fmla="*/ 42 w 219"/>
                <a:gd name="T23" fmla="*/ 235 h 260"/>
                <a:gd name="T24" fmla="*/ 25 w 219"/>
                <a:gd name="T25" fmla="*/ 218 h 260"/>
                <a:gd name="T26" fmla="*/ 25 w 219"/>
                <a:gd name="T27" fmla="*/ 42 h 260"/>
                <a:gd name="T28" fmla="*/ 42 w 219"/>
                <a:gd name="T29" fmla="*/ 25 h 260"/>
                <a:gd name="T30" fmla="*/ 77 w 219"/>
                <a:gd name="T31" fmla="*/ 25 h 260"/>
                <a:gd name="T32" fmla="*/ 77 w 219"/>
                <a:gd name="T33" fmla="*/ 48 h 260"/>
                <a:gd name="T34" fmla="*/ 142 w 219"/>
                <a:gd name="T35" fmla="*/ 48 h 260"/>
                <a:gd name="T36" fmla="*/ 142 w 219"/>
                <a:gd name="T37" fmla="*/ 25 h 260"/>
                <a:gd name="T38" fmla="*/ 177 w 219"/>
                <a:gd name="T39" fmla="*/ 25 h 260"/>
                <a:gd name="T40" fmla="*/ 194 w 219"/>
                <a:gd name="T41" fmla="*/ 42 h 260"/>
                <a:gd name="T42" fmla="*/ 194 w 219"/>
                <a:gd name="T43" fmla="*/ 21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60">
                  <a:moveTo>
                    <a:pt x="198" y="0"/>
                  </a:moveTo>
                  <a:cubicBezTo>
                    <a:pt x="22" y="0"/>
                    <a:pt x="22" y="0"/>
                    <a:pt x="22" y="0"/>
                  </a:cubicBezTo>
                  <a:cubicBezTo>
                    <a:pt x="10" y="0"/>
                    <a:pt x="0" y="9"/>
                    <a:pt x="0" y="21"/>
                  </a:cubicBezTo>
                  <a:cubicBezTo>
                    <a:pt x="0" y="239"/>
                    <a:pt x="0" y="239"/>
                    <a:pt x="0" y="239"/>
                  </a:cubicBezTo>
                  <a:cubicBezTo>
                    <a:pt x="0" y="250"/>
                    <a:pt x="10" y="260"/>
                    <a:pt x="22" y="260"/>
                  </a:cubicBezTo>
                  <a:cubicBezTo>
                    <a:pt x="198" y="260"/>
                    <a:pt x="198" y="260"/>
                    <a:pt x="198" y="260"/>
                  </a:cubicBezTo>
                  <a:cubicBezTo>
                    <a:pt x="209" y="260"/>
                    <a:pt x="219" y="250"/>
                    <a:pt x="219" y="239"/>
                  </a:cubicBezTo>
                  <a:cubicBezTo>
                    <a:pt x="219" y="21"/>
                    <a:pt x="219" y="21"/>
                    <a:pt x="219" y="21"/>
                  </a:cubicBezTo>
                  <a:cubicBezTo>
                    <a:pt x="219" y="9"/>
                    <a:pt x="209" y="0"/>
                    <a:pt x="198" y="0"/>
                  </a:cubicBezTo>
                  <a:close/>
                  <a:moveTo>
                    <a:pt x="194" y="218"/>
                  </a:moveTo>
                  <a:cubicBezTo>
                    <a:pt x="194" y="228"/>
                    <a:pt x="187" y="235"/>
                    <a:pt x="177" y="235"/>
                  </a:cubicBezTo>
                  <a:cubicBezTo>
                    <a:pt x="42" y="235"/>
                    <a:pt x="42" y="235"/>
                    <a:pt x="42" y="235"/>
                  </a:cubicBezTo>
                  <a:cubicBezTo>
                    <a:pt x="33" y="235"/>
                    <a:pt x="25" y="228"/>
                    <a:pt x="25" y="218"/>
                  </a:cubicBezTo>
                  <a:cubicBezTo>
                    <a:pt x="25" y="42"/>
                    <a:pt x="25" y="42"/>
                    <a:pt x="25" y="42"/>
                  </a:cubicBezTo>
                  <a:cubicBezTo>
                    <a:pt x="25" y="33"/>
                    <a:pt x="33" y="25"/>
                    <a:pt x="42" y="25"/>
                  </a:cubicBezTo>
                  <a:cubicBezTo>
                    <a:pt x="77" y="25"/>
                    <a:pt x="77" y="25"/>
                    <a:pt x="77" y="25"/>
                  </a:cubicBezTo>
                  <a:cubicBezTo>
                    <a:pt x="77" y="48"/>
                    <a:pt x="77" y="48"/>
                    <a:pt x="77" y="48"/>
                  </a:cubicBezTo>
                  <a:cubicBezTo>
                    <a:pt x="142" y="48"/>
                    <a:pt x="142" y="48"/>
                    <a:pt x="142" y="48"/>
                  </a:cubicBezTo>
                  <a:cubicBezTo>
                    <a:pt x="142" y="25"/>
                    <a:pt x="142" y="25"/>
                    <a:pt x="142" y="25"/>
                  </a:cubicBezTo>
                  <a:cubicBezTo>
                    <a:pt x="177" y="25"/>
                    <a:pt x="177" y="25"/>
                    <a:pt x="177" y="25"/>
                  </a:cubicBezTo>
                  <a:cubicBezTo>
                    <a:pt x="187" y="25"/>
                    <a:pt x="194" y="33"/>
                    <a:pt x="194" y="42"/>
                  </a:cubicBezTo>
                  <a:lnTo>
                    <a:pt x="194" y="2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a:p>
          </p:txBody>
        </p:sp>
        <p:sp>
          <p:nvSpPr>
            <p:cNvPr id="68" name="Freeform 6">
              <a:extLst>
                <a:ext uri="{FF2B5EF4-FFF2-40B4-BE49-F238E27FC236}">
                  <a16:creationId xmlns:a16="http://schemas.microsoft.com/office/drawing/2014/main" id="{BBD55C8B-9016-1F83-AF54-2414C3B6EC09}"/>
                </a:ext>
              </a:extLst>
            </p:cNvPr>
            <p:cNvSpPr>
              <a:spLocks/>
            </p:cNvSpPr>
            <p:nvPr/>
          </p:nvSpPr>
          <p:spPr bwMode="auto">
            <a:xfrm>
              <a:off x="959318" y="4940084"/>
              <a:ext cx="86550" cy="59472"/>
            </a:xfrm>
            <a:custGeom>
              <a:avLst/>
              <a:gdLst>
                <a:gd name="T0" fmla="*/ 69 w 179"/>
                <a:gd name="T1" fmla="*/ 86 h 123"/>
                <a:gd name="T2" fmla="*/ 34 w 179"/>
                <a:gd name="T3" fmla="*/ 46 h 123"/>
                <a:gd name="T4" fmla="*/ 0 w 179"/>
                <a:gd name="T5" fmla="*/ 69 h 123"/>
                <a:gd name="T6" fmla="*/ 69 w 179"/>
                <a:gd name="T7" fmla="*/ 123 h 123"/>
                <a:gd name="T8" fmla="*/ 179 w 179"/>
                <a:gd name="T9" fmla="*/ 33 h 123"/>
                <a:gd name="T10" fmla="*/ 145 w 179"/>
                <a:gd name="T11" fmla="*/ 0 h 123"/>
                <a:gd name="T12" fmla="*/ 69 w 179"/>
                <a:gd name="T13" fmla="*/ 86 h 123"/>
              </a:gdLst>
              <a:ahLst/>
              <a:cxnLst>
                <a:cxn ang="0">
                  <a:pos x="T0" y="T1"/>
                </a:cxn>
                <a:cxn ang="0">
                  <a:pos x="T2" y="T3"/>
                </a:cxn>
                <a:cxn ang="0">
                  <a:pos x="T4" y="T5"/>
                </a:cxn>
                <a:cxn ang="0">
                  <a:pos x="T6" y="T7"/>
                </a:cxn>
                <a:cxn ang="0">
                  <a:pos x="T8" y="T9"/>
                </a:cxn>
                <a:cxn ang="0">
                  <a:pos x="T10" y="T11"/>
                </a:cxn>
                <a:cxn ang="0">
                  <a:pos x="T12" y="T13"/>
                </a:cxn>
              </a:cxnLst>
              <a:rect l="0" t="0" r="r" b="b"/>
              <a:pathLst>
                <a:path w="179" h="123">
                  <a:moveTo>
                    <a:pt x="69" y="86"/>
                  </a:moveTo>
                  <a:lnTo>
                    <a:pt x="34" y="46"/>
                  </a:lnTo>
                  <a:lnTo>
                    <a:pt x="0" y="69"/>
                  </a:lnTo>
                  <a:lnTo>
                    <a:pt x="69" y="123"/>
                  </a:lnTo>
                  <a:lnTo>
                    <a:pt x="179" y="33"/>
                  </a:lnTo>
                  <a:lnTo>
                    <a:pt x="145" y="0"/>
                  </a:lnTo>
                  <a:lnTo>
                    <a:pt x="69" y="8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a:p>
          </p:txBody>
        </p:sp>
        <p:sp>
          <p:nvSpPr>
            <p:cNvPr id="69" name="Freeform 7">
              <a:extLst>
                <a:ext uri="{FF2B5EF4-FFF2-40B4-BE49-F238E27FC236}">
                  <a16:creationId xmlns:a16="http://schemas.microsoft.com/office/drawing/2014/main" id="{3860208E-7875-2675-ACFC-1CB5E2D742D8}"/>
                </a:ext>
              </a:extLst>
            </p:cNvPr>
            <p:cNvSpPr>
              <a:spLocks/>
            </p:cNvSpPr>
            <p:nvPr/>
          </p:nvSpPr>
          <p:spPr bwMode="auto">
            <a:xfrm>
              <a:off x="959318" y="5000523"/>
              <a:ext cx="86550" cy="58989"/>
            </a:xfrm>
            <a:custGeom>
              <a:avLst/>
              <a:gdLst>
                <a:gd name="T0" fmla="*/ 69 w 179"/>
                <a:gd name="T1" fmla="*/ 84 h 122"/>
                <a:gd name="T2" fmla="*/ 34 w 179"/>
                <a:gd name="T3" fmla="*/ 44 h 122"/>
                <a:gd name="T4" fmla="*/ 0 w 179"/>
                <a:gd name="T5" fmla="*/ 70 h 122"/>
                <a:gd name="T6" fmla="*/ 69 w 179"/>
                <a:gd name="T7" fmla="*/ 122 h 122"/>
                <a:gd name="T8" fmla="*/ 179 w 179"/>
                <a:gd name="T9" fmla="*/ 34 h 122"/>
                <a:gd name="T10" fmla="*/ 145 w 179"/>
                <a:gd name="T11" fmla="*/ 0 h 122"/>
                <a:gd name="T12" fmla="*/ 69 w 179"/>
                <a:gd name="T13" fmla="*/ 84 h 122"/>
              </a:gdLst>
              <a:ahLst/>
              <a:cxnLst>
                <a:cxn ang="0">
                  <a:pos x="T0" y="T1"/>
                </a:cxn>
                <a:cxn ang="0">
                  <a:pos x="T2" y="T3"/>
                </a:cxn>
                <a:cxn ang="0">
                  <a:pos x="T4" y="T5"/>
                </a:cxn>
                <a:cxn ang="0">
                  <a:pos x="T6" y="T7"/>
                </a:cxn>
                <a:cxn ang="0">
                  <a:pos x="T8" y="T9"/>
                </a:cxn>
                <a:cxn ang="0">
                  <a:pos x="T10" y="T11"/>
                </a:cxn>
                <a:cxn ang="0">
                  <a:pos x="T12" y="T13"/>
                </a:cxn>
              </a:cxnLst>
              <a:rect l="0" t="0" r="r" b="b"/>
              <a:pathLst>
                <a:path w="179" h="122">
                  <a:moveTo>
                    <a:pt x="69" y="84"/>
                  </a:moveTo>
                  <a:lnTo>
                    <a:pt x="34" y="44"/>
                  </a:lnTo>
                  <a:lnTo>
                    <a:pt x="0" y="70"/>
                  </a:lnTo>
                  <a:lnTo>
                    <a:pt x="69" y="122"/>
                  </a:lnTo>
                  <a:lnTo>
                    <a:pt x="179" y="34"/>
                  </a:lnTo>
                  <a:lnTo>
                    <a:pt x="145" y="0"/>
                  </a:lnTo>
                  <a:lnTo>
                    <a:pt x="69" y="8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a:p>
          </p:txBody>
        </p:sp>
      </p:grpSp>
      <p:sp>
        <p:nvSpPr>
          <p:cNvPr id="71" name="Freeform 5">
            <a:extLst>
              <a:ext uri="{FF2B5EF4-FFF2-40B4-BE49-F238E27FC236}">
                <a16:creationId xmlns:a16="http://schemas.microsoft.com/office/drawing/2014/main" id="{85E26A07-9981-50E9-95DA-91F7E5681747}"/>
              </a:ext>
            </a:extLst>
          </p:cNvPr>
          <p:cNvSpPr>
            <a:spLocks noChangeAspect="1" noEditPoints="1"/>
          </p:cNvSpPr>
          <p:nvPr/>
        </p:nvSpPr>
        <p:spPr bwMode="auto">
          <a:xfrm>
            <a:off x="879310" y="2749660"/>
            <a:ext cx="236507" cy="288000"/>
          </a:xfrm>
          <a:custGeom>
            <a:avLst/>
            <a:gdLst>
              <a:gd name="T0" fmla="*/ 1599 w 1640"/>
              <a:gd name="T1" fmla="*/ 490 h 2000"/>
              <a:gd name="T2" fmla="*/ 1189 w 1640"/>
              <a:gd name="T3" fmla="*/ 490 h 2000"/>
              <a:gd name="T4" fmla="*/ 1189 w 1640"/>
              <a:gd name="T5" fmla="*/ 367 h 2000"/>
              <a:gd name="T6" fmla="*/ 820 w 1640"/>
              <a:gd name="T7" fmla="*/ 0 h 2000"/>
              <a:gd name="T8" fmla="*/ 451 w 1640"/>
              <a:gd name="T9" fmla="*/ 367 h 2000"/>
              <a:gd name="T10" fmla="*/ 451 w 1640"/>
              <a:gd name="T11" fmla="*/ 490 h 2000"/>
              <a:gd name="T12" fmla="*/ 41 w 1640"/>
              <a:gd name="T13" fmla="*/ 490 h 2000"/>
              <a:gd name="T14" fmla="*/ 0 w 1640"/>
              <a:gd name="T15" fmla="*/ 1918 h 2000"/>
              <a:gd name="T16" fmla="*/ 82 w 1640"/>
              <a:gd name="T17" fmla="*/ 2000 h 2000"/>
              <a:gd name="T18" fmla="*/ 1558 w 1640"/>
              <a:gd name="T19" fmla="*/ 2000 h 2000"/>
              <a:gd name="T20" fmla="*/ 1640 w 1640"/>
              <a:gd name="T21" fmla="*/ 1918 h 2000"/>
              <a:gd name="T22" fmla="*/ 1599 w 1640"/>
              <a:gd name="T23" fmla="*/ 490 h 2000"/>
              <a:gd name="T24" fmla="*/ 533 w 1640"/>
              <a:gd name="T25" fmla="*/ 367 h 2000"/>
              <a:gd name="T26" fmla="*/ 820 w 1640"/>
              <a:gd name="T27" fmla="*/ 82 h 2000"/>
              <a:gd name="T28" fmla="*/ 1107 w 1640"/>
              <a:gd name="T29" fmla="*/ 367 h 2000"/>
              <a:gd name="T30" fmla="*/ 1107 w 1640"/>
              <a:gd name="T31" fmla="*/ 490 h 2000"/>
              <a:gd name="T32" fmla="*/ 533 w 1640"/>
              <a:gd name="T33" fmla="*/ 490 h 2000"/>
              <a:gd name="T34" fmla="*/ 533 w 1640"/>
              <a:gd name="T35" fmla="*/ 367 h 2000"/>
              <a:gd name="T36" fmla="*/ 472 w 1640"/>
              <a:gd name="T37" fmla="*/ 817 h 2000"/>
              <a:gd name="T38" fmla="*/ 410 w 1640"/>
              <a:gd name="T39" fmla="*/ 756 h 2000"/>
              <a:gd name="T40" fmla="*/ 472 w 1640"/>
              <a:gd name="T41" fmla="*/ 695 h 2000"/>
              <a:gd name="T42" fmla="*/ 533 w 1640"/>
              <a:gd name="T43" fmla="*/ 756 h 2000"/>
              <a:gd name="T44" fmla="*/ 472 w 1640"/>
              <a:gd name="T45" fmla="*/ 817 h 2000"/>
              <a:gd name="T46" fmla="*/ 1168 w 1640"/>
              <a:gd name="T47" fmla="*/ 817 h 2000"/>
              <a:gd name="T48" fmla="*/ 1107 w 1640"/>
              <a:gd name="T49" fmla="*/ 756 h 2000"/>
              <a:gd name="T50" fmla="*/ 1168 w 1640"/>
              <a:gd name="T51" fmla="*/ 695 h 2000"/>
              <a:gd name="T52" fmla="*/ 1230 w 1640"/>
              <a:gd name="T53" fmla="*/ 756 h 2000"/>
              <a:gd name="T54" fmla="*/ 1168 w 1640"/>
              <a:gd name="T55" fmla="*/ 817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40" h="2000">
                <a:moveTo>
                  <a:pt x="1599" y="490"/>
                </a:moveTo>
                <a:cubicBezTo>
                  <a:pt x="1189" y="490"/>
                  <a:pt x="1189" y="490"/>
                  <a:pt x="1189" y="490"/>
                </a:cubicBezTo>
                <a:cubicBezTo>
                  <a:pt x="1189" y="367"/>
                  <a:pt x="1189" y="367"/>
                  <a:pt x="1189" y="367"/>
                </a:cubicBezTo>
                <a:cubicBezTo>
                  <a:pt x="1189" y="165"/>
                  <a:pt x="1023" y="0"/>
                  <a:pt x="820" y="0"/>
                </a:cubicBezTo>
                <a:cubicBezTo>
                  <a:pt x="617" y="0"/>
                  <a:pt x="451" y="165"/>
                  <a:pt x="451" y="367"/>
                </a:cubicBezTo>
                <a:cubicBezTo>
                  <a:pt x="451" y="490"/>
                  <a:pt x="451" y="490"/>
                  <a:pt x="451" y="490"/>
                </a:cubicBezTo>
                <a:cubicBezTo>
                  <a:pt x="41" y="490"/>
                  <a:pt x="41" y="490"/>
                  <a:pt x="41" y="490"/>
                </a:cubicBezTo>
                <a:cubicBezTo>
                  <a:pt x="0" y="1918"/>
                  <a:pt x="0" y="1918"/>
                  <a:pt x="0" y="1918"/>
                </a:cubicBezTo>
                <a:cubicBezTo>
                  <a:pt x="0" y="1963"/>
                  <a:pt x="37" y="2000"/>
                  <a:pt x="82" y="2000"/>
                </a:cubicBezTo>
                <a:cubicBezTo>
                  <a:pt x="1558" y="2000"/>
                  <a:pt x="1558" y="2000"/>
                  <a:pt x="1558" y="2000"/>
                </a:cubicBezTo>
                <a:cubicBezTo>
                  <a:pt x="1603" y="2000"/>
                  <a:pt x="1640" y="1963"/>
                  <a:pt x="1640" y="1918"/>
                </a:cubicBezTo>
                <a:lnTo>
                  <a:pt x="1599" y="490"/>
                </a:lnTo>
                <a:close/>
                <a:moveTo>
                  <a:pt x="533" y="367"/>
                </a:moveTo>
                <a:cubicBezTo>
                  <a:pt x="533" y="210"/>
                  <a:pt x="662" y="82"/>
                  <a:pt x="820" y="82"/>
                </a:cubicBezTo>
                <a:cubicBezTo>
                  <a:pt x="978" y="82"/>
                  <a:pt x="1107" y="210"/>
                  <a:pt x="1107" y="367"/>
                </a:cubicBezTo>
                <a:cubicBezTo>
                  <a:pt x="1107" y="490"/>
                  <a:pt x="1107" y="490"/>
                  <a:pt x="1107" y="490"/>
                </a:cubicBezTo>
                <a:cubicBezTo>
                  <a:pt x="533" y="490"/>
                  <a:pt x="533" y="490"/>
                  <a:pt x="533" y="490"/>
                </a:cubicBezTo>
                <a:lnTo>
                  <a:pt x="533" y="367"/>
                </a:lnTo>
                <a:close/>
                <a:moveTo>
                  <a:pt x="472" y="817"/>
                </a:moveTo>
                <a:cubicBezTo>
                  <a:pt x="438" y="817"/>
                  <a:pt x="410" y="790"/>
                  <a:pt x="410" y="756"/>
                </a:cubicBezTo>
                <a:cubicBezTo>
                  <a:pt x="410" y="722"/>
                  <a:pt x="438" y="695"/>
                  <a:pt x="472" y="695"/>
                </a:cubicBezTo>
                <a:cubicBezTo>
                  <a:pt x="505" y="695"/>
                  <a:pt x="533" y="722"/>
                  <a:pt x="533" y="756"/>
                </a:cubicBezTo>
                <a:cubicBezTo>
                  <a:pt x="533" y="790"/>
                  <a:pt x="505" y="817"/>
                  <a:pt x="472" y="817"/>
                </a:cubicBezTo>
                <a:close/>
                <a:moveTo>
                  <a:pt x="1168" y="817"/>
                </a:moveTo>
                <a:cubicBezTo>
                  <a:pt x="1135" y="817"/>
                  <a:pt x="1107" y="790"/>
                  <a:pt x="1107" y="756"/>
                </a:cubicBezTo>
                <a:cubicBezTo>
                  <a:pt x="1107" y="722"/>
                  <a:pt x="1135" y="695"/>
                  <a:pt x="1168" y="695"/>
                </a:cubicBezTo>
                <a:cubicBezTo>
                  <a:pt x="1202" y="695"/>
                  <a:pt x="1230" y="722"/>
                  <a:pt x="1230" y="756"/>
                </a:cubicBezTo>
                <a:cubicBezTo>
                  <a:pt x="1230" y="790"/>
                  <a:pt x="1202" y="817"/>
                  <a:pt x="1168" y="81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KoPub돋움체 Medium"/>
              <a:ea typeface="KoPub돋움체 Medium"/>
              <a:cs typeface="+mn-cs"/>
            </a:endParaRPr>
          </a:p>
        </p:txBody>
      </p:sp>
      <p:sp>
        <p:nvSpPr>
          <p:cNvPr id="2" name="TextBox 1">
            <a:extLst>
              <a:ext uri="{FF2B5EF4-FFF2-40B4-BE49-F238E27FC236}">
                <a16:creationId xmlns:a16="http://schemas.microsoft.com/office/drawing/2014/main" id="{9C90D55D-B24C-A470-B939-37C291F1F48C}"/>
              </a:ext>
            </a:extLst>
          </p:cNvPr>
          <p:cNvSpPr txBox="1"/>
          <p:nvPr/>
        </p:nvSpPr>
        <p:spPr>
          <a:xfrm>
            <a:off x="713993" y="5975808"/>
            <a:ext cx="3600000" cy="213990"/>
          </a:xfrm>
          <a:prstGeom prst="rect">
            <a:avLst/>
          </a:prstGeom>
          <a:noFill/>
          <a:ln>
            <a:noFill/>
          </a:ln>
        </p:spPr>
        <p:txBody>
          <a:bodyPr wrap="square" lIns="0" tIns="90000" rIns="0" bIns="0" rtlCol="0" anchor="b">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a:t>
            </a:r>
          </a:p>
        </p:txBody>
      </p:sp>
    </p:spTree>
    <p:extLst>
      <p:ext uri="{BB962C8B-B14F-4D97-AF65-F5344CB8AC3E}">
        <p14:creationId xmlns:p14="http://schemas.microsoft.com/office/powerpoint/2010/main" val="1844049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제목 2">
            <a:extLst>
              <a:ext uri="{FF2B5EF4-FFF2-40B4-BE49-F238E27FC236}">
                <a16:creationId xmlns:a16="http://schemas.microsoft.com/office/drawing/2014/main" id="{A8F48560-8059-4107-B8C9-4F4E6B73710B}"/>
              </a:ext>
            </a:extLst>
          </p:cNvPr>
          <p:cNvSpPr>
            <a:spLocks noGrp="1"/>
          </p:cNvSpPr>
          <p:nvPr>
            <p:ph type="title"/>
          </p:nvPr>
        </p:nvSpPr>
        <p:spPr/>
        <p:txBody>
          <a:bodyPr/>
          <a:lstStyle/>
          <a:p>
            <a:r>
              <a:rPr lang="en-US" altLang="ko-KR"/>
              <a:t>2024</a:t>
            </a:r>
            <a:r>
              <a:rPr lang="ko-KR" altLang="en-US"/>
              <a:t>년 산업별 전망에 따른 기업 대응 전략</a:t>
            </a:r>
          </a:p>
        </p:txBody>
      </p:sp>
      <p:sp>
        <p:nvSpPr>
          <p:cNvPr id="40" name="텍스트 개체 틀 29">
            <a:extLst>
              <a:ext uri="{FF2B5EF4-FFF2-40B4-BE49-F238E27FC236}">
                <a16:creationId xmlns:a16="http://schemas.microsoft.com/office/drawing/2014/main" id="{19E05895-4BBC-4258-9354-A592C34E5C66}"/>
              </a:ext>
            </a:extLst>
          </p:cNvPr>
          <p:cNvSpPr>
            <a:spLocks noGrp="1"/>
          </p:cNvSpPr>
          <p:nvPr>
            <p:ph type="body" sz="quarter" idx="10"/>
          </p:nvPr>
        </p:nvSpPr>
        <p:spPr/>
        <p:txBody>
          <a:bodyPr/>
          <a:lstStyle/>
          <a:p>
            <a:r>
              <a:rPr lang="en-US" altLang="ko-KR"/>
              <a:t>IV. </a:t>
            </a:r>
            <a:r>
              <a:rPr lang="ko-KR" altLang="en-US"/>
              <a:t>시사점 및 기업 대응 전략 </a:t>
            </a:r>
            <a:endParaRPr lang="en-US" altLang="ko-KR"/>
          </a:p>
        </p:txBody>
      </p:sp>
      <p:grpSp>
        <p:nvGrpSpPr>
          <p:cNvPr id="41" name="그룹 40">
            <a:extLst>
              <a:ext uri="{FF2B5EF4-FFF2-40B4-BE49-F238E27FC236}">
                <a16:creationId xmlns:a16="http://schemas.microsoft.com/office/drawing/2014/main" id="{133949E4-B73C-45F5-9CB5-2355135186AE}"/>
              </a:ext>
            </a:extLst>
          </p:cNvPr>
          <p:cNvGrpSpPr/>
          <p:nvPr/>
        </p:nvGrpSpPr>
        <p:grpSpPr>
          <a:xfrm>
            <a:off x="713993" y="1256779"/>
            <a:ext cx="8488800" cy="276837"/>
            <a:chOff x="704850" y="2013298"/>
            <a:chExt cx="4140200" cy="276837"/>
          </a:xfrm>
        </p:grpSpPr>
        <p:sp>
          <p:nvSpPr>
            <p:cNvPr id="42" name="TextBox 41">
              <a:extLst>
                <a:ext uri="{FF2B5EF4-FFF2-40B4-BE49-F238E27FC236}">
                  <a16:creationId xmlns:a16="http://schemas.microsoft.com/office/drawing/2014/main" id="{8A2D40A6-57FD-4EEA-A6F4-109B0961049C}"/>
                </a:ext>
              </a:extLst>
            </p:cNvPr>
            <p:cNvSpPr txBox="1"/>
            <p:nvPr/>
          </p:nvSpPr>
          <p:spPr>
            <a:xfrm>
              <a:off x="704850" y="2046854"/>
              <a:ext cx="1392430" cy="200055"/>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300">
                  <a:ln>
                    <a:solidFill>
                      <a:prstClr val="white">
                        <a:lumMod val="75000"/>
                        <a:alpha val="0"/>
                      </a:prstClr>
                    </a:solidFill>
                  </a:ln>
                  <a:solidFill>
                    <a:schemeClr val="tx2"/>
                  </a:solidFill>
                  <a:latin typeface="KoPub돋움체 Bold" panose="00000800000000000000" pitchFamily="2" charset="-127"/>
                  <a:ea typeface="KoPub돋움체 Bold" panose="00000800000000000000" pitchFamily="2" charset="-127"/>
                  <a:cs typeface="Univers for KPMG"/>
                </a:rPr>
                <a:t>20</a:t>
              </a:r>
              <a:r>
                <a:rPr kumimoji="0" lang="en-US" altLang="ko-KR" sz="1300" b="0" i="0" u="none" strike="noStrike" kern="1200" cap="none" spc="0" normalizeH="0" baseline="0" noProof="0">
                  <a:ln>
                    <a:solidFill>
                      <a:prstClr val="white">
                        <a:lumMod val="75000"/>
                        <a:alpha val="0"/>
                      </a:prstClr>
                    </a:solidFill>
                  </a:ln>
                  <a:solidFill>
                    <a:schemeClr val="tx2"/>
                  </a:solidFill>
                  <a:effectLst/>
                  <a:uLnTx/>
                  <a:uFillTx/>
                  <a:latin typeface="KoPub돋움체 Bold" panose="00000800000000000000" pitchFamily="2" charset="-127"/>
                  <a:ea typeface="KoPub돋움체 Bold" panose="00000800000000000000" pitchFamily="2" charset="-127"/>
                  <a:cs typeface="Univers for KPMG"/>
                </a:rPr>
                <a:t>24</a:t>
              </a:r>
              <a:r>
                <a:rPr kumimoji="0" lang="ko-KR" altLang="en-US" sz="1300" b="0" i="0" u="none" strike="noStrike" kern="1200" cap="none" spc="0" normalizeH="0" baseline="0" noProof="0">
                  <a:ln>
                    <a:solidFill>
                      <a:prstClr val="white">
                        <a:lumMod val="75000"/>
                        <a:alpha val="0"/>
                      </a:prstClr>
                    </a:solidFill>
                  </a:ln>
                  <a:solidFill>
                    <a:schemeClr val="tx2"/>
                  </a:solidFill>
                  <a:effectLst/>
                  <a:uLnTx/>
                  <a:uFillTx/>
                  <a:latin typeface="KoPub돋움체 Bold" panose="00000800000000000000" pitchFamily="2" charset="-127"/>
                  <a:ea typeface="KoPub돋움체 Bold" panose="00000800000000000000" pitchFamily="2" charset="-127"/>
                  <a:cs typeface="Univers for KPMG"/>
                </a:rPr>
                <a:t>년 산업별 전망에 따른 기업 대응 전략</a:t>
              </a:r>
            </a:p>
          </p:txBody>
        </p:sp>
        <p:cxnSp>
          <p:nvCxnSpPr>
            <p:cNvPr id="43" name="직선 연결선 42">
              <a:extLst>
                <a:ext uri="{FF2B5EF4-FFF2-40B4-BE49-F238E27FC236}">
                  <a16:creationId xmlns:a16="http://schemas.microsoft.com/office/drawing/2014/main" id="{0D807107-00CF-478E-9C6C-747335732F1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55A17837-A7C7-494C-AC4B-F6205124BCD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그룹 46">
            <a:extLst>
              <a:ext uri="{FF2B5EF4-FFF2-40B4-BE49-F238E27FC236}">
                <a16:creationId xmlns:a16="http://schemas.microsoft.com/office/drawing/2014/main" id="{6BB32BDC-7199-44AE-85EE-2F8758E1CFCD}"/>
              </a:ext>
            </a:extLst>
          </p:cNvPr>
          <p:cNvGrpSpPr/>
          <p:nvPr/>
        </p:nvGrpSpPr>
        <p:grpSpPr>
          <a:xfrm>
            <a:off x="713994" y="1651000"/>
            <a:ext cx="8487156" cy="401921"/>
            <a:chOff x="713994" y="4858896"/>
            <a:chExt cx="8487156" cy="401921"/>
          </a:xfrm>
        </p:grpSpPr>
        <p:sp>
          <p:nvSpPr>
            <p:cNvPr id="48" name="직사각형 158">
              <a:extLst>
                <a:ext uri="{FF2B5EF4-FFF2-40B4-BE49-F238E27FC236}">
                  <a16:creationId xmlns:a16="http://schemas.microsoft.com/office/drawing/2014/main" id="{DEEED621-F49B-47FB-935F-9A575EE0FB2C}"/>
                </a:ext>
              </a:extLst>
            </p:cNvPr>
            <p:cNvSpPr/>
            <p:nvPr/>
          </p:nvSpPr>
          <p:spPr>
            <a:xfrm>
              <a:off x="713994" y="4858896"/>
              <a:ext cx="8487156" cy="401921"/>
            </a:xfrm>
            <a:prstGeom prst="rect">
              <a:avLst/>
            </a:prstGeom>
            <a:solidFill>
              <a:srgbClr val="DEF7FF"/>
            </a:solidFill>
            <a:ln w="3175">
              <a:noFill/>
            </a:ln>
          </p:spPr>
          <p:txBody>
            <a:bodyPr wrap="square" lIns="540000" tIns="72000" rIns="1764000" bIns="54000">
              <a:noAutofit/>
            </a:bodyPr>
            <a:lstStyle/>
            <a:p>
              <a:pPr lvl="0" fontAlgn="ctr">
                <a:lnSpc>
                  <a:spcPct val="110000"/>
                </a:lnSpc>
                <a:spcAft>
                  <a:spcPts val="500"/>
                </a:spcAft>
                <a:defRPr/>
              </a:pPr>
              <a:r>
                <a:rPr lang="en-US" altLang="ko-KR" sz="14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14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부정적</a:t>
              </a:r>
              <a:r>
                <a:rPr lang="en-US" altLang="ko-KR" sz="14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1400" b="1" kern="0">
                  <a:ln>
                    <a:solidFill>
                      <a:srgbClr val="1871C6">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전망 산업 </a:t>
              </a:r>
            </a:p>
          </p:txBody>
        </p:sp>
        <p:pic>
          <p:nvPicPr>
            <p:cNvPr id="49" name="그림 48">
              <a:extLst>
                <a:ext uri="{FF2B5EF4-FFF2-40B4-BE49-F238E27FC236}">
                  <a16:creationId xmlns:a16="http://schemas.microsoft.com/office/drawing/2014/main" id="{98A54610-6C33-4399-83BB-81AAA668638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3045" y="4910962"/>
              <a:ext cx="324000" cy="297788"/>
            </a:xfrm>
            <a:prstGeom prst="rect">
              <a:avLst/>
            </a:prstGeom>
          </p:spPr>
        </p:pic>
      </p:grpSp>
      <p:sp>
        <p:nvSpPr>
          <p:cNvPr id="6" name="직사각형 5">
            <a:extLst>
              <a:ext uri="{FF2B5EF4-FFF2-40B4-BE49-F238E27FC236}">
                <a16:creationId xmlns:a16="http://schemas.microsoft.com/office/drawing/2014/main" id="{B4158D5B-91D4-1FA5-A748-7A7A52AF1FF7}"/>
              </a:ext>
            </a:extLst>
          </p:cNvPr>
          <p:cNvSpPr/>
          <p:nvPr/>
        </p:nvSpPr>
        <p:spPr>
          <a:xfrm>
            <a:off x="713993" y="2523129"/>
            <a:ext cx="1496133" cy="80062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12000" rIns="72000" rtlCol="0" anchor="ctr"/>
          <a:lstStyle/>
          <a:p>
            <a:r>
              <a:rPr lang="ko-KR" altLang="en-US" sz="1100" b="1">
                <a:ln>
                  <a:solidFill>
                    <a:prstClr val="white">
                      <a:lumMod val="75000"/>
                      <a:alpha val="0"/>
                    </a:prstClr>
                  </a:solidFill>
                </a:ln>
                <a:solidFill>
                  <a:schemeClr val="bg1"/>
                </a:solidFill>
                <a:latin typeface="KoPub돋움체 Medium" panose="00000600000000000000" pitchFamily="2" charset="-127"/>
                <a:ea typeface="KoPub돋움체 Medium" panose="00000600000000000000" pitchFamily="2" charset="-127"/>
              </a:rPr>
              <a:t>해운</a:t>
            </a:r>
          </a:p>
        </p:txBody>
      </p:sp>
      <p:sp>
        <p:nvSpPr>
          <p:cNvPr id="7" name="직사각형 6">
            <a:extLst>
              <a:ext uri="{FF2B5EF4-FFF2-40B4-BE49-F238E27FC236}">
                <a16:creationId xmlns:a16="http://schemas.microsoft.com/office/drawing/2014/main" id="{E45C94AC-6331-E969-DE85-62FA4CF2E28C}"/>
              </a:ext>
            </a:extLst>
          </p:cNvPr>
          <p:cNvSpPr/>
          <p:nvPr/>
        </p:nvSpPr>
        <p:spPr>
          <a:xfrm>
            <a:off x="713993" y="3387763"/>
            <a:ext cx="1496133" cy="7983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12000" rIns="72000" rtlCol="0" anchor="ctr"/>
          <a:lstStyle/>
          <a:p>
            <a:pPr marR="0" lvl="0" defTabSz="914400" rtl="0" eaLnBrk="1" fontAlgn="auto" latinLnBrk="0" hangingPunct="1">
              <a:spcBef>
                <a:spcPts val="0"/>
              </a:spcBef>
              <a:spcAft>
                <a:spcPts val="0"/>
              </a:spcAft>
              <a:buClrTx/>
              <a:buSzTx/>
              <a:buFontTx/>
              <a:buNone/>
              <a:tabLst/>
              <a:defRPr/>
            </a:pPr>
            <a:r>
              <a:rPr kumimoji="0" lang="ko-KR" altLang="en-US" sz="1100" b="1" i="0" u="none" strike="noStrike" kern="1200" cap="none" spc="0" normalizeH="0" baseline="0" noProof="0">
                <a:ln>
                  <a:solidFill>
                    <a:prstClr val="white">
                      <a:lumMod val="75000"/>
                      <a:alpha val="0"/>
                    </a:prst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건설</a:t>
            </a:r>
          </a:p>
        </p:txBody>
      </p:sp>
      <p:sp>
        <p:nvSpPr>
          <p:cNvPr id="8" name="직사각형 7">
            <a:extLst>
              <a:ext uri="{FF2B5EF4-FFF2-40B4-BE49-F238E27FC236}">
                <a16:creationId xmlns:a16="http://schemas.microsoft.com/office/drawing/2014/main" id="{9F7BB70F-C1F6-F071-F883-294B8F21CE39}"/>
              </a:ext>
            </a:extLst>
          </p:cNvPr>
          <p:cNvSpPr/>
          <p:nvPr/>
        </p:nvSpPr>
        <p:spPr>
          <a:xfrm>
            <a:off x="2254572" y="2446801"/>
            <a:ext cx="6937436" cy="3443257"/>
          </a:xfrm>
          <a:prstGeom prst="rect">
            <a:avLst/>
          </a:prstGeom>
          <a:solidFill>
            <a:schemeClr val="bg1"/>
          </a:solidFill>
          <a:ln w="12700">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28" name="직사각형 27">
            <a:extLst>
              <a:ext uri="{FF2B5EF4-FFF2-40B4-BE49-F238E27FC236}">
                <a16:creationId xmlns:a16="http://schemas.microsoft.com/office/drawing/2014/main" id="{68B78E7C-3559-8B52-8197-19A07F45C9F0}"/>
              </a:ext>
            </a:extLst>
          </p:cNvPr>
          <p:cNvSpPr/>
          <p:nvPr/>
        </p:nvSpPr>
        <p:spPr>
          <a:xfrm>
            <a:off x="5895974" y="2170304"/>
            <a:ext cx="3296034" cy="276497"/>
          </a:xfrm>
          <a:prstGeom prst="rect">
            <a:avLst/>
          </a:prstGeom>
          <a:solidFill>
            <a:srgbClr val="1E49E2"/>
          </a:solidFill>
          <a:ln w="12700">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a:ln>
                  <a:solidFill>
                    <a:srgbClr val="00338D">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Univers for KPMG"/>
              </a:rPr>
              <a:t>대응 전략</a:t>
            </a:r>
          </a:p>
        </p:txBody>
      </p:sp>
      <p:sp>
        <p:nvSpPr>
          <p:cNvPr id="32" name="직사각형 31">
            <a:extLst>
              <a:ext uri="{FF2B5EF4-FFF2-40B4-BE49-F238E27FC236}">
                <a16:creationId xmlns:a16="http://schemas.microsoft.com/office/drawing/2014/main" id="{7C031F98-1A6A-D8D7-0DFE-F92E00802B44}"/>
              </a:ext>
            </a:extLst>
          </p:cNvPr>
          <p:cNvSpPr/>
          <p:nvPr/>
        </p:nvSpPr>
        <p:spPr>
          <a:xfrm>
            <a:off x="5648325" y="4238562"/>
            <a:ext cx="3552825" cy="8291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45720" rIns="180000" bIns="45720" numCol="1" spcCol="0" rtlCol="0" fromWordArt="0" anchor="ctr" anchorCtr="0" forceAA="0" compatLnSpc="1">
            <a:prstTxWarp prst="textNoShape">
              <a:avLst/>
            </a:prstTxWarp>
            <a:noAutofit/>
          </a:bodyPr>
          <a:lstStyle/>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부동산</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금융시장 불확실성 관련 건전성과 변동성 관리 역량 및 신규 </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IB</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업무 사업 전략 마련 필요  </a:t>
            </a:r>
          </a:p>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종합금융투자사 전환</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토큰증권</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(STO)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기반 신규 상품 개발</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개인투자자 유치 경쟁력 강화 등 다양한 측면에서 전략 고민 </a:t>
            </a:r>
          </a:p>
        </p:txBody>
      </p:sp>
      <p:sp>
        <p:nvSpPr>
          <p:cNvPr id="36" name="직사각형 35">
            <a:extLst>
              <a:ext uri="{FF2B5EF4-FFF2-40B4-BE49-F238E27FC236}">
                <a16:creationId xmlns:a16="http://schemas.microsoft.com/office/drawing/2014/main" id="{7A9D2F7C-92B7-CBB8-EA88-15B4C76EB6C5}"/>
              </a:ext>
            </a:extLst>
          </p:cNvPr>
          <p:cNvSpPr/>
          <p:nvPr/>
        </p:nvSpPr>
        <p:spPr>
          <a:xfrm>
            <a:off x="713993" y="4250171"/>
            <a:ext cx="1496133" cy="78928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12000" rIns="72000" rtlCol="0" anchor="ctr"/>
          <a:lstStyle/>
          <a:p>
            <a:r>
              <a:rPr lang="ko-KR" altLang="en-US" sz="1100" b="1">
                <a:ln>
                  <a:solidFill>
                    <a:prstClr val="white">
                      <a:lumMod val="75000"/>
                      <a:alpha val="0"/>
                    </a:prstClr>
                  </a:solidFill>
                </a:ln>
                <a:solidFill>
                  <a:schemeClr val="bg1"/>
                </a:solidFill>
                <a:latin typeface="KoPub돋움체 Medium" panose="00000600000000000000" pitchFamily="2" charset="-127"/>
                <a:ea typeface="KoPub돋움체 Medium" panose="00000600000000000000" pitchFamily="2" charset="-127"/>
              </a:rPr>
              <a:t>증권</a:t>
            </a:r>
          </a:p>
        </p:txBody>
      </p:sp>
      <p:sp>
        <p:nvSpPr>
          <p:cNvPr id="37" name="화살표: 오각형 36">
            <a:extLst>
              <a:ext uri="{FF2B5EF4-FFF2-40B4-BE49-F238E27FC236}">
                <a16:creationId xmlns:a16="http://schemas.microsoft.com/office/drawing/2014/main" id="{F65585C5-4F32-3E07-0EFF-BF38BCBF0425}"/>
              </a:ext>
            </a:extLst>
          </p:cNvPr>
          <p:cNvSpPr/>
          <p:nvPr/>
        </p:nvSpPr>
        <p:spPr>
          <a:xfrm>
            <a:off x="2282023" y="4257544"/>
            <a:ext cx="3613951" cy="770723"/>
          </a:xfrm>
          <a:prstGeom prst="homePlate">
            <a:avLst>
              <a:gd name="adj" fmla="val 33014"/>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72000">
              <a:spcAft>
                <a:spcPts val="300"/>
              </a:spcAft>
              <a:buFont typeface="Arial" panose="020B0604020202020204" pitchFamily="34" charset="0"/>
              <a:buChar char="•"/>
            </a:pP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브로커리지 수익 소폭 개선 가능하나</a:t>
            </a:r>
            <a:r>
              <a:rPr lang="en-US" altLang="ko-KR"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en-US" altLang="ko-KR"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IB </a:t>
            </a: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및 자기매매업무 관련 수익성 창출 제한 </a:t>
            </a:r>
          </a:p>
          <a:p>
            <a:pPr marL="72000" indent="-72000">
              <a:spcAft>
                <a:spcPts val="300"/>
              </a:spcAft>
              <a:buFont typeface="Arial" panose="020B0604020202020204" pitchFamily="34" charset="0"/>
              <a:buChar char="•"/>
            </a:pP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자기자본 규모별 업무 범위에 따라 실적 격차 확대 가능</a:t>
            </a:r>
            <a:r>
              <a:rPr lang="en-US" altLang="ko-KR"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부동산 </a:t>
            </a:r>
            <a:r>
              <a:rPr lang="en-US" altLang="ko-KR"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PF </a:t>
            </a: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외 </a:t>
            </a:r>
            <a:r>
              <a:rPr lang="en-US" altLang="ko-KR"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IB </a:t>
            </a: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관련 사업 진출</a:t>
            </a:r>
            <a:r>
              <a:rPr lang="en-US" altLang="ko-KR"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채권 관련 운용역량 및 시장 변동성 대응 필요</a:t>
            </a:r>
          </a:p>
        </p:txBody>
      </p:sp>
      <p:grpSp>
        <p:nvGrpSpPr>
          <p:cNvPr id="39" name="그룹 38">
            <a:extLst>
              <a:ext uri="{FF2B5EF4-FFF2-40B4-BE49-F238E27FC236}">
                <a16:creationId xmlns:a16="http://schemas.microsoft.com/office/drawing/2014/main" id="{A23508FB-8D5D-A1CF-5B62-76A802C37F1E}"/>
              </a:ext>
            </a:extLst>
          </p:cNvPr>
          <p:cNvGrpSpPr/>
          <p:nvPr/>
        </p:nvGrpSpPr>
        <p:grpSpPr>
          <a:xfrm>
            <a:off x="5940420" y="3367454"/>
            <a:ext cx="3127380" cy="1699191"/>
            <a:chOff x="5957781" y="4303809"/>
            <a:chExt cx="3110019" cy="1699191"/>
          </a:xfrm>
        </p:grpSpPr>
        <p:cxnSp>
          <p:nvCxnSpPr>
            <p:cNvPr id="45" name="직선 연결선 44">
              <a:extLst>
                <a:ext uri="{FF2B5EF4-FFF2-40B4-BE49-F238E27FC236}">
                  <a16:creationId xmlns:a16="http://schemas.microsoft.com/office/drawing/2014/main" id="{DBF5CCF2-9F80-FE86-2CE0-5992AACF9D11}"/>
                </a:ext>
              </a:extLst>
            </p:cNvPr>
            <p:cNvCxnSpPr>
              <a:cxnSpLocks/>
            </p:cNvCxnSpPr>
            <p:nvPr/>
          </p:nvCxnSpPr>
          <p:spPr>
            <a:xfrm>
              <a:off x="5957781" y="4303809"/>
              <a:ext cx="3110019" cy="0"/>
            </a:xfrm>
            <a:prstGeom prst="line">
              <a:avLst/>
            </a:prstGeom>
            <a:ln w="6350">
              <a:solidFill>
                <a:srgbClr val="1E49E2"/>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A6000C3D-5B2A-7D4D-6E34-33764800D33B}"/>
                </a:ext>
              </a:extLst>
            </p:cNvPr>
            <p:cNvCxnSpPr>
              <a:cxnSpLocks/>
            </p:cNvCxnSpPr>
            <p:nvPr/>
          </p:nvCxnSpPr>
          <p:spPr>
            <a:xfrm>
              <a:off x="5957781" y="5162342"/>
              <a:ext cx="3110019" cy="0"/>
            </a:xfrm>
            <a:prstGeom prst="line">
              <a:avLst/>
            </a:prstGeom>
            <a:ln w="6350">
              <a:solidFill>
                <a:srgbClr val="1E49E2"/>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94FD967C-4D1F-A725-2B50-38074005BA3B}"/>
                </a:ext>
              </a:extLst>
            </p:cNvPr>
            <p:cNvCxnSpPr>
              <a:cxnSpLocks/>
            </p:cNvCxnSpPr>
            <p:nvPr/>
          </p:nvCxnSpPr>
          <p:spPr>
            <a:xfrm>
              <a:off x="5957781" y="6003000"/>
              <a:ext cx="3110019" cy="0"/>
            </a:xfrm>
            <a:prstGeom prst="line">
              <a:avLst/>
            </a:prstGeom>
            <a:ln w="6350">
              <a:solidFill>
                <a:srgbClr val="1E49E2"/>
              </a:solidFill>
              <a:prstDash val="sysDot"/>
              <a:miter lim="800000"/>
            </a:ln>
          </p:spPr>
          <p:style>
            <a:lnRef idx="1">
              <a:schemeClr val="accent1"/>
            </a:lnRef>
            <a:fillRef idx="0">
              <a:schemeClr val="accent1"/>
            </a:fillRef>
            <a:effectRef idx="0">
              <a:schemeClr val="accent1"/>
            </a:effectRef>
            <a:fontRef idx="minor">
              <a:schemeClr val="tx1"/>
            </a:fontRef>
          </p:style>
        </p:cxnSp>
      </p:grpSp>
      <p:sp>
        <p:nvSpPr>
          <p:cNvPr id="51" name="직사각형 50">
            <a:extLst>
              <a:ext uri="{FF2B5EF4-FFF2-40B4-BE49-F238E27FC236}">
                <a16:creationId xmlns:a16="http://schemas.microsoft.com/office/drawing/2014/main" id="{62D4EEEF-9361-E505-9B9A-9972E0FD12AB}"/>
              </a:ext>
            </a:extLst>
          </p:cNvPr>
          <p:cNvSpPr/>
          <p:nvPr/>
        </p:nvSpPr>
        <p:spPr>
          <a:xfrm>
            <a:off x="2254572" y="2170304"/>
            <a:ext cx="3641402" cy="276497"/>
          </a:xfrm>
          <a:prstGeom prst="rect">
            <a:avLst/>
          </a:prstGeom>
          <a:solidFill>
            <a:schemeClr val="tx1">
              <a:lumMod val="50000"/>
              <a:lumOff val="5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solidFill>
                    <a:srgbClr val="00338D">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Univers for KPMG"/>
              </a:rPr>
              <a:t>2024 </a:t>
            </a:r>
            <a:r>
              <a:rPr kumimoji="0" lang="ko-KR" altLang="en-US" sz="1000" b="1" i="0" u="none" strike="noStrike" kern="1200" cap="none" spc="0" normalizeH="0" baseline="0" noProof="0">
                <a:ln>
                  <a:solidFill>
                    <a:srgbClr val="00338D">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Univers for KPMG"/>
              </a:rPr>
              <a:t>전망</a:t>
            </a:r>
          </a:p>
        </p:txBody>
      </p:sp>
      <p:sp>
        <p:nvSpPr>
          <p:cNvPr id="52" name="직사각형 51">
            <a:extLst>
              <a:ext uri="{FF2B5EF4-FFF2-40B4-BE49-F238E27FC236}">
                <a16:creationId xmlns:a16="http://schemas.microsoft.com/office/drawing/2014/main" id="{BC00E142-C3E5-3455-37A6-EFAB1656A45E}"/>
              </a:ext>
            </a:extLst>
          </p:cNvPr>
          <p:cNvSpPr/>
          <p:nvPr/>
        </p:nvSpPr>
        <p:spPr>
          <a:xfrm>
            <a:off x="5648325" y="5074419"/>
            <a:ext cx="3552825" cy="8291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45720" rIns="180000" bIns="45720" numCol="1" spcCol="0" rtlCol="0" fromWordArt="0" anchor="ctr" anchorCtr="0" forceAA="0" compatLnSpc="1">
            <a:prstTxWarp prst="textNoShape">
              <a:avLst/>
            </a:prstTxWarp>
            <a:noAutofit/>
          </a:bodyPr>
          <a:lstStyle/>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자금조달 다변화를 비롯하여</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취약차주 상환 능력 감소에 따른 연체율 상승</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부실 위험 관리와 함께 유동성</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재무건전성 모니터링이 중요</a:t>
            </a:r>
          </a:p>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해외 진출 확대</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데이터 사업 고도화 등으로 수익성 개선</a:t>
            </a:r>
          </a:p>
        </p:txBody>
      </p:sp>
      <p:sp>
        <p:nvSpPr>
          <p:cNvPr id="53" name="직사각형 52">
            <a:extLst>
              <a:ext uri="{FF2B5EF4-FFF2-40B4-BE49-F238E27FC236}">
                <a16:creationId xmlns:a16="http://schemas.microsoft.com/office/drawing/2014/main" id="{9518DD33-25D2-003C-65F1-FEB65E3A2F77}"/>
              </a:ext>
            </a:extLst>
          </p:cNvPr>
          <p:cNvSpPr/>
          <p:nvPr/>
        </p:nvSpPr>
        <p:spPr>
          <a:xfrm>
            <a:off x="713993" y="5100776"/>
            <a:ext cx="1496133" cy="78928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12000" rIns="72000" rtlCol="0" anchor="ctr"/>
          <a:lstStyle/>
          <a:p>
            <a:r>
              <a:rPr lang="ko-KR" altLang="en-US" sz="1100" b="1">
                <a:ln>
                  <a:solidFill>
                    <a:prstClr val="white">
                      <a:lumMod val="75000"/>
                      <a:alpha val="0"/>
                    </a:prstClr>
                  </a:solidFill>
                </a:ln>
                <a:solidFill>
                  <a:schemeClr val="bg1"/>
                </a:solidFill>
                <a:latin typeface="KoPub돋움체 Medium" panose="00000600000000000000" pitchFamily="2" charset="-127"/>
                <a:ea typeface="KoPub돋움체 Medium" panose="00000600000000000000" pitchFamily="2" charset="-127"/>
              </a:rPr>
              <a:t>카드</a:t>
            </a:r>
          </a:p>
        </p:txBody>
      </p:sp>
      <p:sp>
        <p:nvSpPr>
          <p:cNvPr id="54" name="화살표: 오각형 53">
            <a:extLst>
              <a:ext uri="{FF2B5EF4-FFF2-40B4-BE49-F238E27FC236}">
                <a16:creationId xmlns:a16="http://schemas.microsoft.com/office/drawing/2014/main" id="{8D0D0F99-6745-4375-F4B2-46AF32099E1F}"/>
              </a:ext>
            </a:extLst>
          </p:cNvPr>
          <p:cNvSpPr/>
          <p:nvPr/>
        </p:nvSpPr>
        <p:spPr>
          <a:xfrm>
            <a:off x="2282023" y="5086027"/>
            <a:ext cx="3613951" cy="770723"/>
          </a:xfrm>
          <a:prstGeom prst="homePlate">
            <a:avLst>
              <a:gd name="adj" fmla="val 33014"/>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72000">
              <a:spcAft>
                <a:spcPts val="300"/>
              </a:spcAft>
              <a:buFont typeface="Arial" panose="020B0604020202020204" pitchFamily="34" charset="0"/>
              <a:buChar char="•"/>
            </a:pP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민간소비 위축 가능성이 점증하며 카드구매 이용 규모 증가율은 둔화할 전망</a:t>
            </a:r>
          </a:p>
          <a:p>
            <a:pPr marL="72000" indent="-72000">
              <a:spcAft>
                <a:spcPts val="300"/>
              </a:spcAft>
              <a:buFont typeface="Arial" panose="020B0604020202020204" pitchFamily="34" charset="0"/>
              <a:buChar char="•"/>
            </a:pP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자금조달 비용 및 대손충당금 증가</a:t>
            </a:r>
            <a:r>
              <a:rPr lang="en-US" altLang="ko-KR"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경기 불확실성에 따른 민간소비 회복 지연 등은 수익성에 부정적 영향을 미칠 것으로 예상</a:t>
            </a:r>
          </a:p>
        </p:txBody>
      </p:sp>
      <p:sp>
        <p:nvSpPr>
          <p:cNvPr id="70" name="Freeform 27">
            <a:extLst>
              <a:ext uri="{FF2B5EF4-FFF2-40B4-BE49-F238E27FC236}">
                <a16:creationId xmlns:a16="http://schemas.microsoft.com/office/drawing/2014/main" id="{4ECA1405-922C-599A-ED61-C68FB50ECCF4}"/>
              </a:ext>
            </a:extLst>
          </p:cNvPr>
          <p:cNvSpPr>
            <a:spLocks noChangeAspect="1" noEditPoints="1"/>
          </p:cNvSpPr>
          <p:nvPr/>
        </p:nvSpPr>
        <p:spPr bwMode="auto">
          <a:xfrm>
            <a:off x="890505" y="4526314"/>
            <a:ext cx="242800" cy="233182"/>
          </a:xfrm>
          <a:custGeom>
            <a:avLst/>
            <a:gdLst>
              <a:gd name="T0" fmla="*/ 80 w 192"/>
              <a:gd name="T1" fmla="*/ 60 h 184"/>
              <a:gd name="T2" fmla="*/ 40 w 192"/>
              <a:gd name="T3" fmla="*/ 16 h 184"/>
              <a:gd name="T4" fmla="*/ 0 w 192"/>
              <a:gd name="T5" fmla="*/ 60 h 184"/>
              <a:gd name="T6" fmla="*/ 40 w 192"/>
              <a:gd name="T7" fmla="*/ 104 h 184"/>
              <a:gd name="T8" fmla="*/ 80 w 192"/>
              <a:gd name="T9" fmla="*/ 60 h 184"/>
              <a:gd name="T10" fmla="*/ 23 w 192"/>
              <a:gd name="T11" fmla="*/ 60 h 184"/>
              <a:gd name="T12" fmla="*/ 40 w 192"/>
              <a:gd name="T13" fmla="*/ 30 h 184"/>
              <a:gd name="T14" fmla="*/ 57 w 192"/>
              <a:gd name="T15" fmla="*/ 60 h 184"/>
              <a:gd name="T16" fmla="*/ 40 w 192"/>
              <a:gd name="T17" fmla="*/ 90 h 184"/>
              <a:gd name="T18" fmla="*/ 23 w 192"/>
              <a:gd name="T19" fmla="*/ 60 h 184"/>
              <a:gd name="T20" fmla="*/ 152 w 192"/>
              <a:gd name="T21" fmla="*/ 96 h 184"/>
              <a:gd name="T22" fmla="*/ 112 w 192"/>
              <a:gd name="T23" fmla="*/ 140 h 184"/>
              <a:gd name="T24" fmla="*/ 152 w 192"/>
              <a:gd name="T25" fmla="*/ 184 h 184"/>
              <a:gd name="T26" fmla="*/ 192 w 192"/>
              <a:gd name="T27" fmla="*/ 140 h 184"/>
              <a:gd name="T28" fmla="*/ 152 w 192"/>
              <a:gd name="T29" fmla="*/ 96 h 184"/>
              <a:gd name="T30" fmla="*/ 152 w 192"/>
              <a:gd name="T31" fmla="*/ 170 h 184"/>
              <a:gd name="T32" fmla="*/ 135 w 192"/>
              <a:gd name="T33" fmla="*/ 140 h 184"/>
              <a:gd name="T34" fmla="*/ 152 w 192"/>
              <a:gd name="T35" fmla="*/ 110 h 184"/>
              <a:gd name="T36" fmla="*/ 169 w 192"/>
              <a:gd name="T37" fmla="*/ 140 h 184"/>
              <a:gd name="T38" fmla="*/ 152 w 192"/>
              <a:gd name="T39" fmla="*/ 170 h 184"/>
              <a:gd name="T40" fmla="*/ 160 w 192"/>
              <a:gd name="T41" fmla="*/ 72 h 184"/>
              <a:gd name="T42" fmla="*/ 160 w 192"/>
              <a:gd name="T43" fmla="*/ 0 h 184"/>
              <a:gd name="T44" fmla="*/ 96 w 192"/>
              <a:gd name="T45" fmla="*/ 32 h 184"/>
              <a:gd name="T46" fmla="*/ 119 w 192"/>
              <a:gd name="T47" fmla="*/ 46 h 184"/>
              <a:gd name="T48" fmla="*/ 24 w 192"/>
              <a:gd name="T49" fmla="*/ 184 h 184"/>
              <a:gd name="T50" fmla="*/ 52 w 192"/>
              <a:gd name="T51" fmla="*/ 184 h 184"/>
              <a:gd name="T52" fmla="*/ 139 w 192"/>
              <a:gd name="T53" fmla="*/ 59 h 184"/>
              <a:gd name="T54" fmla="*/ 160 w 192"/>
              <a:gd name="T55"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2" h="184">
                <a:moveTo>
                  <a:pt x="80" y="60"/>
                </a:moveTo>
                <a:cubicBezTo>
                  <a:pt x="80" y="36"/>
                  <a:pt x="62" y="16"/>
                  <a:pt x="40" y="16"/>
                </a:cubicBezTo>
                <a:cubicBezTo>
                  <a:pt x="18" y="16"/>
                  <a:pt x="0" y="36"/>
                  <a:pt x="0" y="60"/>
                </a:cubicBezTo>
                <a:cubicBezTo>
                  <a:pt x="0" y="84"/>
                  <a:pt x="18" y="104"/>
                  <a:pt x="40" y="104"/>
                </a:cubicBezTo>
                <a:cubicBezTo>
                  <a:pt x="62" y="104"/>
                  <a:pt x="80" y="84"/>
                  <a:pt x="80" y="60"/>
                </a:cubicBezTo>
                <a:close/>
                <a:moveTo>
                  <a:pt x="23" y="60"/>
                </a:moveTo>
                <a:cubicBezTo>
                  <a:pt x="23" y="44"/>
                  <a:pt x="31" y="30"/>
                  <a:pt x="40" y="30"/>
                </a:cubicBezTo>
                <a:cubicBezTo>
                  <a:pt x="49" y="30"/>
                  <a:pt x="57" y="44"/>
                  <a:pt x="57" y="60"/>
                </a:cubicBezTo>
                <a:cubicBezTo>
                  <a:pt x="57" y="76"/>
                  <a:pt x="49" y="90"/>
                  <a:pt x="40" y="90"/>
                </a:cubicBezTo>
                <a:cubicBezTo>
                  <a:pt x="31" y="90"/>
                  <a:pt x="23" y="76"/>
                  <a:pt x="23" y="60"/>
                </a:cubicBezTo>
                <a:close/>
                <a:moveTo>
                  <a:pt x="152" y="96"/>
                </a:moveTo>
                <a:cubicBezTo>
                  <a:pt x="130" y="96"/>
                  <a:pt x="112" y="116"/>
                  <a:pt x="112" y="140"/>
                </a:cubicBezTo>
                <a:cubicBezTo>
                  <a:pt x="112" y="164"/>
                  <a:pt x="130" y="184"/>
                  <a:pt x="152" y="184"/>
                </a:cubicBezTo>
                <a:cubicBezTo>
                  <a:pt x="174" y="184"/>
                  <a:pt x="192" y="164"/>
                  <a:pt x="192" y="140"/>
                </a:cubicBezTo>
                <a:cubicBezTo>
                  <a:pt x="192" y="116"/>
                  <a:pt x="174" y="96"/>
                  <a:pt x="152" y="96"/>
                </a:cubicBezTo>
                <a:close/>
                <a:moveTo>
                  <a:pt x="152" y="170"/>
                </a:moveTo>
                <a:cubicBezTo>
                  <a:pt x="143" y="170"/>
                  <a:pt x="135" y="156"/>
                  <a:pt x="135" y="140"/>
                </a:cubicBezTo>
                <a:cubicBezTo>
                  <a:pt x="135" y="124"/>
                  <a:pt x="143" y="110"/>
                  <a:pt x="152" y="110"/>
                </a:cubicBezTo>
                <a:cubicBezTo>
                  <a:pt x="161" y="110"/>
                  <a:pt x="169" y="124"/>
                  <a:pt x="169" y="140"/>
                </a:cubicBezTo>
                <a:cubicBezTo>
                  <a:pt x="169" y="156"/>
                  <a:pt x="161" y="170"/>
                  <a:pt x="152" y="170"/>
                </a:cubicBezTo>
                <a:close/>
                <a:moveTo>
                  <a:pt x="160" y="72"/>
                </a:moveTo>
                <a:cubicBezTo>
                  <a:pt x="160" y="0"/>
                  <a:pt x="160" y="0"/>
                  <a:pt x="160" y="0"/>
                </a:cubicBezTo>
                <a:cubicBezTo>
                  <a:pt x="96" y="32"/>
                  <a:pt x="96" y="32"/>
                  <a:pt x="96" y="32"/>
                </a:cubicBezTo>
                <a:cubicBezTo>
                  <a:pt x="119" y="46"/>
                  <a:pt x="119" y="46"/>
                  <a:pt x="119" y="46"/>
                </a:cubicBezTo>
                <a:cubicBezTo>
                  <a:pt x="24" y="184"/>
                  <a:pt x="24" y="184"/>
                  <a:pt x="24" y="184"/>
                </a:cubicBezTo>
                <a:cubicBezTo>
                  <a:pt x="52" y="184"/>
                  <a:pt x="52" y="184"/>
                  <a:pt x="52" y="184"/>
                </a:cubicBezTo>
                <a:cubicBezTo>
                  <a:pt x="139" y="59"/>
                  <a:pt x="139" y="59"/>
                  <a:pt x="139" y="59"/>
                </a:cubicBezTo>
                <a:lnTo>
                  <a:pt x="160" y="7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71" name="그룹 70">
            <a:extLst>
              <a:ext uri="{FF2B5EF4-FFF2-40B4-BE49-F238E27FC236}">
                <a16:creationId xmlns:a16="http://schemas.microsoft.com/office/drawing/2014/main" id="{6ADB2D81-5D3F-4D67-B479-A5AC3C6A7CEF}"/>
              </a:ext>
            </a:extLst>
          </p:cNvPr>
          <p:cNvGrpSpPr>
            <a:grpSpLocks noChangeAspect="1"/>
          </p:cNvGrpSpPr>
          <p:nvPr/>
        </p:nvGrpSpPr>
        <p:grpSpPr>
          <a:xfrm>
            <a:off x="882132" y="5381625"/>
            <a:ext cx="278596" cy="179526"/>
            <a:chOff x="3530600" y="3195001"/>
            <a:chExt cx="711200" cy="457201"/>
          </a:xfrm>
          <a:solidFill>
            <a:schemeClr val="bg1"/>
          </a:solidFill>
        </p:grpSpPr>
        <p:sp>
          <p:nvSpPr>
            <p:cNvPr id="72" name="object 100">
              <a:extLst>
                <a:ext uri="{FF2B5EF4-FFF2-40B4-BE49-F238E27FC236}">
                  <a16:creationId xmlns:a16="http://schemas.microsoft.com/office/drawing/2014/main" id="{C025FE71-BE06-82F9-4864-5E95C90EA6D1}"/>
                </a:ext>
              </a:extLst>
            </p:cNvPr>
            <p:cNvSpPr/>
            <p:nvPr/>
          </p:nvSpPr>
          <p:spPr>
            <a:xfrm>
              <a:off x="3530600" y="3195001"/>
              <a:ext cx="711200" cy="88900"/>
            </a:xfrm>
            <a:custGeom>
              <a:avLst/>
              <a:gdLst/>
              <a:ahLst/>
              <a:cxnLst/>
              <a:rect l="l" t="t" r="r" b="b"/>
              <a:pathLst>
                <a:path w="711200" h="88900">
                  <a:moveTo>
                    <a:pt x="647700" y="0"/>
                  </a:moveTo>
                  <a:lnTo>
                    <a:pt x="63500" y="0"/>
                  </a:lnTo>
                  <a:lnTo>
                    <a:pt x="38785" y="4990"/>
                  </a:lnTo>
                  <a:lnTo>
                    <a:pt x="18600" y="18600"/>
                  </a:lnTo>
                  <a:lnTo>
                    <a:pt x="4990" y="38785"/>
                  </a:lnTo>
                  <a:lnTo>
                    <a:pt x="0" y="63500"/>
                  </a:lnTo>
                  <a:lnTo>
                    <a:pt x="0" y="88900"/>
                  </a:lnTo>
                  <a:lnTo>
                    <a:pt x="711200" y="88900"/>
                  </a:lnTo>
                  <a:lnTo>
                    <a:pt x="711200" y="63500"/>
                  </a:lnTo>
                  <a:lnTo>
                    <a:pt x="706209" y="37504"/>
                  </a:lnTo>
                  <a:lnTo>
                    <a:pt x="692599" y="17462"/>
                  </a:lnTo>
                  <a:lnTo>
                    <a:pt x="672414" y="4564"/>
                  </a:lnTo>
                  <a:lnTo>
                    <a:pt x="647700" y="0"/>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73" name="object 101">
              <a:extLst>
                <a:ext uri="{FF2B5EF4-FFF2-40B4-BE49-F238E27FC236}">
                  <a16:creationId xmlns:a16="http://schemas.microsoft.com/office/drawing/2014/main" id="{18BF9DA7-10AA-7CAD-76F5-61B09945C02A}"/>
                </a:ext>
              </a:extLst>
            </p:cNvPr>
            <p:cNvSpPr/>
            <p:nvPr/>
          </p:nvSpPr>
          <p:spPr>
            <a:xfrm>
              <a:off x="3530600" y="3360102"/>
              <a:ext cx="711200" cy="292100"/>
            </a:xfrm>
            <a:custGeom>
              <a:avLst/>
              <a:gdLst/>
              <a:ahLst/>
              <a:cxnLst/>
              <a:rect l="l" t="t" r="r" b="b"/>
              <a:pathLst>
                <a:path w="711200" h="292100">
                  <a:moveTo>
                    <a:pt x="711200" y="0"/>
                  </a:moveTo>
                  <a:lnTo>
                    <a:pt x="0" y="0"/>
                  </a:lnTo>
                  <a:lnTo>
                    <a:pt x="0" y="228599"/>
                  </a:lnTo>
                  <a:lnTo>
                    <a:pt x="4564" y="254595"/>
                  </a:lnTo>
                  <a:lnTo>
                    <a:pt x="17462" y="274637"/>
                  </a:lnTo>
                  <a:lnTo>
                    <a:pt x="37504" y="287535"/>
                  </a:lnTo>
                  <a:lnTo>
                    <a:pt x="63500" y="292099"/>
                  </a:lnTo>
                  <a:lnTo>
                    <a:pt x="647700" y="292099"/>
                  </a:lnTo>
                  <a:lnTo>
                    <a:pt x="672414" y="287109"/>
                  </a:lnTo>
                  <a:lnTo>
                    <a:pt x="692599" y="273499"/>
                  </a:lnTo>
                  <a:lnTo>
                    <a:pt x="706209" y="253314"/>
                  </a:lnTo>
                  <a:lnTo>
                    <a:pt x="711200" y="228599"/>
                  </a:lnTo>
                  <a:lnTo>
                    <a:pt x="38100" y="228600"/>
                  </a:lnTo>
                  <a:lnTo>
                    <a:pt x="38100" y="190500"/>
                  </a:lnTo>
                  <a:lnTo>
                    <a:pt x="711200" y="190500"/>
                  </a:lnTo>
                  <a:lnTo>
                    <a:pt x="711200" y="0"/>
                  </a:lnTo>
                  <a:close/>
                </a:path>
                <a:path w="711200" h="292100">
                  <a:moveTo>
                    <a:pt x="203200" y="190500"/>
                  </a:moveTo>
                  <a:lnTo>
                    <a:pt x="177800" y="190500"/>
                  </a:lnTo>
                  <a:lnTo>
                    <a:pt x="177800" y="228600"/>
                  </a:lnTo>
                  <a:lnTo>
                    <a:pt x="203200" y="228600"/>
                  </a:lnTo>
                  <a:lnTo>
                    <a:pt x="203200" y="190500"/>
                  </a:lnTo>
                  <a:close/>
                </a:path>
                <a:path w="711200" h="292100">
                  <a:moveTo>
                    <a:pt x="368300" y="190500"/>
                  </a:moveTo>
                  <a:lnTo>
                    <a:pt x="342900" y="190500"/>
                  </a:lnTo>
                  <a:lnTo>
                    <a:pt x="342900" y="228600"/>
                  </a:lnTo>
                  <a:lnTo>
                    <a:pt x="368300" y="228600"/>
                  </a:lnTo>
                  <a:lnTo>
                    <a:pt x="368300" y="190500"/>
                  </a:lnTo>
                  <a:close/>
                </a:path>
                <a:path w="711200" h="292100">
                  <a:moveTo>
                    <a:pt x="533400" y="190500"/>
                  </a:moveTo>
                  <a:lnTo>
                    <a:pt x="508000" y="190500"/>
                  </a:lnTo>
                  <a:lnTo>
                    <a:pt x="508000" y="228600"/>
                  </a:lnTo>
                  <a:lnTo>
                    <a:pt x="533400" y="228600"/>
                  </a:lnTo>
                  <a:lnTo>
                    <a:pt x="533400" y="190500"/>
                  </a:lnTo>
                  <a:close/>
                </a:path>
                <a:path w="711200" h="292100">
                  <a:moveTo>
                    <a:pt x="711200" y="190500"/>
                  </a:moveTo>
                  <a:lnTo>
                    <a:pt x="673100" y="190500"/>
                  </a:lnTo>
                  <a:lnTo>
                    <a:pt x="673100" y="228600"/>
                  </a:lnTo>
                  <a:lnTo>
                    <a:pt x="711200" y="228599"/>
                  </a:lnTo>
                  <a:lnTo>
                    <a:pt x="711200" y="190500"/>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grpSp>
      <p:sp>
        <p:nvSpPr>
          <p:cNvPr id="74" name="Freeform 11">
            <a:extLst>
              <a:ext uri="{FF2B5EF4-FFF2-40B4-BE49-F238E27FC236}">
                <a16:creationId xmlns:a16="http://schemas.microsoft.com/office/drawing/2014/main" id="{341AD9D7-8363-04F1-8FEA-FF95AB11CC6D}"/>
              </a:ext>
            </a:extLst>
          </p:cNvPr>
          <p:cNvSpPr>
            <a:spLocks noChangeAspect="1"/>
          </p:cNvSpPr>
          <p:nvPr/>
        </p:nvSpPr>
        <p:spPr bwMode="auto">
          <a:xfrm>
            <a:off x="852422" y="2830547"/>
            <a:ext cx="356802" cy="189708"/>
          </a:xfrm>
          <a:custGeom>
            <a:avLst/>
            <a:gdLst>
              <a:gd name="T0" fmla="*/ 1228 w 1442"/>
              <a:gd name="T1" fmla="*/ 394 h 766"/>
              <a:gd name="T2" fmla="*/ 1228 w 1442"/>
              <a:gd name="T3" fmla="*/ 197 h 766"/>
              <a:gd name="T4" fmla="*/ 1110 w 1442"/>
              <a:gd name="T5" fmla="*/ 197 h 766"/>
              <a:gd name="T6" fmla="*/ 1110 w 1442"/>
              <a:gd name="T7" fmla="*/ 0 h 766"/>
              <a:gd name="T8" fmla="*/ 715 w 1442"/>
              <a:gd name="T9" fmla="*/ 0 h 766"/>
              <a:gd name="T10" fmla="*/ 715 w 1442"/>
              <a:gd name="T11" fmla="*/ 197 h 766"/>
              <a:gd name="T12" fmla="*/ 637 w 1442"/>
              <a:gd name="T13" fmla="*/ 197 h 766"/>
              <a:gd name="T14" fmla="*/ 637 w 1442"/>
              <a:gd name="T15" fmla="*/ 394 h 766"/>
              <a:gd name="T16" fmla="*/ 377 w 1442"/>
              <a:gd name="T17" fmla="*/ 394 h 766"/>
              <a:gd name="T18" fmla="*/ 377 w 1442"/>
              <a:gd name="T19" fmla="*/ 118 h 766"/>
              <a:gd name="T20" fmla="*/ 197 w 1442"/>
              <a:gd name="T21" fmla="*/ 118 h 766"/>
              <a:gd name="T22" fmla="*/ 68 w 1442"/>
              <a:gd name="T23" fmla="*/ 394 h 766"/>
              <a:gd name="T24" fmla="*/ 0 w 1442"/>
              <a:gd name="T25" fmla="*/ 394 h 766"/>
              <a:gd name="T26" fmla="*/ 152 w 1442"/>
              <a:gd name="T27" fmla="*/ 764 h 766"/>
              <a:gd name="T28" fmla="*/ 180 w 1442"/>
              <a:gd name="T29" fmla="*/ 766 h 766"/>
              <a:gd name="T30" fmla="*/ 360 w 1442"/>
              <a:gd name="T31" fmla="*/ 699 h 766"/>
              <a:gd name="T32" fmla="*/ 541 w 1442"/>
              <a:gd name="T33" fmla="*/ 766 h 766"/>
              <a:gd name="T34" fmla="*/ 721 w 1442"/>
              <a:gd name="T35" fmla="*/ 699 h 766"/>
              <a:gd name="T36" fmla="*/ 902 w 1442"/>
              <a:gd name="T37" fmla="*/ 766 h 766"/>
              <a:gd name="T38" fmla="*/ 1083 w 1442"/>
              <a:gd name="T39" fmla="*/ 699 h 766"/>
              <a:gd name="T40" fmla="*/ 1192 w 1442"/>
              <a:gd name="T41" fmla="*/ 746 h 766"/>
              <a:gd name="T42" fmla="*/ 1442 w 1442"/>
              <a:gd name="T43" fmla="*/ 394 h 766"/>
              <a:gd name="T44" fmla="*/ 1228 w 1442"/>
              <a:gd name="T45" fmla="*/ 394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42" h="766">
                <a:moveTo>
                  <a:pt x="1228" y="394"/>
                </a:moveTo>
                <a:cubicBezTo>
                  <a:pt x="1228" y="197"/>
                  <a:pt x="1228" y="197"/>
                  <a:pt x="1228" y="197"/>
                </a:cubicBezTo>
                <a:cubicBezTo>
                  <a:pt x="1110" y="197"/>
                  <a:pt x="1110" y="197"/>
                  <a:pt x="1110" y="197"/>
                </a:cubicBezTo>
                <a:cubicBezTo>
                  <a:pt x="1110" y="0"/>
                  <a:pt x="1110" y="0"/>
                  <a:pt x="1110" y="0"/>
                </a:cubicBezTo>
                <a:cubicBezTo>
                  <a:pt x="715" y="0"/>
                  <a:pt x="715" y="0"/>
                  <a:pt x="715" y="0"/>
                </a:cubicBezTo>
                <a:cubicBezTo>
                  <a:pt x="715" y="197"/>
                  <a:pt x="715" y="197"/>
                  <a:pt x="715" y="197"/>
                </a:cubicBezTo>
                <a:cubicBezTo>
                  <a:pt x="637" y="197"/>
                  <a:pt x="637" y="197"/>
                  <a:pt x="637" y="197"/>
                </a:cubicBezTo>
                <a:cubicBezTo>
                  <a:pt x="637" y="394"/>
                  <a:pt x="637" y="394"/>
                  <a:pt x="637" y="394"/>
                </a:cubicBezTo>
                <a:cubicBezTo>
                  <a:pt x="377" y="394"/>
                  <a:pt x="377" y="394"/>
                  <a:pt x="377" y="394"/>
                </a:cubicBezTo>
                <a:cubicBezTo>
                  <a:pt x="377" y="118"/>
                  <a:pt x="377" y="118"/>
                  <a:pt x="377" y="118"/>
                </a:cubicBezTo>
                <a:cubicBezTo>
                  <a:pt x="197" y="118"/>
                  <a:pt x="197" y="118"/>
                  <a:pt x="197" y="118"/>
                </a:cubicBezTo>
                <a:cubicBezTo>
                  <a:pt x="68" y="394"/>
                  <a:pt x="68" y="394"/>
                  <a:pt x="68" y="394"/>
                </a:cubicBezTo>
                <a:cubicBezTo>
                  <a:pt x="0" y="394"/>
                  <a:pt x="0" y="394"/>
                  <a:pt x="0" y="394"/>
                </a:cubicBezTo>
                <a:cubicBezTo>
                  <a:pt x="152" y="764"/>
                  <a:pt x="152" y="764"/>
                  <a:pt x="152" y="764"/>
                </a:cubicBezTo>
                <a:cubicBezTo>
                  <a:pt x="160" y="765"/>
                  <a:pt x="169" y="766"/>
                  <a:pt x="180" y="766"/>
                </a:cubicBezTo>
                <a:cubicBezTo>
                  <a:pt x="270" y="766"/>
                  <a:pt x="270" y="699"/>
                  <a:pt x="360" y="699"/>
                </a:cubicBezTo>
                <a:cubicBezTo>
                  <a:pt x="450" y="699"/>
                  <a:pt x="450" y="766"/>
                  <a:pt x="541" y="766"/>
                </a:cubicBezTo>
                <a:cubicBezTo>
                  <a:pt x="631" y="766"/>
                  <a:pt x="631" y="699"/>
                  <a:pt x="721" y="699"/>
                </a:cubicBezTo>
                <a:cubicBezTo>
                  <a:pt x="812" y="699"/>
                  <a:pt x="812" y="766"/>
                  <a:pt x="902" y="766"/>
                </a:cubicBezTo>
                <a:cubicBezTo>
                  <a:pt x="992" y="766"/>
                  <a:pt x="992" y="699"/>
                  <a:pt x="1083" y="699"/>
                </a:cubicBezTo>
                <a:cubicBezTo>
                  <a:pt x="1141" y="699"/>
                  <a:pt x="1161" y="726"/>
                  <a:pt x="1192" y="746"/>
                </a:cubicBezTo>
                <a:cubicBezTo>
                  <a:pt x="1442" y="394"/>
                  <a:pt x="1442" y="394"/>
                  <a:pt x="1442" y="394"/>
                </a:cubicBezTo>
                <a:lnTo>
                  <a:pt x="1228" y="3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75" name="Freeform 15">
            <a:extLst>
              <a:ext uri="{FF2B5EF4-FFF2-40B4-BE49-F238E27FC236}">
                <a16:creationId xmlns:a16="http://schemas.microsoft.com/office/drawing/2014/main" id="{B20F71A0-AA4C-17BE-7972-B857D72F3E92}"/>
              </a:ext>
            </a:extLst>
          </p:cNvPr>
          <p:cNvSpPr>
            <a:spLocks noChangeAspect="1" noEditPoints="1"/>
          </p:cNvSpPr>
          <p:nvPr/>
        </p:nvSpPr>
        <p:spPr bwMode="auto">
          <a:xfrm>
            <a:off x="868265" y="3597078"/>
            <a:ext cx="324000" cy="318150"/>
          </a:xfrm>
          <a:custGeom>
            <a:avLst/>
            <a:gdLst>
              <a:gd name="T0" fmla="*/ 1590 w 1759"/>
              <a:gd name="T1" fmla="*/ 564 h 1730"/>
              <a:gd name="T2" fmla="*/ 1751 w 1759"/>
              <a:gd name="T3" fmla="*/ 550 h 1730"/>
              <a:gd name="T4" fmla="*/ 1636 w 1759"/>
              <a:gd name="T5" fmla="*/ 377 h 1730"/>
              <a:gd name="T6" fmla="*/ 1529 w 1759"/>
              <a:gd name="T7" fmla="*/ 376 h 1730"/>
              <a:gd name="T8" fmla="*/ 677 w 1759"/>
              <a:gd name="T9" fmla="*/ 0 h 1730"/>
              <a:gd name="T10" fmla="*/ 401 w 1759"/>
              <a:gd name="T11" fmla="*/ 18 h 1730"/>
              <a:gd name="T12" fmla="*/ 47 w 1759"/>
              <a:gd name="T13" fmla="*/ 360 h 1730"/>
              <a:gd name="T14" fmla="*/ 1 w 1759"/>
              <a:gd name="T15" fmla="*/ 375 h 1730"/>
              <a:gd name="T16" fmla="*/ 3 w 1759"/>
              <a:gd name="T17" fmla="*/ 565 h 1730"/>
              <a:gd name="T18" fmla="*/ 408 w 1759"/>
              <a:gd name="T19" fmla="*/ 1624 h 1730"/>
              <a:gd name="T20" fmla="*/ 70 w 1759"/>
              <a:gd name="T21" fmla="*/ 1677 h 1730"/>
              <a:gd name="T22" fmla="*/ 1024 w 1759"/>
              <a:gd name="T23" fmla="*/ 1730 h 1730"/>
              <a:gd name="T24" fmla="*/ 1024 w 1759"/>
              <a:gd name="T25" fmla="*/ 1624 h 1730"/>
              <a:gd name="T26" fmla="*/ 677 w 1759"/>
              <a:gd name="T27" fmla="*/ 457 h 1730"/>
              <a:gd name="T28" fmla="*/ 677 w 1759"/>
              <a:gd name="T29" fmla="*/ 114 h 1730"/>
              <a:gd name="T30" fmla="*/ 677 w 1759"/>
              <a:gd name="T31" fmla="*/ 87 h 1730"/>
              <a:gd name="T32" fmla="*/ 748 w 1759"/>
              <a:gd name="T33" fmla="*/ 377 h 1730"/>
              <a:gd name="T34" fmla="*/ 1379 w 1759"/>
              <a:gd name="T35" fmla="*/ 565 h 1730"/>
              <a:gd name="T36" fmla="*/ 1378 w 1759"/>
              <a:gd name="T37" fmla="*/ 821 h 1730"/>
              <a:gd name="T38" fmla="*/ 1360 w 1759"/>
              <a:gd name="T39" fmla="*/ 878 h 1730"/>
              <a:gd name="T40" fmla="*/ 1458 w 1759"/>
              <a:gd name="T41" fmla="*/ 1063 h 1730"/>
              <a:gd name="T42" fmla="*/ 1505 w 1759"/>
              <a:gd name="T43" fmla="*/ 1132 h 1730"/>
              <a:gd name="T44" fmla="*/ 1479 w 1759"/>
              <a:gd name="T45" fmla="*/ 1204 h 1730"/>
              <a:gd name="T46" fmla="*/ 1415 w 1759"/>
              <a:gd name="T47" fmla="*/ 1138 h 1730"/>
              <a:gd name="T48" fmla="*/ 1506 w 1759"/>
              <a:gd name="T49" fmla="*/ 1254 h 1730"/>
              <a:gd name="T50" fmla="*/ 1524 w 1759"/>
              <a:gd name="T51" fmla="*/ 1081 h 1730"/>
              <a:gd name="T52" fmla="*/ 1516 w 1759"/>
              <a:gd name="T53" fmla="*/ 1023 h 1730"/>
              <a:gd name="T54" fmla="*/ 1590 w 1759"/>
              <a:gd name="T55" fmla="*/ 821 h 1730"/>
              <a:gd name="T56" fmla="*/ 401 w 1759"/>
              <a:gd name="T57" fmla="*/ 103 h 1730"/>
              <a:gd name="T58" fmla="*/ 135 w 1759"/>
              <a:gd name="T59" fmla="*/ 360 h 1730"/>
              <a:gd name="T60" fmla="*/ 452 w 1759"/>
              <a:gd name="T61" fmla="*/ 1516 h 1730"/>
              <a:gd name="T62" fmla="*/ 623 w 1759"/>
              <a:gd name="T63" fmla="*/ 1535 h 1730"/>
              <a:gd name="T64" fmla="*/ 623 w 1759"/>
              <a:gd name="T65" fmla="*/ 1445 h 1730"/>
              <a:gd name="T66" fmla="*/ 452 w 1759"/>
              <a:gd name="T67" fmla="*/ 1295 h 1730"/>
              <a:gd name="T68" fmla="*/ 623 w 1759"/>
              <a:gd name="T69" fmla="*/ 1445 h 1730"/>
              <a:gd name="T70" fmla="*/ 452 w 1759"/>
              <a:gd name="T71" fmla="*/ 1204 h 1730"/>
              <a:gd name="T72" fmla="*/ 623 w 1759"/>
              <a:gd name="T73" fmla="*/ 1224 h 1730"/>
              <a:gd name="T74" fmla="*/ 623 w 1759"/>
              <a:gd name="T75" fmla="*/ 1133 h 1730"/>
              <a:gd name="T76" fmla="*/ 452 w 1759"/>
              <a:gd name="T77" fmla="*/ 983 h 1730"/>
              <a:gd name="T78" fmla="*/ 623 w 1759"/>
              <a:gd name="T79" fmla="*/ 1133 h 1730"/>
              <a:gd name="T80" fmla="*/ 452 w 1759"/>
              <a:gd name="T81" fmla="*/ 892 h 1730"/>
              <a:gd name="T82" fmla="*/ 623 w 1759"/>
              <a:gd name="T83" fmla="*/ 912 h 1730"/>
              <a:gd name="T84" fmla="*/ 623 w 1759"/>
              <a:gd name="T85" fmla="*/ 821 h 1730"/>
              <a:gd name="T86" fmla="*/ 452 w 1759"/>
              <a:gd name="T87" fmla="*/ 671 h 1730"/>
              <a:gd name="T88" fmla="*/ 623 w 1759"/>
              <a:gd name="T89" fmla="*/ 821 h 1730"/>
              <a:gd name="T90" fmla="*/ 452 w 1759"/>
              <a:gd name="T91" fmla="*/ 581 h 1730"/>
              <a:gd name="T92" fmla="*/ 623 w 1759"/>
              <a:gd name="T93" fmla="*/ 600 h 1730"/>
              <a:gd name="T94" fmla="*/ 623 w 1759"/>
              <a:gd name="T95" fmla="*/ 510 h 1730"/>
              <a:gd name="T96" fmla="*/ 452 w 1759"/>
              <a:gd name="T97" fmla="*/ 359 h 1730"/>
              <a:gd name="T98" fmla="*/ 623 w 1759"/>
              <a:gd name="T99" fmla="*/ 510 h 1730"/>
              <a:gd name="T100" fmla="*/ 452 w 1759"/>
              <a:gd name="T101" fmla="*/ 269 h 1730"/>
              <a:gd name="T102" fmla="*/ 623 w 1759"/>
              <a:gd name="T103" fmla="*/ 288 h 1730"/>
              <a:gd name="T104" fmla="*/ 623 w 1759"/>
              <a:gd name="T105" fmla="*/ 198 h 1730"/>
              <a:gd name="T106" fmla="*/ 452 w 1759"/>
              <a:gd name="T107" fmla="*/ 53 h 1730"/>
              <a:gd name="T108" fmla="*/ 452 w 1759"/>
              <a:gd name="T109" fmla="*/ 52 h 1730"/>
              <a:gd name="T110" fmla="*/ 623 w 1759"/>
              <a:gd name="T111" fmla="*/ 132 h 1730"/>
              <a:gd name="T112" fmla="*/ 1482 w 1759"/>
              <a:gd name="T113" fmla="*/ 912 h 1730"/>
              <a:gd name="T114" fmla="*/ 1482 w 1759"/>
              <a:gd name="T115" fmla="*/ 848 h 1730"/>
              <a:gd name="T116" fmla="*/ 1482 w 1759"/>
              <a:gd name="T117" fmla="*/ 912 h 1730"/>
              <a:gd name="T118" fmla="*/ 1486 w 1759"/>
              <a:gd name="T119" fmla="*/ 820 h 1730"/>
              <a:gd name="T120" fmla="*/ 1445 w 1759"/>
              <a:gd name="T121" fmla="*/ 820 h 1730"/>
              <a:gd name="T122" fmla="*/ 1523 w 1759"/>
              <a:gd name="T123" fmla="*/ 566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9" h="1730">
                <a:moveTo>
                  <a:pt x="1590" y="821"/>
                </a:moveTo>
                <a:cubicBezTo>
                  <a:pt x="1590" y="736"/>
                  <a:pt x="1590" y="650"/>
                  <a:pt x="1590" y="564"/>
                </a:cubicBezTo>
                <a:cubicBezTo>
                  <a:pt x="1647" y="564"/>
                  <a:pt x="1702" y="564"/>
                  <a:pt x="1759" y="564"/>
                </a:cubicBezTo>
                <a:cubicBezTo>
                  <a:pt x="1755" y="558"/>
                  <a:pt x="1753" y="553"/>
                  <a:pt x="1751" y="550"/>
                </a:cubicBezTo>
                <a:cubicBezTo>
                  <a:pt x="1713" y="493"/>
                  <a:pt x="1675" y="437"/>
                  <a:pt x="1638" y="381"/>
                </a:cubicBezTo>
                <a:cubicBezTo>
                  <a:pt x="1638" y="379"/>
                  <a:pt x="1637" y="378"/>
                  <a:pt x="1636" y="377"/>
                </a:cubicBezTo>
                <a:cubicBezTo>
                  <a:pt x="1529" y="377"/>
                  <a:pt x="1529" y="377"/>
                  <a:pt x="1529" y="377"/>
                </a:cubicBezTo>
                <a:cubicBezTo>
                  <a:pt x="1529" y="376"/>
                  <a:pt x="1529" y="376"/>
                  <a:pt x="1529" y="376"/>
                </a:cubicBezTo>
                <a:cubicBezTo>
                  <a:pt x="677" y="20"/>
                  <a:pt x="677" y="20"/>
                  <a:pt x="677" y="20"/>
                </a:cubicBezTo>
                <a:cubicBezTo>
                  <a:pt x="677" y="0"/>
                  <a:pt x="677" y="0"/>
                  <a:pt x="677" y="0"/>
                </a:cubicBezTo>
                <a:cubicBezTo>
                  <a:pt x="401" y="0"/>
                  <a:pt x="401" y="0"/>
                  <a:pt x="401" y="0"/>
                </a:cubicBezTo>
                <a:cubicBezTo>
                  <a:pt x="401" y="18"/>
                  <a:pt x="401" y="18"/>
                  <a:pt x="401" y="18"/>
                </a:cubicBezTo>
                <a:cubicBezTo>
                  <a:pt x="47" y="360"/>
                  <a:pt x="47" y="360"/>
                  <a:pt x="47" y="360"/>
                </a:cubicBezTo>
                <a:cubicBezTo>
                  <a:pt x="47" y="360"/>
                  <a:pt x="47" y="360"/>
                  <a:pt x="47" y="360"/>
                </a:cubicBezTo>
                <a:cubicBezTo>
                  <a:pt x="7" y="360"/>
                  <a:pt x="7" y="360"/>
                  <a:pt x="7" y="360"/>
                </a:cubicBezTo>
                <a:cubicBezTo>
                  <a:pt x="4" y="365"/>
                  <a:pt x="1" y="370"/>
                  <a:pt x="1" y="375"/>
                </a:cubicBezTo>
                <a:cubicBezTo>
                  <a:pt x="0" y="433"/>
                  <a:pt x="1" y="491"/>
                  <a:pt x="1" y="549"/>
                </a:cubicBezTo>
                <a:cubicBezTo>
                  <a:pt x="1" y="554"/>
                  <a:pt x="2" y="558"/>
                  <a:pt x="3" y="565"/>
                </a:cubicBezTo>
                <a:cubicBezTo>
                  <a:pt x="138" y="565"/>
                  <a:pt x="272" y="565"/>
                  <a:pt x="408" y="565"/>
                </a:cubicBezTo>
                <a:cubicBezTo>
                  <a:pt x="408" y="920"/>
                  <a:pt x="408" y="1272"/>
                  <a:pt x="408" y="1624"/>
                </a:cubicBezTo>
                <a:cubicBezTo>
                  <a:pt x="111" y="1624"/>
                  <a:pt x="111" y="1624"/>
                  <a:pt x="111" y="1624"/>
                </a:cubicBezTo>
                <a:cubicBezTo>
                  <a:pt x="88" y="1624"/>
                  <a:pt x="70" y="1648"/>
                  <a:pt x="70" y="1677"/>
                </a:cubicBezTo>
                <a:cubicBezTo>
                  <a:pt x="70" y="1706"/>
                  <a:pt x="88" y="1730"/>
                  <a:pt x="111" y="1730"/>
                </a:cubicBezTo>
                <a:cubicBezTo>
                  <a:pt x="1024" y="1730"/>
                  <a:pt x="1024" y="1730"/>
                  <a:pt x="1024" y="1730"/>
                </a:cubicBezTo>
                <a:cubicBezTo>
                  <a:pt x="1047" y="1730"/>
                  <a:pt x="1066" y="1706"/>
                  <a:pt x="1066" y="1677"/>
                </a:cubicBezTo>
                <a:cubicBezTo>
                  <a:pt x="1066" y="1648"/>
                  <a:pt x="1047" y="1624"/>
                  <a:pt x="1024" y="1624"/>
                </a:cubicBezTo>
                <a:cubicBezTo>
                  <a:pt x="677" y="1624"/>
                  <a:pt x="677" y="1624"/>
                  <a:pt x="677" y="1624"/>
                </a:cubicBezTo>
                <a:cubicBezTo>
                  <a:pt x="677" y="1235"/>
                  <a:pt x="677" y="847"/>
                  <a:pt x="677" y="457"/>
                </a:cubicBezTo>
                <a:cubicBezTo>
                  <a:pt x="677" y="425"/>
                  <a:pt x="677" y="392"/>
                  <a:pt x="677" y="360"/>
                </a:cubicBezTo>
                <a:cubicBezTo>
                  <a:pt x="677" y="278"/>
                  <a:pt x="677" y="196"/>
                  <a:pt x="677" y="114"/>
                </a:cubicBezTo>
                <a:cubicBezTo>
                  <a:pt x="677" y="94"/>
                  <a:pt x="677" y="94"/>
                  <a:pt x="677" y="94"/>
                </a:cubicBezTo>
                <a:cubicBezTo>
                  <a:pt x="677" y="87"/>
                  <a:pt x="677" y="87"/>
                  <a:pt x="677" y="87"/>
                </a:cubicBezTo>
                <a:cubicBezTo>
                  <a:pt x="1372" y="377"/>
                  <a:pt x="1372" y="377"/>
                  <a:pt x="1372" y="377"/>
                </a:cubicBezTo>
                <a:cubicBezTo>
                  <a:pt x="748" y="377"/>
                  <a:pt x="748" y="377"/>
                  <a:pt x="748" y="377"/>
                </a:cubicBezTo>
                <a:cubicBezTo>
                  <a:pt x="748" y="440"/>
                  <a:pt x="748" y="502"/>
                  <a:pt x="748" y="565"/>
                </a:cubicBezTo>
                <a:cubicBezTo>
                  <a:pt x="958" y="565"/>
                  <a:pt x="1167" y="565"/>
                  <a:pt x="1379" y="565"/>
                </a:cubicBezTo>
                <a:cubicBezTo>
                  <a:pt x="1379" y="651"/>
                  <a:pt x="1379" y="736"/>
                  <a:pt x="1379" y="821"/>
                </a:cubicBezTo>
                <a:cubicBezTo>
                  <a:pt x="1379" y="821"/>
                  <a:pt x="1379" y="821"/>
                  <a:pt x="1378" y="821"/>
                </a:cubicBezTo>
                <a:cubicBezTo>
                  <a:pt x="1352" y="822"/>
                  <a:pt x="1342" y="842"/>
                  <a:pt x="1353" y="866"/>
                </a:cubicBezTo>
                <a:cubicBezTo>
                  <a:pt x="1355" y="870"/>
                  <a:pt x="1357" y="874"/>
                  <a:pt x="1360" y="878"/>
                </a:cubicBezTo>
                <a:cubicBezTo>
                  <a:pt x="1387" y="921"/>
                  <a:pt x="1413" y="965"/>
                  <a:pt x="1441" y="1008"/>
                </a:cubicBezTo>
                <a:cubicBezTo>
                  <a:pt x="1452" y="1025"/>
                  <a:pt x="1459" y="1042"/>
                  <a:pt x="1458" y="1063"/>
                </a:cubicBezTo>
                <a:cubicBezTo>
                  <a:pt x="1456" y="1086"/>
                  <a:pt x="1465" y="1106"/>
                  <a:pt x="1484" y="1120"/>
                </a:cubicBezTo>
                <a:cubicBezTo>
                  <a:pt x="1491" y="1125"/>
                  <a:pt x="1499" y="1127"/>
                  <a:pt x="1505" y="1132"/>
                </a:cubicBezTo>
                <a:cubicBezTo>
                  <a:pt x="1520" y="1142"/>
                  <a:pt x="1527" y="1161"/>
                  <a:pt x="1521" y="1178"/>
                </a:cubicBezTo>
                <a:cubicBezTo>
                  <a:pt x="1515" y="1195"/>
                  <a:pt x="1498" y="1206"/>
                  <a:pt x="1479" y="1204"/>
                </a:cubicBezTo>
                <a:cubicBezTo>
                  <a:pt x="1459" y="1201"/>
                  <a:pt x="1447" y="1188"/>
                  <a:pt x="1444" y="1165"/>
                </a:cubicBezTo>
                <a:cubicBezTo>
                  <a:pt x="1442" y="1148"/>
                  <a:pt x="1430" y="1137"/>
                  <a:pt x="1415" y="1138"/>
                </a:cubicBezTo>
                <a:cubicBezTo>
                  <a:pt x="1401" y="1139"/>
                  <a:pt x="1391" y="1151"/>
                  <a:pt x="1391" y="1166"/>
                </a:cubicBezTo>
                <a:cubicBezTo>
                  <a:pt x="1390" y="1224"/>
                  <a:pt x="1450" y="1270"/>
                  <a:pt x="1506" y="1254"/>
                </a:cubicBezTo>
                <a:cubicBezTo>
                  <a:pt x="1548" y="1243"/>
                  <a:pt x="1571" y="1214"/>
                  <a:pt x="1576" y="1168"/>
                </a:cubicBezTo>
                <a:cubicBezTo>
                  <a:pt x="1579" y="1135"/>
                  <a:pt x="1558" y="1099"/>
                  <a:pt x="1524" y="1081"/>
                </a:cubicBezTo>
                <a:cubicBezTo>
                  <a:pt x="1519" y="1079"/>
                  <a:pt x="1513" y="1075"/>
                  <a:pt x="1512" y="1071"/>
                </a:cubicBezTo>
                <a:cubicBezTo>
                  <a:pt x="1510" y="1055"/>
                  <a:pt x="1506" y="1039"/>
                  <a:pt x="1516" y="1023"/>
                </a:cubicBezTo>
                <a:cubicBezTo>
                  <a:pt x="1549" y="973"/>
                  <a:pt x="1581" y="922"/>
                  <a:pt x="1612" y="870"/>
                </a:cubicBezTo>
                <a:cubicBezTo>
                  <a:pt x="1627" y="844"/>
                  <a:pt x="1617" y="824"/>
                  <a:pt x="1590" y="821"/>
                </a:cubicBezTo>
                <a:close/>
                <a:moveTo>
                  <a:pt x="135" y="360"/>
                </a:moveTo>
                <a:cubicBezTo>
                  <a:pt x="401" y="103"/>
                  <a:pt x="401" y="103"/>
                  <a:pt x="401" y="103"/>
                </a:cubicBezTo>
                <a:cubicBezTo>
                  <a:pt x="401" y="360"/>
                  <a:pt x="401" y="360"/>
                  <a:pt x="401" y="360"/>
                </a:cubicBezTo>
                <a:cubicBezTo>
                  <a:pt x="312" y="360"/>
                  <a:pt x="224" y="360"/>
                  <a:pt x="135" y="360"/>
                </a:cubicBezTo>
                <a:close/>
                <a:moveTo>
                  <a:pt x="623" y="1601"/>
                </a:moveTo>
                <a:cubicBezTo>
                  <a:pt x="452" y="1516"/>
                  <a:pt x="452" y="1516"/>
                  <a:pt x="452" y="1516"/>
                </a:cubicBezTo>
                <a:cubicBezTo>
                  <a:pt x="452" y="1450"/>
                  <a:pt x="452" y="1450"/>
                  <a:pt x="452" y="1450"/>
                </a:cubicBezTo>
                <a:cubicBezTo>
                  <a:pt x="623" y="1535"/>
                  <a:pt x="623" y="1535"/>
                  <a:pt x="623" y="1535"/>
                </a:cubicBezTo>
                <a:lnTo>
                  <a:pt x="623" y="1601"/>
                </a:lnTo>
                <a:close/>
                <a:moveTo>
                  <a:pt x="623" y="1445"/>
                </a:moveTo>
                <a:cubicBezTo>
                  <a:pt x="452" y="1360"/>
                  <a:pt x="452" y="1360"/>
                  <a:pt x="452" y="1360"/>
                </a:cubicBezTo>
                <a:cubicBezTo>
                  <a:pt x="452" y="1295"/>
                  <a:pt x="452" y="1295"/>
                  <a:pt x="452" y="1295"/>
                </a:cubicBezTo>
                <a:cubicBezTo>
                  <a:pt x="623" y="1379"/>
                  <a:pt x="623" y="1379"/>
                  <a:pt x="623" y="1379"/>
                </a:cubicBezTo>
                <a:lnTo>
                  <a:pt x="623" y="1445"/>
                </a:lnTo>
                <a:close/>
                <a:moveTo>
                  <a:pt x="623" y="1289"/>
                </a:moveTo>
                <a:cubicBezTo>
                  <a:pt x="452" y="1204"/>
                  <a:pt x="452" y="1204"/>
                  <a:pt x="452" y="1204"/>
                </a:cubicBezTo>
                <a:cubicBezTo>
                  <a:pt x="452" y="1139"/>
                  <a:pt x="452" y="1139"/>
                  <a:pt x="452" y="1139"/>
                </a:cubicBezTo>
                <a:cubicBezTo>
                  <a:pt x="623" y="1224"/>
                  <a:pt x="623" y="1224"/>
                  <a:pt x="623" y="1224"/>
                </a:cubicBezTo>
                <a:lnTo>
                  <a:pt x="623" y="1289"/>
                </a:lnTo>
                <a:close/>
                <a:moveTo>
                  <a:pt x="623" y="1133"/>
                </a:moveTo>
                <a:cubicBezTo>
                  <a:pt x="452" y="1048"/>
                  <a:pt x="452" y="1048"/>
                  <a:pt x="452" y="1048"/>
                </a:cubicBezTo>
                <a:cubicBezTo>
                  <a:pt x="452" y="983"/>
                  <a:pt x="452" y="983"/>
                  <a:pt x="452" y="983"/>
                </a:cubicBezTo>
                <a:cubicBezTo>
                  <a:pt x="623" y="1068"/>
                  <a:pt x="623" y="1068"/>
                  <a:pt x="623" y="1068"/>
                </a:cubicBezTo>
                <a:lnTo>
                  <a:pt x="623" y="1133"/>
                </a:lnTo>
                <a:close/>
                <a:moveTo>
                  <a:pt x="623" y="977"/>
                </a:moveTo>
                <a:cubicBezTo>
                  <a:pt x="452" y="892"/>
                  <a:pt x="452" y="892"/>
                  <a:pt x="452" y="892"/>
                </a:cubicBezTo>
                <a:cubicBezTo>
                  <a:pt x="452" y="827"/>
                  <a:pt x="452" y="827"/>
                  <a:pt x="452" y="827"/>
                </a:cubicBezTo>
                <a:cubicBezTo>
                  <a:pt x="623" y="912"/>
                  <a:pt x="623" y="912"/>
                  <a:pt x="623" y="912"/>
                </a:cubicBezTo>
                <a:lnTo>
                  <a:pt x="623" y="977"/>
                </a:lnTo>
                <a:close/>
                <a:moveTo>
                  <a:pt x="623" y="821"/>
                </a:moveTo>
                <a:cubicBezTo>
                  <a:pt x="452" y="737"/>
                  <a:pt x="452" y="737"/>
                  <a:pt x="452" y="737"/>
                </a:cubicBezTo>
                <a:cubicBezTo>
                  <a:pt x="452" y="671"/>
                  <a:pt x="452" y="671"/>
                  <a:pt x="452" y="671"/>
                </a:cubicBezTo>
                <a:cubicBezTo>
                  <a:pt x="623" y="756"/>
                  <a:pt x="623" y="756"/>
                  <a:pt x="623" y="756"/>
                </a:cubicBezTo>
                <a:lnTo>
                  <a:pt x="623" y="821"/>
                </a:lnTo>
                <a:close/>
                <a:moveTo>
                  <a:pt x="623" y="666"/>
                </a:moveTo>
                <a:cubicBezTo>
                  <a:pt x="452" y="581"/>
                  <a:pt x="452" y="581"/>
                  <a:pt x="452" y="581"/>
                </a:cubicBezTo>
                <a:cubicBezTo>
                  <a:pt x="452" y="515"/>
                  <a:pt x="452" y="515"/>
                  <a:pt x="452" y="515"/>
                </a:cubicBezTo>
                <a:cubicBezTo>
                  <a:pt x="623" y="600"/>
                  <a:pt x="623" y="600"/>
                  <a:pt x="623" y="600"/>
                </a:cubicBezTo>
                <a:lnTo>
                  <a:pt x="623" y="666"/>
                </a:lnTo>
                <a:close/>
                <a:moveTo>
                  <a:pt x="623" y="510"/>
                </a:moveTo>
                <a:cubicBezTo>
                  <a:pt x="452" y="425"/>
                  <a:pt x="452" y="425"/>
                  <a:pt x="452" y="425"/>
                </a:cubicBezTo>
                <a:cubicBezTo>
                  <a:pt x="452" y="359"/>
                  <a:pt x="452" y="359"/>
                  <a:pt x="452" y="359"/>
                </a:cubicBezTo>
                <a:cubicBezTo>
                  <a:pt x="623" y="444"/>
                  <a:pt x="623" y="444"/>
                  <a:pt x="623" y="444"/>
                </a:cubicBezTo>
                <a:lnTo>
                  <a:pt x="623" y="510"/>
                </a:lnTo>
                <a:close/>
                <a:moveTo>
                  <a:pt x="623" y="354"/>
                </a:moveTo>
                <a:cubicBezTo>
                  <a:pt x="452" y="269"/>
                  <a:pt x="452" y="269"/>
                  <a:pt x="452" y="269"/>
                </a:cubicBezTo>
                <a:cubicBezTo>
                  <a:pt x="452" y="203"/>
                  <a:pt x="452" y="203"/>
                  <a:pt x="452" y="203"/>
                </a:cubicBezTo>
                <a:cubicBezTo>
                  <a:pt x="623" y="288"/>
                  <a:pt x="623" y="288"/>
                  <a:pt x="623" y="288"/>
                </a:cubicBezTo>
                <a:lnTo>
                  <a:pt x="623" y="354"/>
                </a:lnTo>
                <a:close/>
                <a:moveTo>
                  <a:pt x="623" y="198"/>
                </a:moveTo>
                <a:cubicBezTo>
                  <a:pt x="452" y="113"/>
                  <a:pt x="452" y="113"/>
                  <a:pt x="452" y="113"/>
                </a:cubicBezTo>
                <a:cubicBezTo>
                  <a:pt x="452" y="53"/>
                  <a:pt x="452" y="53"/>
                  <a:pt x="452" y="53"/>
                </a:cubicBezTo>
                <a:cubicBezTo>
                  <a:pt x="453" y="52"/>
                  <a:pt x="453" y="52"/>
                  <a:pt x="453" y="52"/>
                </a:cubicBezTo>
                <a:cubicBezTo>
                  <a:pt x="452" y="52"/>
                  <a:pt x="452" y="52"/>
                  <a:pt x="452" y="52"/>
                </a:cubicBezTo>
                <a:cubicBezTo>
                  <a:pt x="452" y="47"/>
                  <a:pt x="452" y="47"/>
                  <a:pt x="452" y="47"/>
                </a:cubicBezTo>
                <a:cubicBezTo>
                  <a:pt x="623" y="132"/>
                  <a:pt x="623" y="132"/>
                  <a:pt x="623" y="132"/>
                </a:cubicBezTo>
                <a:lnTo>
                  <a:pt x="623" y="198"/>
                </a:lnTo>
                <a:close/>
                <a:moveTo>
                  <a:pt x="1482" y="912"/>
                </a:moveTo>
                <a:cubicBezTo>
                  <a:pt x="1464" y="912"/>
                  <a:pt x="1450" y="897"/>
                  <a:pt x="1450" y="880"/>
                </a:cubicBezTo>
                <a:cubicBezTo>
                  <a:pt x="1450" y="862"/>
                  <a:pt x="1464" y="848"/>
                  <a:pt x="1482" y="848"/>
                </a:cubicBezTo>
                <a:cubicBezTo>
                  <a:pt x="1500" y="848"/>
                  <a:pt x="1514" y="862"/>
                  <a:pt x="1514" y="880"/>
                </a:cubicBezTo>
                <a:cubicBezTo>
                  <a:pt x="1514" y="897"/>
                  <a:pt x="1500" y="912"/>
                  <a:pt x="1482" y="912"/>
                </a:cubicBezTo>
                <a:close/>
                <a:moveTo>
                  <a:pt x="1523" y="820"/>
                </a:moveTo>
                <a:cubicBezTo>
                  <a:pt x="1511" y="820"/>
                  <a:pt x="1498" y="820"/>
                  <a:pt x="1486" y="820"/>
                </a:cubicBezTo>
                <a:cubicBezTo>
                  <a:pt x="1486" y="820"/>
                  <a:pt x="1486" y="820"/>
                  <a:pt x="1486" y="820"/>
                </a:cubicBezTo>
                <a:cubicBezTo>
                  <a:pt x="1472" y="820"/>
                  <a:pt x="1459" y="820"/>
                  <a:pt x="1445" y="820"/>
                </a:cubicBezTo>
                <a:cubicBezTo>
                  <a:pt x="1445" y="735"/>
                  <a:pt x="1445" y="651"/>
                  <a:pt x="1445" y="566"/>
                </a:cubicBezTo>
                <a:cubicBezTo>
                  <a:pt x="1472" y="566"/>
                  <a:pt x="1497" y="566"/>
                  <a:pt x="1523" y="566"/>
                </a:cubicBezTo>
                <a:cubicBezTo>
                  <a:pt x="1523" y="651"/>
                  <a:pt x="1523" y="735"/>
                  <a:pt x="1523" y="8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 name="직사각형 1">
            <a:extLst>
              <a:ext uri="{FF2B5EF4-FFF2-40B4-BE49-F238E27FC236}">
                <a16:creationId xmlns:a16="http://schemas.microsoft.com/office/drawing/2014/main" id="{8E634C72-A6DA-CBE7-0EED-3E07581D6E0B}"/>
              </a:ext>
            </a:extLst>
          </p:cNvPr>
          <p:cNvSpPr/>
          <p:nvPr/>
        </p:nvSpPr>
        <p:spPr>
          <a:xfrm>
            <a:off x="5648325" y="3388011"/>
            <a:ext cx="3552825" cy="8291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45720" rIns="180000" bIns="45720" numCol="1" spcCol="0" rtlCol="0" fromWordArt="0" anchor="ctr" anchorCtr="0" forceAA="0" compatLnSpc="1">
            <a:prstTxWarp prst="textNoShape">
              <a:avLst/>
            </a:prstTxWarp>
            <a:noAutofit/>
          </a:bodyPr>
          <a:lstStyle/>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부동산 </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PF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리스크 대응을 위한 자금조달 및 유동성 관리 능력 강화 필요</a:t>
            </a:r>
          </a:p>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플랜트</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인프라 등 유관 분야로의 확장뿐만 아니라 친환경</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에너지</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·IT·</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스마트시티 등 중동의 新성장산업 관련 영역 진출 모색</a:t>
            </a:r>
          </a:p>
        </p:txBody>
      </p:sp>
      <p:sp>
        <p:nvSpPr>
          <p:cNvPr id="3" name="직사각형 2">
            <a:extLst>
              <a:ext uri="{FF2B5EF4-FFF2-40B4-BE49-F238E27FC236}">
                <a16:creationId xmlns:a16="http://schemas.microsoft.com/office/drawing/2014/main" id="{B8E2D226-4B1B-19BC-7242-176F0D9AA9F6}"/>
              </a:ext>
            </a:extLst>
          </p:cNvPr>
          <p:cNvSpPr/>
          <p:nvPr/>
        </p:nvSpPr>
        <p:spPr>
          <a:xfrm>
            <a:off x="5648324" y="2514686"/>
            <a:ext cx="3552825" cy="799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45720" rIns="180000" bIns="45720" numCol="1" spcCol="0" rtlCol="0" fromWordArt="0" anchor="ctr" anchorCtr="0" forceAA="0" compatLnSpc="1">
            <a:prstTxWarp prst="textNoShape">
              <a:avLst/>
            </a:prstTxWarp>
            <a:noAutofit/>
          </a:bodyPr>
          <a:lstStyle/>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자율운항선박과 </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E-</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플랫폼 등을 통한 운영 비용 효율화 및 서비스 범위 확대</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종합물류 등 공급망 기능 연계를 통한 이익 격차 확보 </a:t>
            </a:r>
          </a:p>
          <a:p>
            <a:pPr marL="72000" marR="0" lvl="0" indent="-72000" algn="l" defTabSz="914400" rtl="0" eaLnBrk="1" fontAlgn="auto" latinLnBrk="0" hangingPunct="1">
              <a:spcBef>
                <a:spcPts val="0"/>
              </a:spcBef>
              <a:spcAft>
                <a:spcPts val="200"/>
              </a:spcAft>
              <a:buClrTx/>
              <a:buSzTx/>
              <a:buFont typeface="Arial" panose="020B0604020202020204" pitchFamily="34" charset="0"/>
              <a:buChar char="•"/>
              <a:tabLst/>
              <a:defRPr/>
            </a:pP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지정학적 리스크와 글로벌 경제 동향에 대한 지속적인 모니터링 및 위기 대응체계 구축</a:t>
            </a:r>
          </a:p>
        </p:txBody>
      </p:sp>
      <p:sp>
        <p:nvSpPr>
          <p:cNvPr id="4" name="화살표: 오각형 3">
            <a:extLst>
              <a:ext uri="{FF2B5EF4-FFF2-40B4-BE49-F238E27FC236}">
                <a16:creationId xmlns:a16="http://schemas.microsoft.com/office/drawing/2014/main" id="{F948D567-7F78-7EE9-16B6-006276162D61}"/>
              </a:ext>
            </a:extLst>
          </p:cNvPr>
          <p:cNvSpPr/>
          <p:nvPr/>
        </p:nvSpPr>
        <p:spPr>
          <a:xfrm>
            <a:off x="2282024" y="2516956"/>
            <a:ext cx="3613951" cy="799698"/>
          </a:xfrm>
          <a:prstGeom prst="homePlate">
            <a:avLst>
              <a:gd name="adj" fmla="val 33014"/>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marR="0" lvl="0" indent="-72000" algn="l" defTabSz="914400" rtl="0" eaLnBrk="1" fontAlgn="auto" latinLnBrk="0" hangingPunct="1">
              <a:spcBef>
                <a:spcPts val="0"/>
              </a:spcBef>
              <a:spcAft>
                <a:spcPts val="300"/>
              </a:spcAft>
              <a:buClrTx/>
              <a:buSzTx/>
              <a:buFont typeface="Arial" panose="020B0604020202020204" pitchFamily="34" charset="0"/>
              <a:buChar char="•"/>
              <a:tabLst/>
              <a:defRPr/>
            </a:pP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세계 경기 둔화</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고금리 기조</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 OPEC+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감산합의 등 요인으로 전반적인 해운 물동량 수요가 줄어들 것으로 전망</a:t>
            </a:r>
          </a:p>
          <a:p>
            <a:pPr marL="72000" marR="0" lvl="0" indent="-72000" algn="l" defTabSz="914400" rtl="0" eaLnBrk="1" fontAlgn="auto" latinLnBrk="0" hangingPunct="1">
              <a:spcBef>
                <a:spcPts val="0"/>
              </a:spcBef>
              <a:spcAft>
                <a:spcPts val="300"/>
              </a:spcAft>
              <a:buClrTx/>
              <a:buSzTx/>
              <a:buFont typeface="Arial" panose="020B0604020202020204" pitchFamily="34" charset="0"/>
              <a:buChar char="•"/>
              <a:tabLst/>
              <a:defRPr/>
            </a:pP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서유럽의 가스 공급망이 급격히 변하고 선박연료용 </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LNG </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수요가 증가하는 바 </a:t>
            </a:r>
            <a:r>
              <a:rPr kumimoji="0" lang="en-US" altLang="ko-KR"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LNG</a:t>
            </a:r>
            <a:r>
              <a:rPr kumimoji="0" lang="ko-KR" altLang="en-US" sz="900" b="0" i="0" u="none" strike="noStrike" kern="1200" cap="none" spc="0" normalizeH="0" baseline="0" noProof="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선에 대한 수요 증가는 유지될 전망</a:t>
            </a:r>
          </a:p>
        </p:txBody>
      </p:sp>
      <p:sp>
        <p:nvSpPr>
          <p:cNvPr id="5" name="화살표: 오각형 4">
            <a:extLst>
              <a:ext uri="{FF2B5EF4-FFF2-40B4-BE49-F238E27FC236}">
                <a16:creationId xmlns:a16="http://schemas.microsoft.com/office/drawing/2014/main" id="{9006AA36-29DB-4BF8-D74F-D9020C565CEE}"/>
              </a:ext>
            </a:extLst>
          </p:cNvPr>
          <p:cNvSpPr/>
          <p:nvPr/>
        </p:nvSpPr>
        <p:spPr>
          <a:xfrm>
            <a:off x="2282023" y="3387763"/>
            <a:ext cx="3613951" cy="799699"/>
          </a:xfrm>
          <a:prstGeom prst="homePlate">
            <a:avLst>
              <a:gd name="adj" fmla="val 33014"/>
            </a:avLst>
          </a:prstGeom>
          <a:solidFill>
            <a:schemeClr val="bg1">
              <a:lumMod val="95000"/>
            </a:schemeClr>
          </a:solidFill>
          <a:ln w="127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72000">
              <a:spcAft>
                <a:spcPts val="300"/>
              </a:spcAft>
              <a:buFont typeface="Arial" panose="020B0604020202020204" pitchFamily="34" charset="0"/>
              <a:buChar char="•"/>
            </a:pP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고금리 상황의 장기화로 부동산 </a:t>
            </a:r>
            <a:r>
              <a:rPr lang="en-US" altLang="ko-KR"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PF </a:t>
            </a: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문제 등 자금조달에 어려움이 지속될 것으로 예상</a:t>
            </a:r>
          </a:p>
          <a:p>
            <a:pPr marL="72000" indent="-72000">
              <a:spcAft>
                <a:spcPts val="300"/>
              </a:spcAft>
              <a:buFont typeface="Arial" panose="020B0604020202020204" pitchFamily="34" charset="0"/>
              <a:buChar char="•"/>
            </a:pP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해외 건설은 유가 상승에 힘입은 중동 산유국의 투자가 활발해져 </a:t>
            </a:r>
            <a:br>
              <a:rPr lang="en-US" altLang="ko-KR"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b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en-US" altLang="ko-KR"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24</a:t>
            </a:r>
            <a:r>
              <a:rPr lang="ko-KR" altLang="en-US" sz="900">
                <a:ln>
                  <a:solidFill>
                    <a:prstClr val="white">
                      <a:lumMod val="7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 국내 기업들의 해외 수주 증가 기대</a:t>
            </a:r>
          </a:p>
        </p:txBody>
      </p:sp>
      <p:sp>
        <p:nvSpPr>
          <p:cNvPr id="9" name="TextBox 8">
            <a:extLst>
              <a:ext uri="{FF2B5EF4-FFF2-40B4-BE49-F238E27FC236}">
                <a16:creationId xmlns:a16="http://schemas.microsoft.com/office/drawing/2014/main" id="{C10F0316-98D2-0E9F-0CF8-A8F8DB1DFCEA}"/>
              </a:ext>
            </a:extLst>
          </p:cNvPr>
          <p:cNvSpPr txBox="1"/>
          <p:nvPr/>
        </p:nvSpPr>
        <p:spPr>
          <a:xfrm>
            <a:off x="713993" y="5975808"/>
            <a:ext cx="3600000" cy="213990"/>
          </a:xfrm>
          <a:prstGeom prst="rect">
            <a:avLst/>
          </a:prstGeom>
          <a:noFill/>
          <a:ln>
            <a:noFill/>
          </a:ln>
        </p:spPr>
        <p:txBody>
          <a:bodyPr wrap="square" lIns="0" tIns="90000" rIns="0" bIns="0" rtlCol="0" anchor="b">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a:t>
            </a:r>
          </a:p>
        </p:txBody>
      </p:sp>
    </p:spTree>
    <p:extLst>
      <p:ext uri="{BB962C8B-B14F-4D97-AF65-F5344CB8AC3E}">
        <p14:creationId xmlns:p14="http://schemas.microsoft.com/office/powerpoint/2010/main" val="15959677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9" name="그림 8" descr="패턴, 스티치이(가) 표시된 사진&#10;&#10;자동 생성된 설명">
            <a:extLst>
              <a:ext uri="{FF2B5EF4-FFF2-40B4-BE49-F238E27FC236}">
                <a16:creationId xmlns:a16="http://schemas.microsoft.com/office/drawing/2014/main" id="{D3F9F57C-988A-F395-A282-950A25FC4F8A}"/>
              </a:ext>
            </a:extLst>
          </p:cNvPr>
          <p:cNvPicPr>
            <a:picLocks noChangeAspect="1"/>
          </p:cNvPicPr>
          <p:nvPr/>
        </p:nvPicPr>
        <p:blipFill>
          <a:blip r:embed="rId3"/>
          <a:stretch>
            <a:fillRect/>
          </a:stretch>
        </p:blipFill>
        <p:spPr>
          <a:xfrm>
            <a:off x="791393" y="5094561"/>
            <a:ext cx="644400" cy="644400"/>
          </a:xfrm>
          <a:prstGeom prst="rect">
            <a:avLst/>
          </a:prstGeom>
        </p:spPr>
      </p:pic>
      <p:sp>
        <p:nvSpPr>
          <p:cNvPr id="31" name="Shape 8">
            <a:extLst>
              <a:ext uri="{FF2B5EF4-FFF2-40B4-BE49-F238E27FC236}">
                <a16:creationId xmlns:a16="http://schemas.microsoft.com/office/drawing/2014/main" id="{B0811A90-3B82-40CB-8F71-A98673834392}"/>
              </a:ext>
            </a:extLst>
          </p:cNvPr>
          <p:cNvSpPr txBox="1">
            <a:spLocks/>
          </p:cNvSpPr>
          <p:nvPr/>
        </p:nvSpPr>
        <p:spPr>
          <a:xfrm>
            <a:off x="8960307" y="643683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mtClean="0">
                <a:ln>
                  <a:solidFill>
                    <a:schemeClr val="accent1">
                      <a:alpha val="0"/>
                    </a:schemeClr>
                  </a:solidFill>
                </a:ln>
                <a:solidFill>
                  <a:schemeClr val="bg1"/>
                </a:solidFill>
                <a:cs typeface="Arial" panose="020B0604020202020204" pitchFamily="34" charset="0"/>
              </a:rPr>
              <a:pPr algn="r"/>
              <a:t>41</a:t>
            </a:fld>
            <a:endParaRPr lang="en-GB">
              <a:ln>
                <a:solidFill>
                  <a:schemeClr val="accent1">
                    <a:alpha val="0"/>
                  </a:schemeClr>
                </a:solidFill>
              </a:ln>
              <a:solidFill>
                <a:schemeClr val="bg1"/>
              </a:solidFill>
              <a:cs typeface="Arial" panose="020B0604020202020204" pitchFamily="34" charset="0"/>
            </a:endParaRPr>
          </a:p>
        </p:txBody>
      </p:sp>
      <p:grpSp>
        <p:nvGrpSpPr>
          <p:cNvPr id="36" name="그룹 35">
            <a:extLst>
              <a:ext uri="{FF2B5EF4-FFF2-40B4-BE49-F238E27FC236}">
                <a16:creationId xmlns:a16="http://schemas.microsoft.com/office/drawing/2014/main" id="{D1897485-7128-4E36-B435-C30A581895A3}"/>
              </a:ext>
            </a:extLst>
          </p:cNvPr>
          <p:cNvGrpSpPr/>
          <p:nvPr/>
        </p:nvGrpSpPr>
        <p:grpSpPr>
          <a:xfrm>
            <a:off x="713993" y="6419210"/>
            <a:ext cx="6173702" cy="184666"/>
            <a:chOff x="488950" y="6419210"/>
            <a:chExt cx="6173702" cy="184666"/>
          </a:xfrm>
        </p:grpSpPr>
        <p:pic>
          <p:nvPicPr>
            <p:cNvPr id="39" name="그림 38">
              <a:extLst>
                <a:ext uri="{FF2B5EF4-FFF2-40B4-BE49-F238E27FC236}">
                  <a16:creationId xmlns:a16="http://schemas.microsoft.com/office/drawing/2014/main" id="{1C0E7507-5E22-42B2-B566-CEE2FD4EFA04}"/>
                </a:ext>
              </a:extLst>
            </p:cNvPr>
            <p:cNvPicPr>
              <a:picLocks noChangeAspect="1"/>
            </p:cNvPicPr>
            <p:nvPr userDrawn="1"/>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tretch>
              <a:fillRect/>
            </a:stretch>
          </p:blipFill>
          <p:spPr>
            <a:xfrm>
              <a:off x="488950" y="6426758"/>
              <a:ext cx="766820" cy="172800"/>
            </a:xfrm>
            <a:prstGeom prst="rect">
              <a:avLst/>
            </a:prstGeom>
          </p:spPr>
        </p:pic>
        <p:sp>
          <p:nvSpPr>
            <p:cNvPr id="40" name="TextBox 39">
              <a:extLst>
                <a:ext uri="{FF2B5EF4-FFF2-40B4-BE49-F238E27FC236}">
                  <a16:creationId xmlns:a16="http://schemas.microsoft.com/office/drawing/2014/main" id="{9FF44A93-3C7E-4825-9430-94E53CAB7CB9}"/>
                </a:ext>
                <a:ext uri="{C183D7F6-B498-43B3-948B-1728B52AA6E4}">
                  <adec:decorative xmlns:adec="http://schemas.microsoft.com/office/drawing/2017/decorative" val="1"/>
                </a:ext>
              </a:extLst>
            </p:cNvPr>
            <p:cNvSpPr txBox="1"/>
            <p:nvPr userDrawn="1"/>
          </p:nvSpPr>
          <p:spPr>
            <a:xfrm>
              <a:off x="1550341" y="6419210"/>
              <a:ext cx="5112311"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a:ln>
                    <a:solidFill>
                      <a:schemeClr val="accent1">
                        <a:alpha val="0"/>
                      </a:schemeClr>
                    </a:solidFill>
                  </a:ln>
                  <a:solidFill>
                    <a:schemeClr val="bg1"/>
                  </a:solidFill>
                  <a:latin typeface="Arial"/>
                </a:rPr>
                <a:t>© 2023 KPMG Samjong Accounting Corp., a Korea Limited Liability Company and a member firm of the KPMG global organization of independent member firms affiliated with KPMG International Limited, a private English company limited by guarantee. All rights reserved.</a:t>
              </a:r>
            </a:p>
          </p:txBody>
        </p:sp>
      </p:grpSp>
      <p:sp>
        <p:nvSpPr>
          <p:cNvPr id="4" name="제목 3">
            <a:extLst>
              <a:ext uri="{FF2B5EF4-FFF2-40B4-BE49-F238E27FC236}">
                <a16:creationId xmlns:a16="http://schemas.microsoft.com/office/drawing/2014/main" id="{D64C129A-5B58-E21C-C5B4-31FF5E43756A}"/>
              </a:ext>
            </a:extLst>
          </p:cNvPr>
          <p:cNvSpPr>
            <a:spLocks noGrp="1"/>
          </p:cNvSpPr>
          <p:nvPr>
            <p:ph type="title"/>
          </p:nvPr>
        </p:nvSpPr>
        <p:spPr/>
        <p:txBody>
          <a:bodyPr/>
          <a:lstStyle/>
          <a:p>
            <a:r>
              <a:rPr lang="en-US" altLang="ko-KR" sz="4000">
                <a:solidFill>
                  <a:schemeClr val="bg1"/>
                </a:solidFill>
                <a:latin typeface="KPMG Bold" panose="020B0803030202040204" pitchFamily="34" charset="0"/>
              </a:rPr>
              <a:t>See other Business Reports</a:t>
            </a:r>
            <a:endParaRPr lang="ko-KR" altLang="en-US" sz="4000"/>
          </a:p>
        </p:txBody>
      </p:sp>
      <p:sp>
        <p:nvSpPr>
          <p:cNvPr id="8" name="텍스트 개체 틀 7">
            <a:extLst>
              <a:ext uri="{FF2B5EF4-FFF2-40B4-BE49-F238E27FC236}">
                <a16:creationId xmlns:a16="http://schemas.microsoft.com/office/drawing/2014/main" id="{9A59F9BE-9F6E-C567-973A-6AFBA26B7F83}"/>
              </a:ext>
            </a:extLst>
          </p:cNvPr>
          <p:cNvSpPr>
            <a:spLocks noGrp="1"/>
          </p:cNvSpPr>
          <p:nvPr>
            <p:ph type="body" sz="quarter" idx="11"/>
          </p:nvPr>
        </p:nvSpPr>
        <p:spPr/>
        <p:txBody>
          <a:bodyPr/>
          <a:lstStyle/>
          <a:p>
            <a:r>
              <a:rPr lang="ko-KR" altLang="en-US" dirty="0">
                <a:solidFill>
                  <a:schemeClr val="bg1"/>
                </a:solidFill>
              </a:rPr>
              <a:t>삼정</a:t>
            </a:r>
            <a:r>
              <a:rPr lang="en-US" altLang="ko-KR" dirty="0">
                <a:solidFill>
                  <a:schemeClr val="bg1"/>
                </a:solidFill>
              </a:rPr>
              <a:t>KPMG </a:t>
            </a:r>
            <a:r>
              <a:rPr lang="ko-KR" altLang="en-US" dirty="0">
                <a:solidFill>
                  <a:schemeClr val="bg1"/>
                </a:solidFill>
              </a:rPr>
              <a:t>경제연구원은 국내외 산업을 지속적으로 모니터링</a:t>
            </a:r>
            <a:r>
              <a:rPr lang="en-US" altLang="ko-KR" dirty="0">
                <a:solidFill>
                  <a:schemeClr val="bg1"/>
                </a:solidFill>
              </a:rPr>
              <a:t>·</a:t>
            </a:r>
            <a:r>
              <a:rPr lang="ko-KR" altLang="en-US" dirty="0">
                <a:solidFill>
                  <a:schemeClr val="bg1"/>
                </a:solidFill>
              </a:rPr>
              <a:t>분석하며</a:t>
            </a:r>
            <a:r>
              <a:rPr lang="en-US" altLang="ko-KR" dirty="0">
                <a:solidFill>
                  <a:schemeClr val="bg1"/>
                </a:solidFill>
              </a:rPr>
              <a:t>, </a:t>
            </a:r>
            <a:r>
              <a:rPr lang="ko-KR" altLang="en-US" dirty="0">
                <a:solidFill>
                  <a:schemeClr val="bg1"/>
                </a:solidFill>
              </a:rPr>
              <a:t>기업이 직면하는 경영 이슈를 점검하는 기획 발간물을 준비하고 있습니다</a:t>
            </a:r>
            <a:r>
              <a:rPr lang="en-US" altLang="ko-KR" dirty="0">
                <a:solidFill>
                  <a:schemeClr val="bg1"/>
                </a:solidFill>
              </a:rPr>
              <a:t>.</a:t>
            </a:r>
          </a:p>
        </p:txBody>
      </p:sp>
      <p:sp>
        <p:nvSpPr>
          <p:cNvPr id="17" name="TextBox 16">
            <a:extLst>
              <a:ext uri="{FF2B5EF4-FFF2-40B4-BE49-F238E27FC236}">
                <a16:creationId xmlns:a16="http://schemas.microsoft.com/office/drawing/2014/main" id="{51B14F38-8EB5-2FF3-2F82-98AECC8B4CBF}"/>
              </a:ext>
            </a:extLst>
          </p:cNvPr>
          <p:cNvSpPr txBox="1"/>
          <p:nvPr/>
        </p:nvSpPr>
        <p:spPr>
          <a:xfrm>
            <a:off x="5134029" y="1963056"/>
            <a:ext cx="4068763" cy="778931"/>
          </a:xfrm>
          <a:prstGeom prst="rect">
            <a:avLst/>
          </a:prstGeom>
          <a:solidFill>
            <a:srgbClr val="00B0F0"/>
          </a:solidFill>
        </p:spPr>
        <p:txBody>
          <a:bodyPr wrap="none" lIns="180000" tIns="72000" rIns="0" bIns="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endParaRPr lang="en-US" altLang="ko-KR" sz="140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Univers for KPMG"/>
            </a:endParaRPr>
          </a:p>
          <a:p>
            <a:pPr marL="0" marR="0" lvl="0" indent="0" algn="l" defTabSz="914400" rtl="0" eaLnBrk="1" fontAlgn="auto" latinLnBrk="0" hangingPunct="1">
              <a:lnSpc>
                <a:spcPct val="100000"/>
              </a:lnSpc>
              <a:spcBef>
                <a:spcPts val="0"/>
              </a:spcBef>
              <a:spcAft>
                <a:spcPts val="100"/>
              </a:spcAft>
              <a:buClrTx/>
              <a:buSzTx/>
              <a:buFontTx/>
              <a:buNone/>
              <a:tabLst/>
              <a:defRPr/>
            </a:pPr>
            <a:r>
              <a:rPr lang="ko-KR" altLang="en-US" sz="1400">
                <a:ln>
                  <a:solidFill>
                    <a:srgbClr val="00338D">
                      <a:alpha val="0"/>
                    </a:srgbClr>
                  </a:solidFill>
                </a:ln>
                <a:solidFill>
                  <a:srgbClr val="00338D"/>
                </a:solidFill>
                <a:latin typeface="KoPub돋움체 Bold" panose="00000800000000000000" pitchFamily="2" charset="-127"/>
                <a:ea typeface="KoPub돋움체 Bold" panose="00000800000000000000" pitchFamily="2" charset="-127"/>
                <a:cs typeface="Univers for KPMG"/>
              </a:rPr>
              <a:t>공급망의 미래 </a:t>
            </a:r>
            <a:r>
              <a:rPr kumimoji="0" lang="en-US" altLang="ko-KR" sz="1400" b="0" i="0" u="none" strike="noStrike" kern="1200" cap="none" spc="0" normalizeH="0" baseline="0" noProof="0">
                <a:ln>
                  <a:solidFill>
                    <a:srgbClr val="00338D">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p>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altLang="ko-KR" sz="1100" b="0" i="0" u="none" strike="noStrike" kern="1200" cap="none" spc="0" normalizeH="0" baseline="0" noProof="0">
                <a:ln>
                  <a:solidFill>
                    <a:srgbClr val="00338D">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Univers for KPMG"/>
              </a:rPr>
              <a:t>Future of Supply Chain</a:t>
            </a:r>
            <a:endParaRPr kumimoji="0" lang="ko-KR" altLang="en-US" sz="1100" b="0" i="0" u="none" strike="noStrike" kern="1200" cap="none" spc="0" normalizeH="0" baseline="0" noProof="0">
              <a:ln>
                <a:solidFill>
                  <a:srgbClr val="00338D">
                    <a:alpha val="0"/>
                  </a:srgbClr>
                </a:solidFill>
              </a:ln>
              <a:solidFill>
                <a:srgbClr val="00338D"/>
              </a:solidFill>
              <a:effectLst/>
              <a:uLnTx/>
              <a:uFillTx/>
              <a:latin typeface="KoPub돋움체 Medium" panose="02020603020101020101" pitchFamily="18" charset="-127"/>
              <a:ea typeface="KoPub돋움체 Medium" panose="02020603020101020101" pitchFamily="18" charset="-127"/>
              <a:cs typeface="Univers for KPMG"/>
            </a:endParaRPr>
          </a:p>
        </p:txBody>
      </p:sp>
      <p:sp>
        <p:nvSpPr>
          <p:cNvPr id="18" name="TextBox 17">
            <a:extLst>
              <a:ext uri="{FF2B5EF4-FFF2-40B4-BE49-F238E27FC236}">
                <a16:creationId xmlns:a16="http://schemas.microsoft.com/office/drawing/2014/main" id="{F7BF7DB5-8090-528E-E2DA-2B95675F3699}"/>
              </a:ext>
            </a:extLst>
          </p:cNvPr>
          <p:cNvSpPr txBox="1"/>
          <p:nvPr/>
        </p:nvSpPr>
        <p:spPr>
          <a:xfrm>
            <a:off x="7482686" y="5320389"/>
            <a:ext cx="1336940" cy="331181"/>
          </a:xfrm>
          <a:prstGeom prst="rect">
            <a:avLst/>
          </a:prstGeom>
          <a:noFill/>
          <a:ln w="3175">
            <a:noFill/>
          </a:ln>
          <a:effectLst/>
        </p:spPr>
        <p:txBody>
          <a:bodyPr wrap="square" lIns="0" tIns="0" rIns="0" bIns="0" anchor="ctr">
            <a:spAutoFit/>
          </a:bodyPr>
          <a:lstStyle>
            <a:defPPr>
              <a:defRPr lang="en-US"/>
            </a:defPPr>
            <a:lvl1pPr eaLnBrk="0" fontAlgn="base" hangingPunct="0">
              <a:lnSpc>
                <a:spcPct val="130000"/>
              </a:lnSpc>
              <a:spcBef>
                <a:spcPct val="0"/>
              </a:spcBef>
              <a:spcAft>
                <a:spcPct val="0"/>
              </a:spcAft>
              <a:buClr>
                <a:srgbClr val="7D0900"/>
              </a:buClr>
              <a:defRPr sz="1500" b="1" kern="0">
                <a:solidFill>
                  <a:srgbClr val="000000"/>
                </a:solidFill>
                <a:ea typeface="맑은 고딕" panose="020B0503020000020004" pitchFamily="50" charset="-127"/>
                <a:cs typeface="Arial" panose="020B0604020202020204" pitchFamily="34" charset="0"/>
              </a:defRPr>
            </a:lvl1pPr>
          </a:lstStyle>
          <a:p>
            <a:pPr marL="0" marR="0" lvl="0" indent="0" algn="l" defTabSz="457200" rtl="0" eaLnBrk="0" fontAlgn="base" latinLnBrk="0" hangingPunct="0">
              <a:lnSpc>
                <a:spcPct val="110000"/>
              </a:lnSpc>
              <a:spcBef>
                <a:spcPct val="0"/>
              </a:spcBef>
              <a:spcAft>
                <a:spcPct val="0"/>
              </a:spcAft>
              <a:buClr>
                <a:srgbClr val="7D0900"/>
              </a:buClr>
              <a:buSzTx/>
              <a:buFontTx/>
              <a:buNone/>
              <a:tabLst/>
              <a:defRPr/>
            </a:pPr>
            <a:r>
              <a:rPr kumimoji="0" lang="ko-KR" altLang="en-US" sz="1000" b="0" i="0" u="sng" strike="noStrike" kern="0" cap="none" spc="0" normalizeH="0" baseline="0" noProof="0">
                <a:ln>
                  <a:solidFill>
                    <a:prstClr val="white">
                      <a:lumMod val="75000"/>
                      <a:alpha val="0"/>
                    </a:prstClr>
                  </a:solidFill>
                </a:ln>
                <a:solidFill>
                  <a:srgbClr val="7DE0FF"/>
                </a:solidFill>
                <a:effectLst/>
                <a:uLnTx/>
                <a:uFillTx/>
                <a:latin typeface="KoPub돋움체 Medium" panose="00000600000000000000" pitchFamily="2" charset="-127"/>
                <a:ea typeface="KoPub돋움체 Medium" panose="00000600000000000000" pitchFamily="2" charset="-127"/>
                <a:hlinkClick r:id="rId6"/>
              </a:rPr>
              <a:t>보고서 </a:t>
            </a:r>
            <a:r>
              <a:rPr kumimoji="0" lang="en-US" altLang="ko-KR" sz="1000" b="0" i="0" u="sng" strike="noStrike" kern="0" cap="none" spc="0" normalizeH="0" baseline="0" noProof="0">
                <a:ln>
                  <a:solidFill>
                    <a:prstClr val="white">
                      <a:lumMod val="75000"/>
                      <a:alpha val="0"/>
                    </a:prstClr>
                  </a:solidFill>
                </a:ln>
                <a:solidFill>
                  <a:srgbClr val="7DE0FF"/>
                </a:solidFill>
                <a:effectLst/>
                <a:uLnTx/>
                <a:uFillTx/>
                <a:latin typeface="KoPub돋움체 Medium" panose="00000600000000000000" pitchFamily="2" charset="-127"/>
                <a:ea typeface="KoPub돋움체 Medium" panose="00000600000000000000" pitchFamily="2" charset="-127"/>
                <a:hlinkClick r:id="rId6"/>
              </a:rPr>
              <a:t>PDF</a:t>
            </a:r>
            <a:br>
              <a:rPr kumimoji="0" lang="en-US" altLang="ko-KR" sz="1000" b="0" i="0" u="sng" strike="noStrike" kern="0" cap="none" spc="0" normalizeH="0" baseline="0" noProof="0">
                <a:ln>
                  <a:solidFill>
                    <a:prstClr val="white">
                      <a:lumMod val="75000"/>
                      <a:alpha val="0"/>
                    </a:prstClr>
                  </a:solidFill>
                </a:ln>
                <a:solidFill>
                  <a:srgbClr val="7DE0FF"/>
                </a:solidFill>
                <a:effectLst/>
                <a:uLnTx/>
                <a:uFillTx/>
                <a:latin typeface="KoPub돋움체 Medium" panose="00000600000000000000" pitchFamily="2" charset="-127"/>
                <a:ea typeface="KoPub돋움체 Medium" panose="00000600000000000000" pitchFamily="2" charset="-127"/>
                <a:hlinkClick r:id="rId6"/>
              </a:rPr>
            </a:br>
            <a:r>
              <a:rPr kumimoji="0" lang="en-US" altLang="ko-KR" sz="1000" b="0" i="0" u="sng" strike="noStrike" kern="0" cap="none" spc="0" normalizeH="0" baseline="0" noProof="0">
                <a:ln>
                  <a:solidFill>
                    <a:prstClr val="white">
                      <a:lumMod val="75000"/>
                      <a:alpha val="0"/>
                    </a:prstClr>
                  </a:solidFill>
                </a:ln>
                <a:solidFill>
                  <a:srgbClr val="7DE0FF"/>
                </a:solidFill>
                <a:effectLst/>
                <a:uLnTx/>
                <a:uFillTx/>
                <a:latin typeface="KoPub돋움체 Medium" panose="00000600000000000000" pitchFamily="2" charset="-127"/>
                <a:ea typeface="KoPub돋움체 Medium" panose="00000600000000000000" pitchFamily="2" charset="-127"/>
                <a:hlinkClick r:id="rId6"/>
              </a:rPr>
              <a:t>[</a:t>
            </a:r>
            <a:r>
              <a:rPr lang="ko-KR" altLang="en-US" sz="1000" b="0" u="sng">
                <a:ln>
                  <a:solidFill>
                    <a:prstClr val="white">
                      <a:lumMod val="75000"/>
                      <a:alpha val="0"/>
                    </a:prstClr>
                  </a:solidFill>
                </a:ln>
                <a:solidFill>
                  <a:srgbClr val="7DE0FF"/>
                </a:solidFill>
                <a:latin typeface="KoPub돋움체 Medium" panose="00000600000000000000" pitchFamily="2" charset="-127"/>
                <a:ea typeface="KoPub돋움체 Medium" panose="00000600000000000000" pitchFamily="2" charset="-127"/>
                <a:hlinkClick r:id="rId6"/>
              </a:rPr>
              <a:t>다운로드</a:t>
            </a:r>
            <a:r>
              <a:rPr kumimoji="0" lang="en-US" altLang="ko-KR" sz="1000" b="0" i="0" u="sng" strike="noStrike" kern="0" cap="none" spc="0" normalizeH="0" baseline="0" noProof="0">
                <a:ln>
                  <a:solidFill>
                    <a:prstClr val="white">
                      <a:lumMod val="75000"/>
                      <a:alpha val="0"/>
                    </a:prstClr>
                  </a:solidFill>
                </a:ln>
                <a:solidFill>
                  <a:srgbClr val="7DE0FF"/>
                </a:solidFill>
                <a:effectLst/>
                <a:uLnTx/>
                <a:uFillTx/>
                <a:latin typeface="KoPub돋움체 Medium" panose="00000600000000000000" pitchFamily="2" charset="-127"/>
                <a:ea typeface="KoPub돋움체 Medium" panose="00000600000000000000" pitchFamily="2" charset="-127"/>
                <a:hlinkClick r:id="rId6"/>
              </a:rPr>
              <a:t>]</a:t>
            </a:r>
            <a:endParaRPr kumimoji="0" lang="ko-KR" altLang="en-US" sz="1000" b="0" i="0" u="sng" strike="noStrike" kern="0" cap="none" spc="0" normalizeH="0" baseline="0" noProof="0">
              <a:ln>
                <a:solidFill>
                  <a:prstClr val="white">
                    <a:lumMod val="75000"/>
                    <a:alpha val="0"/>
                  </a:prstClr>
                </a:solidFill>
              </a:ln>
              <a:solidFill>
                <a:srgbClr val="7DE0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pic>
        <p:nvPicPr>
          <p:cNvPr id="19" name="그림 18">
            <a:hlinkClick r:id="rId6"/>
            <a:extLst>
              <a:ext uri="{FF2B5EF4-FFF2-40B4-BE49-F238E27FC236}">
                <a16:creationId xmlns:a16="http://schemas.microsoft.com/office/drawing/2014/main" id="{36B3C341-8DE2-E7BD-EC42-1B6BC5D666F2}"/>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830176" y="5121027"/>
            <a:ext cx="563238" cy="576506"/>
          </a:xfrm>
          <a:prstGeom prst="rect">
            <a:avLst/>
          </a:prstGeom>
        </p:spPr>
      </p:pic>
      <p:sp>
        <p:nvSpPr>
          <p:cNvPr id="20" name="TextBox 19">
            <a:hlinkClick r:id="rId6"/>
            <a:extLst>
              <a:ext uri="{FF2B5EF4-FFF2-40B4-BE49-F238E27FC236}">
                <a16:creationId xmlns:a16="http://schemas.microsoft.com/office/drawing/2014/main" id="{6EC7DD88-0A27-542F-9E60-BACF648BAA27}"/>
              </a:ext>
            </a:extLst>
          </p:cNvPr>
          <p:cNvSpPr txBox="1"/>
          <p:nvPr/>
        </p:nvSpPr>
        <p:spPr>
          <a:xfrm>
            <a:off x="5969913" y="5320389"/>
            <a:ext cx="792579" cy="331181"/>
          </a:xfrm>
          <a:prstGeom prst="rect">
            <a:avLst/>
          </a:prstGeom>
          <a:noFill/>
          <a:ln w="3175">
            <a:noFill/>
          </a:ln>
          <a:effectLst/>
        </p:spPr>
        <p:txBody>
          <a:bodyPr wrap="square" lIns="0" tIns="0" rIns="0" bIns="0" anchor="ctr">
            <a:spAutoFit/>
          </a:bodyPr>
          <a:lstStyle>
            <a:defPPr>
              <a:defRPr lang="en-US"/>
            </a:defPPr>
            <a:lvl1pPr eaLnBrk="0" fontAlgn="base" hangingPunct="0">
              <a:lnSpc>
                <a:spcPct val="130000"/>
              </a:lnSpc>
              <a:spcBef>
                <a:spcPct val="0"/>
              </a:spcBef>
              <a:spcAft>
                <a:spcPct val="0"/>
              </a:spcAft>
              <a:buClr>
                <a:srgbClr val="7D0900"/>
              </a:buClr>
              <a:defRPr sz="1500" b="1" kern="0">
                <a:solidFill>
                  <a:srgbClr val="000000"/>
                </a:solidFill>
                <a:ea typeface="맑은 고딕" panose="020B0503020000020004" pitchFamily="50" charset="-127"/>
                <a:cs typeface="Arial" panose="020B0604020202020204" pitchFamily="34" charset="0"/>
              </a:defRPr>
            </a:lvl1pPr>
          </a:lstStyle>
          <a:p>
            <a:pPr marL="0" marR="0" lvl="0" indent="0" algn="l" defTabSz="457200" rtl="0" eaLnBrk="0" fontAlgn="base" latinLnBrk="0" hangingPunct="0">
              <a:lnSpc>
                <a:spcPct val="110000"/>
              </a:lnSpc>
              <a:spcBef>
                <a:spcPct val="0"/>
              </a:spcBef>
              <a:spcAft>
                <a:spcPct val="0"/>
              </a:spcAft>
              <a:buClr>
                <a:srgbClr val="7D0900"/>
              </a:buClr>
              <a:buSzTx/>
              <a:buFontTx/>
              <a:buNone/>
              <a:tabLst/>
              <a:defRPr/>
            </a:pPr>
            <a:r>
              <a:rPr kumimoji="0" lang="en-US" altLang="ko-KR" sz="1000" b="0" i="0" u="sng" strike="noStrike" kern="0" cap="none" spc="0" normalizeH="0" baseline="0" noProof="0">
                <a:ln>
                  <a:solidFill>
                    <a:prstClr val="white">
                      <a:lumMod val="75000"/>
                      <a:alpha val="0"/>
                    </a:prstClr>
                  </a:solidFill>
                </a:ln>
                <a:solidFill>
                  <a:srgbClr val="7DE0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QR</a:t>
            </a:r>
            <a:r>
              <a:rPr kumimoji="0" lang="ko-KR" altLang="en-US" sz="1000" b="0" i="0" u="sng" strike="noStrike" kern="0" cap="none" spc="0" normalizeH="0" baseline="0" noProof="0">
                <a:ln>
                  <a:solidFill>
                    <a:prstClr val="white">
                      <a:lumMod val="75000"/>
                      <a:alpha val="0"/>
                    </a:prstClr>
                  </a:solidFill>
                </a:ln>
                <a:solidFill>
                  <a:srgbClr val="7DE0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코드</a:t>
            </a:r>
            <a:br>
              <a:rPr kumimoji="0" lang="en-US" altLang="ko-KR" sz="1000" b="0" i="0" u="sng" strike="noStrike" kern="0" cap="none" spc="0" normalizeH="0" baseline="0" noProof="0">
                <a:ln>
                  <a:solidFill>
                    <a:prstClr val="white">
                      <a:lumMod val="75000"/>
                      <a:alpha val="0"/>
                    </a:prstClr>
                  </a:solidFill>
                </a:ln>
                <a:solidFill>
                  <a:srgbClr val="7DE0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br>
            <a:r>
              <a:rPr kumimoji="0" lang="en-US" altLang="ko-KR" sz="1000" b="0" i="0" u="sng" strike="noStrike" kern="0" cap="none" spc="0" normalizeH="0" baseline="0" noProof="0">
                <a:ln>
                  <a:solidFill>
                    <a:prstClr val="white">
                      <a:lumMod val="75000"/>
                      <a:alpha val="0"/>
                    </a:prstClr>
                  </a:solidFill>
                </a:ln>
                <a:solidFill>
                  <a:srgbClr val="7DE0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r>
              <a:rPr kumimoji="0" lang="ko-KR" altLang="en-US" sz="1000" b="0" i="0" u="sng" strike="noStrike" kern="0" cap="none" spc="0" normalizeH="0" baseline="0" noProof="0">
                <a:ln>
                  <a:solidFill>
                    <a:prstClr val="white">
                      <a:lumMod val="75000"/>
                      <a:alpha val="0"/>
                    </a:prstClr>
                  </a:solidFill>
                </a:ln>
                <a:solidFill>
                  <a:srgbClr val="7DE0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다운로드</a:t>
            </a:r>
            <a:r>
              <a:rPr kumimoji="0" lang="en-US" altLang="ko-KR" sz="1000" b="0" i="0" u="sng" strike="noStrike" kern="0" cap="none" spc="0" normalizeH="0" baseline="0" noProof="0">
                <a:ln>
                  <a:solidFill>
                    <a:prstClr val="white">
                      <a:lumMod val="75000"/>
                      <a:alpha val="0"/>
                    </a:prstClr>
                  </a:solidFill>
                </a:ln>
                <a:solidFill>
                  <a:srgbClr val="7DE0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endParaRPr kumimoji="0" lang="ko-KR" altLang="en-US" sz="1000" b="0" i="0" u="sng" strike="noStrike" kern="0" cap="none" spc="0" normalizeH="0" baseline="0" noProof="0">
              <a:ln>
                <a:solidFill>
                  <a:prstClr val="white">
                    <a:lumMod val="75000"/>
                    <a:alpha val="0"/>
                  </a:prstClr>
                </a:solidFill>
              </a:ln>
              <a:solidFill>
                <a:srgbClr val="7DE0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23" name="TextBox 22">
            <a:extLst>
              <a:ext uri="{FF2B5EF4-FFF2-40B4-BE49-F238E27FC236}">
                <a16:creationId xmlns:a16="http://schemas.microsoft.com/office/drawing/2014/main" id="{E6B71563-BC6C-61A7-CA7F-CC84D0483ACB}"/>
              </a:ext>
            </a:extLst>
          </p:cNvPr>
          <p:cNvSpPr txBox="1"/>
          <p:nvPr/>
        </p:nvSpPr>
        <p:spPr>
          <a:xfrm>
            <a:off x="2410166" y="2828629"/>
            <a:ext cx="2613938" cy="1685077"/>
          </a:xfrm>
          <a:prstGeom prst="rect">
            <a:avLst/>
          </a:prstGeom>
          <a:noFill/>
          <a:ln w="3175">
            <a:noFill/>
          </a:ln>
          <a:effectLst/>
        </p:spPr>
        <p:txBody>
          <a:bodyPr wrap="square" lIns="0" tIns="0" rIns="0" bIns="0" anchor="t">
            <a:spAutoFit/>
          </a:bodyPr>
          <a:lstStyle>
            <a:defPPr>
              <a:defRPr lang="en-US"/>
            </a:defPPr>
            <a:lvl1pPr eaLnBrk="0" fontAlgn="base" hangingPunct="0">
              <a:lnSpc>
                <a:spcPct val="130000"/>
              </a:lnSpc>
              <a:spcBef>
                <a:spcPct val="0"/>
              </a:spcBef>
              <a:spcAft>
                <a:spcPct val="0"/>
              </a:spcAft>
              <a:buClr>
                <a:srgbClr val="7D0900"/>
              </a:buClr>
              <a:defRPr sz="1500" b="1" kern="0">
                <a:solidFill>
                  <a:srgbClr val="000000"/>
                </a:solidFill>
                <a:ea typeface="맑은 고딕" panose="020B0503020000020004" pitchFamily="50" charset="-127"/>
                <a:cs typeface="Arial" panose="020B0604020202020204" pitchFamily="34" charset="0"/>
              </a:defRPr>
            </a:lvl1pPr>
          </a:lstStyle>
          <a:p>
            <a:pPr marL="0" marR="0" lvl="0" indent="0" algn="l" defTabSz="914400" rtl="0" eaLnBrk="0" fontAlgn="base" latinLnBrk="0" hangingPunct="0">
              <a:lnSpc>
                <a:spcPct val="100000"/>
              </a:lnSpc>
              <a:spcBef>
                <a:spcPts val="0"/>
              </a:spcBef>
              <a:spcAft>
                <a:spcPts val="500"/>
              </a:spcAft>
              <a:buClr>
                <a:srgbClr val="7D0900"/>
              </a:buClr>
              <a:buSzTx/>
              <a:buFontTx/>
              <a:buNone/>
              <a:tabLst/>
              <a:defRPr/>
            </a:pPr>
            <a:r>
              <a:rPr kumimoji="0" lang="en-US" altLang="ko-KR" sz="1200" b="0" i="0" u="none" strike="noStrike" kern="0" cap="none" spc="-50" normalizeH="0" baseline="0" noProof="0">
                <a:ln>
                  <a:solidFill>
                    <a:srgbClr val="00338D">
                      <a:alpha val="0"/>
                    </a:srgbClr>
                  </a:solidFill>
                </a:ln>
                <a:solidFill>
                  <a:prstClr val="white"/>
                </a:solidFill>
                <a:effectLst/>
                <a:uLnTx/>
                <a:uFillTx/>
                <a:latin typeface="KoPub돋움체 Bold" panose="00000800000000000000" pitchFamily="2" charset="-127"/>
                <a:ea typeface="KoPub돋움체 Bold"/>
                <a:cs typeface="Arial"/>
              </a:rPr>
              <a:t>Contents</a:t>
            </a:r>
          </a:p>
          <a:p>
            <a:pPr eaLnBrk="1" fontAlgn="auto" hangingPunct="1">
              <a:lnSpc>
                <a:spcPct val="100000"/>
              </a:lnSpc>
              <a:spcBef>
                <a:spcPts val="600"/>
              </a:spcBef>
              <a:spcAft>
                <a:spcPts val="500"/>
              </a:spcAft>
              <a:buClrTx/>
              <a:defRPr/>
            </a:pPr>
            <a:r>
              <a:rPr kumimoji="0" lang="en-US" altLang="ko-KR" sz="100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I. </a:t>
            </a:r>
            <a:r>
              <a:rPr kumimoji="0" lang="ko-KR" altLang="en-US" sz="100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대변혁 시대</a:t>
            </a:r>
            <a:r>
              <a:rPr kumimoji="0" lang="en-US" altLang="ko-KR" sz="100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 </a:t>
            </a:r>
            <a:r>
              <a:rPr kumimoji="0" lang="ko-KR" altLang="en-US" sz="100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경영환경 변화</a:t>
            </a:r>
            <a:r>
              <a:rPr lang="ko-KR" altLang="en-US" sz="1000" kern="1200" spc="-50">
                <a:ln>
                  <a:solidFill>
                    <a:srgbClr val="00338D">
                      <a:alpha val="0"/>
                    </a:srgbClr>
                  </a:solidFill>
                </a:ln>
                <a:solidFill>
                  <a:prstClr val="white"/>
                </a:solidFill>
                <a:latin typeface="KoPub돋움체 Medium" panose="00000600000000000000" pitchFamily="2" charset="-127"/>
                <a:ea typeface="KoPub돋움체 Medium"/>
                <a:cs typeface="Arial"/>
              </a:rPr>
              <a:t> </a:t>
            </a:r>
            <a:endParaRPr lang="ko-KR" altLang="en-US" sz="100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altLang="ko-KR" sz="100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II. 5</a:t>
            </a:r>
            <a:r>
              <a:rPr kumimoji="0" lang="ko-KR" altLang="en-US" sz="100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대 산업별 해외 진출 주요 섹터</a:t>
            </a:r>
            <a:endParaRPr lang="ko-KR" altLang="en-US" sz="100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endParaRPr>
          </a:p>
          <a:p>
            <a:pPr eaLnBrk="1" fontAlgn="auto" hangingPunct="1">
              <a:lnSpc>
                <a:spcPct val="100000"/>
              </a:lnSpc>
              <a:spcBef>
                <a:spcPts val="0"/>
              </a:spcBef>
              <a:spcAft>
                <a:spcPts val="300"/>
              </a:spcAft>
              <a:buClrTx/>
              <a:defRPr/>
            </a:pPr>
            <a:r>
              <a:rPr lang="en-US" altLang="ko-KR" sz="750" b="0" kern="1200" spc="-50">
                <a:ln>
                  <a:solidFill>
                    <a:srgbClr val="00338D">
                      <a:alpha val="0"/>
                    </a:srgbClr>
                  </a:solidFill>
                </a:ln>
                <a:solidFill>
                  <a:prstClr val="white"/>
                </a:solidFill>
                <a:latin typeface="KoPub돋움체 Medium" panose="00000600000000000000" pitchFamily="2" charset="-127"/>
                <a:ea typeface="KoPub돋움체 Medium"/>
                <a:cs typeface="Arial"/>
              </a:rPr>
              <a:t> </a:t>
            </a:r>
            <a:r>
              <a:rPr kumimoji="0" lang="en-US" altLang="ko-KR"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 - </a:t>
            </a:r>
            <a:r>
              <a:rPr kumimoji="0" lang="ko-KR" altLang="en-US"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금융</a:t>
            </a:r>
            <a:r>
              <a:rPr kumimoji="0" lang="en-US" altLang="ko-KR"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 </a:t>
            </a:r>
            <a:r>
              <a:rPr kumimoji="0" lang="ko-KR" altLang="en-US"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뱅킹</a:t>
            </a:r>
            <a:r>
              <a:rPr kumimoji="0" lang="en-US" altLang="ko-KR"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 </a:t>
            </a:r>
            <a:r>
              <a:rPr kumimoji="0" lang="ko-KR" altLang="en-US"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보험</a:t>
            </a:r>
            <a:r>
              <a:rPr kumimoji="0" lang="en-US" altLang="ko-KR"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 </a:t>
            </a:r>
            <a:r>
              <a:rPr kumimoji="0" lang="ko-KR" altLang="en-US"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지급결제</a:t>
            </a:r>
            <a:r>
              <a:rPr lang="ko-KR" altLang="en-US" sz="750" b="0" kern="1200" spc="-50">
                <a:ln>
                  <a:solidFill>
                    <a:srgbClr val="00338D">
                      <a:alpha val="0"/>
                    </a:srgbClr>
                  </a:solidFill>
                </a:ln>
                <a:solidFill>
                  <a:prstClr val="white"/>
                </a:solidFill>
                <a:latin typeface="KoPub돋움체 Medium" panose="00000600000000000000" pitchFamily="2" charset="-127"/>
                <a:ea typeface="KoPub돋움체 Medium"/>
                <a:cs typeface="Arial"/>
              </a:rPr>
              <a:t> </a:t>
            </a:r>
            <a:endParaRPr lang="ko-KR" altLang="en-US"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a:p>
            <a:pPr eaLnBrk="1" fontAlgn="auto" hangingPunct="1">
              <a:lnSpc>
                <a:spcPct val="100000"/>
              </a:lnSpc>
              <a:spcBef>
                <a:spcPts val="0"/>
              </a:spcBef>
              <a:spcAft>
                <a:spcPts val="300"/>
              </a:spcAft>
              <a:buClrTx/>
              <a:defRPr/>
            </a:pPr>
            <a:r>
              <a:rPr lang="en-US" altLang="ko-KR" sz="750" b="0" kern="1200" spc="-50">
                <a:ln>
                  <a:solidFill>
                    <a:srgbClr val="00338D">
                      <a:alpha val="0"/>
                    </a:srgbClr>
                  </a:solidFill>
                </a:ln>
                <a:solidFill>
                  <a:prstClr val="white"/>
                </a:solidFill>
                <a:latin typeface="KoPub돋움체 Medium" panose="00000600000000000000" pitchFamily="2" charset="-127"/>
                <a:ea typeface="KoPub돋움체 Medium"/>
                <a:cs typeface="Arial"/>
              </a:rPr>
              <a:t> </a:t>
            </a:r>
            <a:r>
              <a:rPr kumimoji="0" lang="en-US" altLang="ko-KR"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 - </a:t>
            </a:r>
            <a:r>
              <a:rPr kumimoji="0" lang="ko-KR" altLang="en-US"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소비재</a:t>
            </a:r>
            <a:r>
              <a:rPr kumimoji="0" lang="en-US" altLang="ko-KR"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 </a:t>
            </a:r>
            <a:r>
              <a:rPr kumimoji="0" lang="ko-KR" altLang="en-US"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편의점</a:t>
            </a:r>
            <a:r>
              <a:rPr kumimoji="0" lang="en-US" altLang="ko-KR"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 </a:t>
            </a:r>
            <a:r>
              <a:rPr lang="ko-KR" altLang="en-US" sz="750" b="0" kern="1200" spc="-50">
                <a:ln>
                  <a:solidFill>
                    <a:srgbClr val="00338D">
                      <a:alpha val="0"/>
                    </a:srgbClr>
                  </a:solidFill>
                </a:ln>
                <a:solidFill>
                  <a:prstClr val="white"/>
                </a:solidFill>
                <a:latin typeface="KoPub돋움체 Medium" panose="00000600000000000000" pitchFamily="2" charset="-127"/>
                <a:ea typeface="KoPub돋움체 Medium"/>
                <a:cs typeface="Arial"/>
              </a:rPr>
              <a:t>간편식</a:t>
            </a:r>
            <a:r>
              <a:rPr kumimoji="0" lang="en-US" altLang="ko-KR"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 </a:t>
            </a:r>
            <a:r>
              <a:rPr kumimoji="0" lang="ko-KR" altLang="en-US"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베이커리</a:t>
            </a:r>
            <a:r>
              <a:rPr kumimoji="0" lang="en-US" altLang="ko-KR"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 </a:t>
            </a:r>
            <a:r>
              <a:rPr kumimoji="0" lang="ko-KR" altLang="en-US"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캐주얼 패션</a:t>
            </a:r>
            <a:endParaRPr lang="ko-KR" altLang="en-US"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endParaRPr>
          </a:p>
          <a:p>
            <a:pPr eaLnBrk="1" fontAlgn="auto" hangingPunct="1">
              <a:lnSpc>
                <a:spcPct val="100000"/>
              </a:lnSpc>
              <a:spcBef>
                <a:spcPts val="0"/>
              </a:spcBef>
              <a:spcAft>
                <a:spcPts val="300"/>
              </a:spcAft>
              <a:buClrTx/>
              <a:defRPr/>
            </a:pPr>
            <a:r>
              <a:rPr lang="en-US" altLang="ko-KR" sz="750" b="0" kern="1200" spc="-50">
                <a:ln>
                  <a:solidFill>
                    <a:srgbClr val="00338D">
                      <a:alpha val="0"/>
                    </a:srgbClr>
                  </a:solidFill>
                </a:ln>
                <a:solidFill>
                  <a:prstClr val="white"/>
                </a:solidFill>
                <a:latin typeface="KoPub돋움체 Medium" panose="00000600000000000000" pitchFamily="2" charset="-127"/>
                <a:ea typeface="KoPub돋움체 Medium"/>
                <a:cs typeface="Arial"/>
              </a:rPr>
              <a:t> </a:t>
            </a:r>
            <a:r>
              <a:rPr kumimoji="0" lang="en-US" altLang="ko-KR"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 - Tech: </a:t>
            </a:r>
            <a:r>
              <a:rPr lang="ko-KR" altLang="en-US" sz="750" b="0" kern="1200" spc="-50">
                <a:ln>
                  <a:solidFill>
                    <a:srgbClr val="00338D">
                      <a:alpha val="0"/>
                    </a:srgbClr>
                  </a:solidFill>
                </a:ln>
                <a:solidFill>
                  <a:prstClr val="white"/>
                </a:solidFill>
                <a:latin typeface="KoPub돋움체 Medium" panose="00000600000000000000" pitchFamily="2" charset="-127"/>
                <a:ea typeface="KoPub돋움체 Medium"/>
                <a:cs typeface="Arial"/>
              </a:rPr>
              <a:t>고성능 반도체</a:t>
            </a:r>
            <a:r>
              <a:rPr lang="en-US" altLang="ko-KR" sz="750" b="0" kern="1200" spc="-50">
                <a:ln>
                  <a:solidFill>
                    <a:srgbClr val="00338D">
                      <a:alpha val="0"/>
                    </a:srgbClr>
                  </a:solidFill>
                </a:ln>
                <a:solidFill>
                  <a:prstClr val="white"/>
                </a:solidFill>
                <a:latin typeface="KoPub돋움체 Medium" panose="00000600000000000000" pitchFamily="2" charset="-127"/>
                <a:ea typeface="KoPub돋움체 Medium"/>
                <a:cs typeface="Arial"/>
              </a:rPr>
              <a:t>, </a:t>
            </a:r>
            <a:r>
              <a:rPr lang="ko-KR" altLang="en-US" sz="750" b="0" kern="1200" spc="-50">
                <a:ln>
                  <a:solidFill>
                    <a:srgbClr val="00338D">
                      <a:alpha val="0"/>
                    </a:srgbClr>
                  </a:solidFill>
                </a:ln>
                <a:solidFill>
                  <a:prstClr val="white"/>
                </a:solidFill>
                <a:latin typeface="KoPub돋움체 Medium" panose="00000600000000000000" pitchFamily="2" charset="-127"/>
                <a:ea typeface="KoPub돋움체 Medium"/>
                <a:cs typeface="Arial"/>
              </a:rPr>
              <a:t>차량용 디스플레이</a:t>
            </a:r>
            <a:r>
              <a:rPr lang="en-US" altLang="ko-KR" sz="750" b="0" kern="1200" spc="-50">
                <a:ln>
                  <a:solidFill>
                    <a:srgbClr val="00338D">
                      <a:alpha val="0"/>
                    </a:srgbClr>
                  </a:solidFill>
                </a:ln>
                <a:solidFill>
                  <a:prstClr val="white"/>
                </a:solidFill>
                <a:latin typeface="KoPub돋움체 Medium" panose="00000600000000000000" pitchFamily="2" charset="-127"/>
                <a:ea typeface="KoPub돋움체 Medium"/>
                <a:cs typeface="Arial"/>
              </a:rPr>
              <a:t>, </a:t>
            </a:r>
            <a:r>
              <a:rPr lang="ko-KR" altLang="en-US" sz="750" b="0" kern="1200" spc="-50">
                <a:ln>
                  <a:solidFill>
                    <a:srgbClr val="00338D">
                      <a:alpha val="0"/>
                    </a:srgbClr>
                  </a:solidFill>
                </a:ln>
                <a:solidFill>
                  <a:prstClr val="white"/>
                </a:solidFill>
                <a:latin typeface="KoPub돋움체 Medium" panose="00000600000000000000" pitchFamily="2" charset="-127"/>
                <a:ea typeface="KoPub돋움체 Medium"/>
                <a:cs typeface="Arial"/>
              </a:rPr>
              <a:t>웹툰 플랫폼</a:t>
            </a:r>
            <a:endParaRPr lang="ko-KR" altLang="en-US"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endParaRPr>
          </a:p>
          <a:p>
            <a:pPr eaLnBrk="1" fontAlgn="auto" hangingPunct="1">
              <a:lnSpc>
                <a:spcPct val="100000"/>
              </a:lnSpc>
              <a:spcBef>
                <a:spcPts val="0"/>
              </a:spcBef>
              <a:spcAft>
                <a:spcPts val="300"/>
              </a:spcAft>
              <a:buClrTx/>
              <a:defRPr/>
            </a:pPr>
            <a:r>
              <a:rPr lang="en-US" altLang="ko-KR" sz="750" b="0" kern="1200" spc="-50">
                <a:ln>
                  <a:solidFill>
                    <a:srgbClr val="00338D">
                      <a:alpha val="0"/>
                    </a:srgbClr>
                  </a:solidFill>
                </a:ln>
                <a:solidFill>
                  <a:prstClr val="white"/>
                </a:solidFill>
                <a:latin typeface="KoPub돋움체 Medium" panose="00000600000000000000" pitchFamily="2" charset="-127"/>
                <a:ea typeface="KoPub돋움체 Medium"/>
                <a:cs typeface="Arial"/>
              </a:rPr>
              <a:t> </a:t>
            </a:r>
            <a:r>
              <a:rPr kumimoji="0" lang="en-US" altLang="ko-KR"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 - </a:t>
            </a:r>
            <a:r>
              <a:rPr kumimoji="0" lang="ko-KR" altLang="en-US"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인프라</a:t>
            </a:r>
            <a:r>
              <a:rPr kumimoji="0" lang="en-US" altLang="ko-KR"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a:t>
            </a:r>
            <a:r>
              <a:rPr kumimoji="0" lang="ko-KR" altLang="en-US"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헬스케어</a:t>
            </a:r>
            <a:r>
              <a:rPr kumimoji="0" lang="en-US" altLang="ko-KR"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 </a:t>
            </a:r>
            <a:r>
              <a:rPr kumimoji="0" lang="ko-KR" altLang="en-US"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친환경 선박</a:t>
            </a:r>
            <a:r>
              <a:rPr kumimoji="0" lang="en-US" altLang="ko-KR"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 </a:t>
            </a:r>
            <a:r>
              <a:rPr kumimoji="0" lang="ko-KR" altLang="en-US"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의료영상 </a:t>
            </a:r>
            <a:r>
              <a:rPr kumimoji="0" lang="en-US" altLang="ko-KR"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AI, </a:t>
            </a:r>
            <a:r>
              <a:rPr kumimoji="0" lang="ko-KR" altLang="en-US"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디지털</a:t>
            </a:r>
            <a:r>
              <a:rPr kumimoji="0" lang="en-US" altLang="ko-KR"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 </a:t>
            </a:r>
            <a:r>
              <a:rPr kumimoji="0" lang="ko-KR" altLang="en-US"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폐기물 관리</a:t>
            </a:r>
            <a:endParaRPr lang="ko-KR" altLang="en-US"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endParaRPr>
          </a:p>
          <a:p>
            <a:pPr eaLnBrk="1" fontAlgn="auto" hangingPunct="1">
              <a:lnSpc>
                <a:spcPct val="100000"/>
              </a:lnSpc>
              <a:spcBef>
                <a:spcPts val="0"/>
              </a:spcBef>
              <a:spcAft>
                <a:spcPts val="300"/>
              </a:spcAft>
              <a:buClrTx/>
              <a:defRPr/>
            </a:pPr>
            <a:r>
              <a:rPr lang="en-US" altLang="ko-KR" sz="750" b="0" kern="1200" spc="-50">
                <a:ln>
                  <a:solidFill>
                    <a:srgbClr val="00338D">
                      <a:alpha val="0"/>
                    </a:srgbClr>
                  </a:solidFill>
                </a:ln>
                <a:solidFill>
                  <a:prstClr val="white"/>
                </a:solidFill>
                <a:latin typeface="KoPub돋움체 Medium" panose="00000600000000000000" pitchFamily="2" charset="-127"/>
                <a:ea typeface="KoPub돋움체 Medium"/>
                <a:cs typeface="Arial"/>
              </a:rPr>
              <a:t> </a:t>
            </a:r>
            <a:r>
              <a:rPr kumimoji="0" lang="en-US" altLang="ko-KR"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 - </a:t>
            </a:r>
            <a:r>
              <a:rPr kumimoji="0" lang="ko-KR" altLang="en-US"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제조</a:t>
            </a:r>
            <a:r>
              <a:rPr kumimoji="0" lang="en-US" altLang="ko-KR"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 </a:t>
            </a:r>
            <a:r>
              <a:rPr kumimoji="0" lang="ko-KR" altLang="en-US"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배터리 양극재</a:t>
            </a:r>
            <a:r>
              <a:rPr kumimoji="0" lang="en-US" altLang="ko-KR"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 </a:t>
            </a:r>
            <a:r>
              <a:rPr kumimoji="0" lang="ko-KR" altLang="en-US"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급속 충전기</a:t>
            </a:r>
            <a:r>
              <a:rPr kumimoji="0" lang="en-US" altLang="ko-KR"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 </a:t>
            </a:r>
            <a:r>
              <a:rPr kumimoji="0" lang="ko-KR" altLang="en-US" sz="750" b="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a:cs typeface="Arial"/>
              </a:rPr>
              <a:t>바이오 시밀러</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altLang="ko-KR" sz="1000" i="0" u="none" strike="noStrike" kern="1200" cap="none" spc="-5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III. Key takeaways</a:t>
            </a:r>
          </a:p>
        </p:txBody>
      </p:sp>
      <p:cxnSp>
        <p:nvCxnSpPr>
          <p:cNvPr id="24" name="직선 연결선 23">
            <a:extLst>
              <a:ext uri="{FF2B5EF4-FFF2-40B4-BE49-F238E27FC236}">
                <a16:creationId xmlns:a16="http://schemas.microsoft.com/office/drawing/2014/main" id="{0275AF69-E5B0-B765-3DBB-9CE92AA51E59}"/>
              </a:ext>
            </a:extLst>
          </p:cNvPr>
          <p:cNvCxnSpPr>
            <a:cxnSpLocks/>
          </p:cNvCxnSpPr>
          <p:nvPr/>
        </p:nvCxnSpPr>
        <p:spPr>
          <a:xfrm>
            <a:off x="704850" y="4973755"/>
            <a:ext cx="4068763" cy="0"/>
          </a:xfrm>
          <a:prstGeom prst="line">
            <a:avLst/>
          </a:prstGeom>
          <a:ln w="317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75BD037-EB87-D270-9FC4-07DF59FF769C}"/>
              </a:ext>
            </a:extLst>
          </p:cNvPr>
          <p:cNvSpPr txBox="1"/>
          <p:nvPr/>
        </p:nvSpPr>
        <p:spPr>
          <a:xfrm>
            <a:off x="704850" y="1963055"/>
            <a:ext cx="4068763" cy="775557"/>
          </a:xfrm>
          <a:prstGeom prst="rect">
            <a:avLst/>
          </a:prstGeom>
          <a:solidFill>
            <a:srgbClr val="00B0F0"/>
          </a:solidFill>
        </p:spPr>
        <p:txBody>
          <a:bodyPr wrap="none" lIns="180000" tIns="72000" rIns="0" bIns="72000" rtlCol="0" anchor="t" anchorCtr="0">
            <a:noAutofit/>
          </a:bodyPr>
          <a:lstStyle/>
          <a:p>
            <a:pPr marL="0" marR="0" lvl="0" indent="0" algn="l" defTabSz="914400" rtl="0" eaLnBrk="1" fontAlgn="auto" latinLnBrk="0" hangingPunct="1">
              <a:lnSpc>
                <a:spcPct val="100000"/>
              </a:lnSpc>
              <a:spcBef>
                <a:spcPts val="0"/>
              </a:spcBef>
              <a:spcAft>
                <a:spcPts val="100"/>
              </a:spcAft>
              <a:buClrTx/>
              <a:buSzTx/>
              <a:buFontTx/>
              <a:buNone/>
              <a:tabLst/>
              <a:defRPr/>
            </a:pPr>
            <a:endParaRPr lang="en-US" altLang="ko-KR" sz="1400">
              <a:ln>
                <a:solidFill>
                  <a:srgbClr val="00338D">
                    <a:alpha val="0"/>
                  </a:srgbClr>
                </a:solidFill>
              </a:ln>
              <a:solidFill>
                <a:srgbClr val="00338D"/>
              </a:solidFill>
              <a:latin typeface="KoPub돋움체 Bold" panose="00000800000000000000" pitchFamily="2" charset="-127"/>
              <a:ea typeface="KoPub돋움체 Bold" panose="00000800000000000000" pitchFamily="2" charset="-127"/>
              <a:cs typeface="Univers for KPMG"/>
            </a:endParaRPr>
          </a:p>
          <a:p>
            <a:pPr marL="0" marR="0" lvl="0" indent="0" algn="l" defTabSz="914400" rtl="0" eaLnBrk="1" fontAlgn="auto" latinLnBrk="0" hangingPunct="1">
              <a:lnSpc>
                <a:spcPct val="100000"/>
              </a:lnSpc>
              <a:spcBef>
                <a:spcPts val="0"/>
              </a:spcBef>
              <a:spcAft>
                <a:spcPts val="100"/>
              </a:spcAft>
              <a:buClrTx/>
              <a:buSzTx/>
              <a:buFontTx/>
              <a:buNone/>
              <a:tabLst/>
              <a:defRPr/>
            </a:pPr>
            <a:r>
              <a:rPr lang="ko-KR" altLang="en-US" sz="1400">
                <a:ln>
                  <a:solidFill>
                    <a:srgbClr val="00338D">
                      <a:alpha val="0"/>
                    </a:srgbClr>
                  </a:solidFill>
                </a:ln>
                <a:solidFill>
                  <a:srgbClr val="00338D"/>
                </a:solidFill>
                <a:latin typeface="KoPub돋움체 Bold" panose="00000800000000000000" pitchFamily="2" charset="-127"/>
                <a:ea typeface="KoPub돋움체 Bold" panose="00000800000000000000" pitchFamily="2" charset="-127"/>
                <a:cs typeface="Univers for KPMG"/>
              </a:rPr>
              <a:t>대변혁</a:t>
            </a:r>
            <a:r>
              <a:rPr kumimoji="0" lang="ko-KR" altLang="en-US" sz="1400" b="0" i="0" u="none" strike="noStrike" kern="1200" cap="none" spc="0" normalizeH="0" baseline="0" noProof="0">
                <a:ln>
                  <a:solidFill>
                    <a:srgbClr val="00338D">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시대</a:t>
            </a:r>
            <a:r>
              <a:rPr kumimoji="0" lang="en-US" altLang="ko-KR" sz="1400" b="0" i="0" u="none" strike="noStrike" kern="1200" cap="none" spc="0" normalizeH="0" baseline="0" noProof="0">
                <a:ln>
                  <a:solidFill>
                    <a:srgbClr val="00338D">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t>
            </a: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ko-KR" altLang="en-US" sz="1400" b="0" i="0" u="none" strike="noStrike" kern="1200" cap="none" spc="0" normalizeH="0" baseline="0" noProof="0">
                <a:ln>
                  <a:solidFill>
                    <a:srgbClr val="00338D">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한국 기업의 해외 진출 주요 섹터는</a:t>
            </a:r>
            <a:r>
              <a:rPr kumimoji="0" lang="en-US" altLang="ko-KR" sz="1400" b="0" i="0" u="none" strike="noStrike" kern="1200" cap="none" spc="0" normalizeH="0" baseline="0" noProof="0">
                <a:ln>
                  <a:solidFill>
                    <a:srgbClr val="00338D">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p>
        </p:txBody>
      </p:sp>
      <p:pic>
        <p:nvPicPr>
          <p:cNvPr id="26" name="그림 25">
            <a:hlinkClick r:id="rId8"/>
            <a:extLst>
              <a:ext uri="{FF2B5EF4-FFF2-40B4-BE49-F238E27FC236}">
                <a16:creationId xmlns:a16="http://schemas.microsoft.com/office/drawing/2014/main" id="{9FDB24FC-7DC4-15F9-6958-213CDA70C110}"/>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399344" y="5128508"/>
            <a:ext cx="563238" cy="576506"/>
          </a:xfrm>
          <a:prstGeom prst="rect">
            <a:avLst/>
          </a:prstGeom>
        </p:spPr>
      </p:pic>
      <p:sp>
        <p:nvSpPr>
          <p:cNvPr id="29" name="TextBox 28">
            <a:hlinkClick r:id="rId8"/>
            <a:extLst>
              <a:ext uri="{FF2B5EF4-FFF2-40B4-BE49-F238E27FC236}">
                <a16:creationId xmlns:a16="http://schemas.microsoft.com/office/drawing/2014/main" id="{2E58456F-E7F5-12EB-445F-CE51275BCC3B}"/>
              </a:ext>
            </a:extLst>
          </p:cNvPr>
          <p:cNvSpPr txBox="1"/>
          <p:nvPr/>
        </p:nvSpPr>
        <p:spPr>
          <a:xfrm>
            <a:off x="1537051" y="5320389"/>
            <a:ext cx="792579" cy="331181"/>
          </a:xfrm>
          <a:prstGeom prst="rect">
            <a:avLst/>
          </a:prstGeom>
          <a:noFill/>
          <a:ln w="3175">
            <a:noFill/>
          </a:ln>
          <a:effectLst/>
        </p:spPr>
        <p:txBody>
          <a:bodyPr wrap="square" lIns="0" tIns="0" rIns="0" bIns="0" anchor="ctr">
            <a:spAutoFit/>
          </a:bodyPr>
          <a:lstStyle>
            <a:defPPr>
              <a:defRPr lang="en-US"/>
            </a:defPPr>
            <a:lvl1pPr eaLnBrk="0" fontAlgn="base" hangingPunct="0">
              <a:lnSpc>
                <a:spcPct val="130000"/>
              </a:lnSpc>
              <a:spcBef>
                <a:spcPct val="0"/>
              </a:spcBef>
              <a:spcAft>
                <a:spcPct val="0"/>
              </a:spcAft>
              <a:buClr>
                <a:srgbClr val="7D0900"/>
              </a:buClr>
              <a:defRPr sz="1500" b="1" kern="0">
                <a:solidFill>
                  <a:srgbClr val="000000"/>
                </a:solidFill>
                <a:ea typeface="맑은 고딕" panose="020B0503020000020004" pitchFamily="50" charset="-127"/>
                <a:cs typeface="Arial" panose="020B0604020202020204" pitchFamily="34" charset="0"/>
              </a:defRPr>
            </a:lvl1pPr>
          </a:lstStyle>
          <a:p>
            <a:pPr marL="0" marR="0" lvl="0" indent="0" algn="l" defTabSz="457200" rtl="0" eaLnBrk="0" fontAlgn="base" latinLnBrk="0" hangingPunct="0">
              <a:lnSpc>
                <a:spcPct val="110000"/>
              </a:lnSpc>
              <a:spcBef>
                <a:spcPct val="0"/>
              </a:spcBef>
              <a:spcAft>
                <a:spcPct val="0"/>
              </a:spcAft>
              <a:buClr>
                <a:srgbClr val="7D0900"/>
              </a:buClr>
              <a:buSzTx/>
              <a:buFontTx/>
              <a:buNone/>
              <a:tabLst/>
              <a:defRPr/>
            </a:pPr>
            <a:r>
              <a:rPr kumimoji="0" lang="en-US" altLang="ko-KR" sz="1000" b="0" i="0" u="sng" strike="noStrike" kern="0" cap="none" spc="0" normalizeH="0" baseline="0" noProof="0">
                <a:ln>
                  <a:solidFill>
                    <a:prstClr val="white">
                      <a:lumMod val="75000"/>
                      <a:alpha val="0"/>
                    </a:prstClr>
                  </a:solidFill>
                </a:ln>
                <a:solidFill>
                  <a:srgbClr val="7DE0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QR</a:t>
            </a:r>
            <a:r>
              <a:rPr kumimoji="0" lang="ko-KR" altLang="en-US" sz="1000" b="0" i="0" u="sng" strike="noStrike" kern="0" cap="none" spc="0" normalizeH="0" baseline="0" noProof="0">
                <a:ln>
                  <a:solidFill>
                    <a:prstClr val="white">
                      <a:lumMod val="75000"/>
                      <a:alpha val="0"/>
                    </a:prstClr>
                  </a:solidFill>
                </a:ln>
                <a:solidFill>
                  <a:srgbClr val="7DE0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코드 </a:t>
            </a:r>
            <a:r>
              <a:rPr kumimoji="0" lang="en-US" altLang="ko-KR" sz="1000" b="0" i="0" u="sng" strike="noStrike" kern="0" cap="none" spc="0" normalizeH="0" baseline="0" noProof="0">
                <a:ln>
                  <a:solidFill>
                    <a:prstClr val="white">
                      <a:lumMod val="75000"/>
                      <a:alpha val="0"/>
                    </a:prstClr>
                  </a:solidFill>
                </a:ln>
                <a:solidFill>
                  <a:srgbClr val="7DE0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r>
              <a:rPr kumimoji="0" lang="ko-KR" altLang="en-US" sz="1000" b="0" i="0" u="sng" strike="noStrike" kern="0" cap="none" spc="0" normalizeH="0" baseline="0" noProof="0">
                <a:ln>
                  <a:solidFill>
                    <a:prstClr val="white">
                      <a:lumMod val="75000"/>
                      <a:alpha val="0"/>
                    </a:prstClr>
                  </a:solidFill>
                </a:ln>
                <a:solidFill>
                  <a:srgbClr val="7DE0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다운로드</a:t>
            </a:r>
            <a:r>
              <a:rPr kumimoji="0" lang="en-US" altLang="ko-KR" sz="1000" b="0" i="0" u="sng" strike="noStrike" kern="0" cap="none" spc="0" normalizeH="0" baseline="0" noProof="0">
                <a:ln>
                  <a:solidFill>
                    <a:prstClr val="white">
                      <a:lumMod val="75000"/>
                      <a:alpha val="0"/>
                    </a:prstClr>
                  </a:solidFill>
                </a:ln>
                <a:solidFill>
                  <a:srgbClr val="7DE0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endParaRPr kumimoji="0" lang="ko-KR" altLang="en-US" sz="1000" b="0" i="0" u="sng" strike="noStrike" kern="0" cap="none" spc="0" normalizeH="0" baseline="0" noProof="0">
              <a:ln>
                <a:solidFill>
                  <a:prstClr val="white">
                    <a:lumMod val="75000"/>
                    <a:alpha val="0"/>
                  </a:prstClr>
                </a:solidFill>
              </a:ln>
              <a:solidFill>
                <a:srgbClr val="7DE0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32" name="TextBox 31">
            <a:extLst>
              <a:ext uri="{FF2B5EF4-FFF2-40B4-BE49-F238E27FC236}">
                <a16:creationId xmlns:a16="http://schemas.microsoft.com/office/drawing/2014/main" id="{9AC570A1-849E-3DA7-74A7-59EA27EBBE75}"/>
              </a:ext>
            </a:extLst>
          </p:cNvPr>
          <p:cNvSpPr txBox="1"/>
          <p:nvPr/>
        </p:nvSpPr>
        <p:spPr>
          <a:xfrm>
            <a:off x="6823751" y="2828629"/>
            <a:ext cx="2231350" cy="2259456"/>
          </a:xfrm>
          <a:prstGeom prst="rect">
            <a:avLst/>
          </a:prstGeom>
          <a:noFill/>
          <a:ln w="3175">
            <a:noFill/>
          </a:ln>
          <a:effectLst/>
        </p:spPr>
        <p:txBody>
          <a:bodyPr wrap="square" lIns="0" tIns="0" rIns="0" bIns="72000" anchor="t">
            <a:spAutoFit/>
          </a:bodyPr>
          <a:lstStyle>
            <a:defPPr>
              <a:defRPr lang="en-US"/>
            </a:defPPr>
            <a:lvl1pPr eaLnBrk="0" fontAlgn="base" hangingPunct="0">
              <a:lnSpc>
                <a:spcPct val="130000"/>
              </a:lnSpc>
              <a:spcBef>
                <a:spcPct val="0"/>
              </a:spcBef>
              <a:spcAft>
                <a:spcPct val="0"/>
              </a:spcAft>
              <a:buClr>
                <a:srgbClr val="7D0900"/>
              </a:buClr>
              <a:defRPr sz="1500" b="1" kern="0">
                <a:solidFill>
                  <a:srgbClr val="000000"/>
                </a:solidFill>
                <a:ea typeface="맑은 고딕" panose="020B0503020000020004" pitchFamily="50" charset="-127"/>
                <a:cs typeface="Arial" panose="020B0604020202020204" pitchFamily="34" charset="0"/>
              </a:defRPr>
            </a:lvl1pPr>
          </a:lstStyle>
          <a:p>
            <a:pPr marL="0" marR="0" lvl="0" indent="0" algn="l" defTabSz="914400" rtl="0" eaLnBrk="0" fontAlgn="base" latinLnBrk="0" hangingPunct="0">
              <a:lnSpc>
                <a:spcPct val="105000"/>
              </a:lnSpc>
              <a:spcBef>
                <a:spcPts val="0"/>
              </a:spcBef>
              <a:spcAft>
                <a:spcPts val="500"/>
              </a:spcAft>
              <a:buClr>
                <a:srgbClr val="7D0900"/>
              </a:buClr>
              <a:buSzTx/>
              <a:buFontTx/>
              <a:buNone/>
              <a:tabLst/>
              <a:defRPr/>
            </a:pPr>
            <a:r>
              <a:rPr kumimoji="0" lang="en-US" altLang="ko-KR" sz="1200" b="0" i="0" u="none" strike="noStrike" kern="0" cap="none" spc="0" normalizeH="0" baseline="0" noProof="0">
                <a:ln>
                  <a:solidFill>
                    <a:srgbClr val="00338D">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Contents</a:t>
            </a:r>
          </a:p>
          <a:p>
            <a:pPr marL="0" marR="0" lvl="0" indent="0" defTabSz="914400" rtl="0" eaLnBrk="1" fontAlgn="auto" latinLnBrk="0" hangingPunct="1">
              <a:lnSpc>
                <a:spcPct val="105000"/>
              </a:lnSpc>
              <a:spcBef>
                <a:spcPts val="600"/>
              </a:spcBef>
              <a:spcAft>
                <a:spcPts val="500"/>
              </a:spcAft>
              <a:buClrTx/>
              <a:buSzTx/>
              <a:buFontTx/>
              <a:buNone/>
              <a:tabLst/>
              <a:defRPr/>
            </a:pPr>
            <a:r>
              <a:rPr lang="en-US" altLang="ko-KR" sz="100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rPr>
              <a:t>KPMG</a:t>
            </a:r>
            <a:r>
              <a:rPr lang="ko-KR" altLang="en-US" sz="100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rPr>
              <a:t>는 전 세계 경영진을 대상으로 설문조사를 실시하여 단기 및 중기 관점에서 공급망 내 주요 이슈를 도출했습니다</a:t>
            </a:r>
            <a:r>
              <a:rPr lang="en-US" altLang="ko-KR" sz="100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rPr>
              <a:t>.</a:t>
            </a:r>
          </a:p>
          <a:p>
            <a:pPr marL="171450" indent="-171450" eaLnBrk="1" fontAlgn="auto" hangingPunct="1">
              <a:lnSpc>
                <a:spcPct val="100000"/>
              </a:lnSpc>
              <a:spcBef>
                <a:spcPts val="0"/>
              </a:spcBef>
              <a:spcAft>
                <a:spcPts val="300"/>
              </a:spcAft>
              <a:buClrTx/>
              <a:buFont typeface="Arial" panose="020B0604020202020204" pitchFamily="34" charset="0"/>
              <a:buChar char="•"/>
              <a:defRPr/>
            </a:pPr>
            <a:r>
              <a:rPr kumimoji="0" lang="ko-KR" altLang="en-US" sz="1000" b="0" i="0" u="none" strike="noStrike" kern="1200" cap="none" spc="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향후 </a:t>
            </a:r>
            <a:r>
              <a:rPr kumimoji="0" lang="en-US" altLang="ko-KR" sz="1000" b="0" i="0" u="none" strike="noStrike" kern="1200" cap="none" spc="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1~2</a:t>
            </a:r>
            <a:r>
              <a:rPr kumimoji="0" lang="ko-KR" altLang="en-US" sz="1000" b="0" i="0" u="none" strike="noStrike" kern="1200" cap="none" spc="0" normalizeH="0" baseline="0" noProof="0">
                <a:ln>
                  <a:solidFill>
                    <a:srgbClr val="00338D">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년 내 주목해야 할 트렌드</a:t>
            </a:r>
            <a:endParaRPr lang="ko-KR" altLang="en-US" sz="100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endParaRPr>
          </a:p>
          <a:p>
            <a:pPr marL="182563" marR="0" lvl="0" algn="l" defTabSz="914400" rtl="0" eaLnBrk="1" fontAlgn="auto" latinLnBrk="0" hangingPunct="1">
              <a:lnSpc>
                <a:spcPct val="100000"/>
              </a:lnSpc>
              <a:spcBef>
                <a:spcPts val="0"/>
              </a:spcBef>
              <a:spcAft>
                <a:spcPts val="500"/>
              </a:spcAft>
              <a:buClrTx/>
              <a:buSzTx/>
              <a:buFontTx/>
              <a:buNone/>
              <a:tabLst>
                <a:tab pos="269875" algn="l"/>
              </a:tabLst>
              <a:defRPr/>
            </a:pPr>
            <a:r>
              <a:rPr lang="en-US" altLang="ko-KR" sz="750" b="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rPr>
              <a:t>  - </a:t>
            </a:r>
            <a:r>
              <a:rPr lang="ko-KR" altLang="en-US" sz="750" b="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rPr>
              <a:t>지속가능한 공급망 설계</a:t>
            </a:r>
            <a:r>
              <a:rPr lang="en-US" altLang="ko-KR" sz="750" b="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rPr>
              <a:t> </a:t>
            </a:r>
            <a:br>
              <a:rPr lang="en-US" altLang="ko-KR" sz="750" b="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rPr>
            </a:br>
            <a:r>
              <a:rPr lang="en-US" altLang="ko-KR" sz="750" b="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rPr>
              <a:t>  - </a:t>
            </a:r>
            <a:r>
              <a:rPr lang="ko-KR" altLang="en-US" sz="750" b="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rPr>
              <a:t>자동화 투자 </a:t>
            </a:r>
            <a:r>
              <a:rPr lang="en-US" altLang="ko-KR" sz="750" b="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rPr>
              <a:t> </a:t>
            </a:r>
            <a:br>
              <a:rPr lang="en-US" altLang="ko-KR" sz="750" b="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rPr>
            </a:br>
            <a:r>
              <a:rPr lang="en-US" altLang="ko-KR" sz="750" b="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rPr>
              <a:t>  - </a:t>
            </a:r>
            <a:r>
              <a:rPr lang="ko-KR" altLang="en-US" sz="750" b="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rPr>
              <a:t>공급망 노동력 변화 </a:t>
            </a:r>
            <a:endParaRPr lang="en-US" altLang="ko-KR" sz="750" b="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endParaRPr>
          </a:p>
          <a:p>
            <a:pPr marR="0" lvl="0" indent="-171450" eaLnBrk="1" fontAlgn="auto" hangingPunct="1">
              <a:lnSpc>
                <a:spcPct val="100000"/>
              </a:lnSpc>
              <a:spcBef>
                <a:spcPts val="0"/>
              </a:spcBef>
              <a:spcAft>
                <a:spcPts val="300"/>
              </a:spcAft>
              <a:buClrTx/>
              <a:buSzTx/>
              <a:buFont typeface="Arial" panose="020B0604020202020204" pitchFamily="34" charset="0"/>
              <a:buChar char="•"/>
              <a:tabLst/>
              <a:defRPr/>
            </a:pPr>
            <a:r>
              <a:rPr lang="ko-KR" altLang="en-US" sz="1000" b="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rPr>
              <a:t>향후 </a:t>
            </a:r>
            <a:r>
              <a:rPr lang="en-US" altLang="ko-KR" sz="1000" b="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rPr>
              <a:t>3~5</a:t>
            </a:r>
            <a:r>
              <a:rPr lang="ko-KR" altLang="en-US" sz="1000" b="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rPr>
              <a:t>년 내 부각될 </a:t>
            </a:r>
            <a:r>
              <a:rPr lang="en-US" altLang="ko-KR" sz="1000" b="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rPr>
              <a:t>3</a:t>
            </a:r>
            <a:r>
              <a:rPr lang="ko-KR" altLang="en-US" sz="1000" b="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rPr>
              <a:t>가지 트렌드</a:t>
            </a:r>
          </a:p>
          <a:p>
            <a:pPr marL="182563" indent="0" eaLnBrk="1" fontAlgn="auto" hangingPunct="1">
              <a:lnSpc>
                <a:spcPct val="100000"/>
              </a:lnSpc>
              <a:spcBef>
                <a:spcPts val="0"/>
              </a:spcBef>
              <a:spcAft>
                <a:spcPts val="600"/>
              </a:spcAft>
              <a:buClrTx/>
              <a:tabLst>
                <a:tab pos="269875" algn="l"/>
              </a:tabLst>
              <a:defRPr/>
            </a:pPr>
            <a:r>
              <a:rPr lang="en-US" altLang="ko-KR" sz="750" b="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rPr>
              <a:t>  - </a:t>
            </a:r>
            <a:r>
              <a:rPr lang="ko-KR" altLang="en-US" sz="750" b="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rPr>
              <a:t>분산원장기술과 디지털 화폐 등장</a:t>
            </a:r>
            <a:r>
              <a:rPr lang="en-US" altLang="ko-KR" sz="750" b="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rPr>
              <a:t> </a:t>
            </a:r>
            <a:br>
              <a:rPr lang="en-US" altLang="ko-KR" sz="750" b="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rPr>
            </a:br>
            <a:r>
              <a:rPr lang="en-US" altLang="ko-KR" sz="750" b="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rPr>
              <a:t>  - </a:t>
            </a:r>
            <a:r>
              <a:rPr lang="ko-KR" altLang="en-US" sz="750" b="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rPr>
              <a:t>주요 산업 내부에서 일어나는 기술혁신 </a:t>
            </a:r>
            <a:br>
              <a:rPr lang="en-US" altLang="ko-KR" sz="750" b="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rPr>
            </a:br>
            <a:r>
              <a:rPr lang="en-US" altLang="ko-KR" sz="750" b="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rPr>
              <a:t>  - </a:t>
            </a:r>
            <a:r>
              <a:rPr lang="ko-KR" altLang="en-US" sz="750" b="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rPr>
              <a:t>메타버스를 공급망 운영 도구로 활용 </a:t>
            </a:r>
            <a:endParaRPr lang="en-US" altLang="ko-KR" sz="750" b="0" kern="1200" spc="-50">
              <a:ln>
                <a:solidFill>
                  <a:srgbClr val="00338D">
                    <a:alpha val="0"/>
                  </a:srgbClr>
                </a:solidFill>
              </a:ln>
              <a:solidFill>
                <a:prstClr val="white"/>
              </a:solidFill>
              <a:latin typeface="KoPub돋움체 Medium" panose="00000600000000000000" pitchFamily="2" charset="-127"/>
              <a:ea typeface="KoPub돋움체 Medium" panose="00000600000000000000" pitchFamily="2" charset="-127"/>
            </a:endParaRPr>
          </a:p>
        </p:txBody>
      </p:sp>
      <p:pic>
        <p:nvPicPr>
          <p:cNvPr id="41" name="그림 40" descr="텍스트, 스크린샷, 마조렐 블루, 그래픽 디자인이(가) 표시된 사진&#10;&#10;자동 생성된 설명">
            <a:extLst>
              <a:ext uri="{FF2B5EF4-FFF2-40B4-BE49-F238E27FC236}">
                <a16:creationId xmlns:a16="http://schemas.microsoft.com/office/drawing/2014/main" id="{8CF00955-03F8-F404-A9D7-7A0C318C17B2}"/>
              </a:ext>
            </a:extLst>
          </p:cNvPr>
          <p:cNvPicPr>
            <a:picLocks/>
          </p:cNvPicPr>
          <p:nvPr/>
        </p:nvPicPr>
        <p:blipFill>
          <a:blip r:embed="rId9"/>
          <a:stretch>
            <a:fillRect/>
          </a:stretch>
        </p:blipFill>
        <p:spPr>
          <a:xfrm>
            <a:off x="5143500" y="2838450"/>
            <a:ext cx="1443600" cy="900000"/>
          </a:xfrm>
          <a:prstGeom prst="rect">
            <a:avLst/>
          </a:prstGeom>
        </p:spPr>
      </p:pic>
      <p:pic>
        <p:nvPicPr>
          <p:cNvPr id="42" name="그림 41" descr="텍스트, 스크린샷, 웹사이트, 웹 페이지이(가) 표시된 사진&#10;&#10;자동 생성된 설명">
            <a:extLst>
              <a:ext uri="{FF2B5EF4-FFF2-40B4-BE49-F238E27FC236}">
                <a16:creationId xmlns:a16="http://schemas.microsoft.com/office/drawing/2014/main" id="{7F725789-8EFA-2EEB-0EE2-2C79DB42E1C3}"/>
              </a:ext>
            </a:extLst>
          </p:cNvPr>
          <p:cNvPicPr>
            <a:picLocks/>
          </p:cNvPicPr>
          <p:nvPr/>
        </p:nvPicPr>
        <p:blipFill>
          <a:blip r:embed="rId10"/>
          <a:stretch>
            <a:fillRect/>
          </a:stretch>
        </p:blipFill>
        <p:spPr>
          <a:xfrm>
            <a:off x="5143500" y="3830792"/>
            <a:ext cx="1443600" cy="900000"/>
          </a:xfrm>
          <a:prstGeom prst="rect">
            <a:avLst/>
          </a:prstGeom>
        </p:spPr>
      </p:pic>
      <p:pic>
        <p:nvPicPr>
          <p:cNvPr id="43" name="그림 42" descr="텍스트, 스크린샷, 그래픽 디자인, 디자인이(가) 표시된 사진&#10;&#10;자동 생성된 설명">
            <a:extLst>
              <a:ext uri="{FF2B5EF4-FFF2-40B4-BE49-F238E27FC236}">
                <a16:creationId xmlns:a16="http://schemas.microsoft.com/office/drawing/2014/main" id="{285E8EA9-9FAF-D0EA-F130-992C834AC788}"/>
              </a:ext>
            </a:extLst>
          </p:cNvPr>
          <p:cNvPicPr>
            <a:picLocks/>
          </p:cNvPicPr>
          <p:nvPr/>
        </p:nvPicPr>
        <p:blipFill>
          <a:blip r:embed="rId11"/>
          <a:stretch>
            <a:fillRect/>
          </a:stretch>
        </p:blipFill>
        <p:spPr>
          <a:xfrm>
            <a:off x="713993" y="2838450"/>
            <a:ext cx="1443600" cy="900000"/>
          </a:xfrm>
          <a:prstGeom prst="rect">
            <a:avLst/>
          </a:prstGeom>
        </p:spPr>
      </p:pic>
      <p:pic>
        <p:nvPicPr>
          <p:cNvPr id="44" name="그림 43" descr="텍스트, 스크린샷, 웹사이트, 소프트웨어이(가) 표시된 사진&#10;&#10;자동 생성된 설명">
            <a:extLst>
              <a:ext uri="{FF2B5EF4-FFF2-40B4-BE49-F238E27FC236}">
                <a16:creationId xmlns:a16="http://schemas.microsoft.com/office/drawing/2014/main" id="{43696F97-F204-016C-E5C3-837DA1DDA43F}"/>
              </a:ext>
            </a:extLst>
          </p:cNvPr>
          <p:cNvPicPr>
            <a:picLocks/>
          </p:cNvPicPr>
          <p:nvPr/>
        </p:nvPicPr>
        <p:blipFill>
          <a:blip r:embed="rId12"/>
          <a:stretch>
            <a:fillRect/>
          </a:stretch>
        </p:blipFill>
        <p:spPr>
          <a:xfrm>
            <a:off x="713993" y="3830829"/>
            <a:ext cx="1443600" cy="900000"/>
          </a:xfrm>
          <a:prstGeom prst="rect">
            <a:avLst/>
          </a:prstGeom>
        </p:spPr>
      </p:pic>
      <p:sp>
        <p:nvSpPr>
          <p:cNvPr id="45" name="TextBox 44">
            <a:extLst>
              <a:ext uri="{FF2B5EF4-FFF2-40B4-BE49-F238E27FC236}">
                <a16:creationId xmlns:a16="http://schemas.microsoft.com/office/drawing/2014/main" id="{3E7D68F5-5F6E-4C65-D5BF-920591081D6C}"/>
              </a:ext>
            </a:extLst>
          </p:cNvPr>
          <p:cNvSpPr txBox="1"/>
          <p:nvPr/>
        </p:nvSpPr>
        <p:spPr>
          <a:xfrm>
            <a:off x="3043878" y="5320389"/>
            <a:ext cx="1336940" cy="331181"/>
          </a:xfrm>
          <a:prstGeom prst="rect">
            <a:avLst/>
          </a:prstGeom>
          <a:noFill/>
          <a:ln w="3175">
            <a:noFill/>
          </a:ln>
          <a:effectLst/>
        </p:spPr>
        <p:txBody>
          <a:bodyPr wrap="square" lIns="0" tIns="0" rIns="0" bIns="0" anchor="ctr">
            <a:spAutoFit/>
          </a:bodyPr>
          <a:lstStyle>
            <a:defPPr>
              <a:defRPr lang="en-US"/>
            </a:defPPr>
            <a:lvl1pPr eaLnBrk="0" fontAlgn="base" hangingPunct="0">
              <a:lnSpc>
                <a:spcPct val="130000"/>
              </a:lnSpc>
              <a:spcBef>
                <a:spcPct val="0"/>
              </a:spcBef>
              <a:spcAft>
                <a:spcPct val="0"/>
              </a:spcAft>
              <a:buClr>
                <a:srgbClr val="7D0900"/>
              </a:buClr>
              <a:defRPr sz="1500" b="1" kern="0">
                <a:solidFill>
                  <a:srgbClr val="000000"/>
                </a:solidFill>
                <a:ea typeface="맑은 고딕" panose="020B0503020000020004" pitchFamily="50" charset="-127"/>
                <a:cs typeface="Arial" panose="020B0604020202020204" pitchFamily="34" charset="0"/>
              </a:defRPr>
            </a:lvl1pPr>
          </a:lstStyle>
          <a:p>
            <a:pPr defTabSz="457200">
              <a:lnSpc>
                <a:spcPct val="110000"/>
              </a:lnSpc>
              <a:defRPr/>
            </a:pPr>
            <a:r>
              <a:rPr lang="ko-KR" altLang="en-US" sz="1000" b="0" u="sng">
                <a:ln>
                  <a:solidFill>
                    <a:prstClr val="white">
                      <a:lumMod val="75000"/>
                      <a:alpha val="0"/>
                    </a:prstClr>
                  </a:solidFill>
                </a:ln>
                <a:solidFill>
                  <a:srgbClr val="7DE0FF"/>
                </a:solidFill>
                <a:latin typeface="KoPub돋움체 Medium" panose="00000600000000000000" pitchFamily="2" charset="-127"/>
                <a:ea typeface="KoPub돋움체 Medium" panose="00000600000000000000" pitchFamily="2" charset="-127"/>
                <a:hlinkClick r:id="rId8">
                  <a:extLst>
                    <a:ext uri="{A12FA001-AC4F-418D-AE19-62706E023703}">
                      <ahyp:hlinkClr xmlns:ahyp="http://schemas.microsoft.com/office/drawing/2018/hyperlinkcolor" val="tx"/>
                    </a:ext>
                  </a:extLst>
                </a:hlinkClick>
              </a:rPr>
              <a:t>보고서 </a:t>
            </a:r>
            <a:r>
              <a:rPr lang="en-US" altLang="ko-KR" sz="1000" b="0" u="sng">
                <a:ln>
                  <a:solidFill>
                    <a:prstClr val="white">
                      <a:lumMod val="75000"/>
                      <a:alpha val="0"/>
                    </a:prstClr>
                  </a:solidFill>
                </a:ln>
                <a:solidFill>
                  <a:srgbClr val="7DE0FF"/>
                </a:solidFill>
                <a:latin typeface="KoPub돋움체 Medium" panose="00000600000000000000" pitchFamily="2" charset="-127"/>
                <a:ea typeface="KoPub돋움체 Medium" panose="00000600000000000000" pitchFamily="2" charset="-127"/>
                <a:hlinkClick r:id="rId8">
                  <a:extLst>
                    <a:ext uri="{A12FA001-AC4F-418D-AE19-62706E023703}">
                      <ahyp:hlinkClr xmlns:ahyp="http://schemas.microsoft.com/office/drawing/2018/hyperlinkcolor" val="tx"/>
                    </a:ext>
                  </a:extLst>
                </a:hlinkClick>
              </a:rPr>
              <a:t>PDF</a:t>
            </a:r>
            <a:br>
              <a:rPr lang="en-US" altLang="ko-KR" sz="1000" b="0" u="sng">
                <a:ln>
                  <a:solidFill>
                    <a:prstClr val="white">
                      <a:lumMod val="75000"/>
                      <a:alpha val="0"/>
                    </a:prstClr>
                  </a:solidFill>
                </a:ln>
                <a:solidFill>
                  <a:srgbClr val="7DE0FF"/>
                </a:solidFill>
                <a:latin typeface="KoPub돋움체 Medium" panose="00000600000000000000" pitchFamily="2" charset="-127"/>
                <a:ea typeface="KoPub돋움체 Medium" panose="00000600000000000000" pitchFamily="2" charset="-127"/>
                <a:hlinkClick r:id="rId8">
                  <a:extLst>
                    <a:ext uri="{A12FA001-AC4F-418D-AE19-62706E023703}">
                      <ahyp:hlinkClr xmlns:ahyp="http://schemas.microsoft.com/office/drawing/2018/hyperlinkcolor" val="tx"/>
                    </a:ext>
                  </a:extLst>
                </a:hlinkClick>
              </a:rPr>
            </a:br>
            <a:r>
              <a:rPr lang="en-US" altLang="ko-KR" sz="1000" b="0" u="sng">
                <a:ln>
                  <a:solidFill>
                    <a:prstClr val="white">
                      <a:lumMod val="75000"/>
                      <a:alpha val="0"/>
                    </a:prstClr>
                  </a:solidFill>
                </a:ln>
                <a:solidFill>
                  <a:srgbClr val="7DE0FF"/>
                </a:solidFill>
                <a:latin typeface="KoPub돋움체 Medium" panose="00000600000000000000" pitchFamily="2" charset="-127"/>
                <a:ea typeface="KoPub돋움체 Medium" panose="00000600000000000000" pitchFamily="2" charset="-127"/>
                <a:hlinkClick r:id="rId8">
                  <a:extLst>
                    <a:ext uri="{A12FA001-AC4F-418D-AE19-62706E023703}">
                      <ahyp:hlinkClr xmlns:ahyp="http://schemas.microsoft.com/office/drawing/2018/hyperlinkcolor" val="tx"/>
                    </a:ext>
                  </a:extLst>
                </a:hlinkClick>
              </a:rPr>
              <a:t>[</a:t>
            </a:r>
            <a:r>
              <a:rPr lang="ko-KR" altLang="en-US" sz="1000" b="0" u="sng">
                <a:ln>
                  <a:solidFill>
                    <a:prstClr val="white">
                      <a:lumMod val="75000"/>
                      <a:alpha val="0"/>
                    </a:prstClr>
                  </a:solidFill>
                </a:ln>
                <a:solidFill>
                  <a:srgbClr val="7DE0FF"/>
                </a:solidFill>
                <a:latin typeface="KoPub돋움체 Medium" panose="00000600000000000000" pitchFamily="2" charset="-127"/>
                <a:ea typeface="KoPub돋움체 Medium" panose="00000600000000000000" pitchFamily="2" charset="-127"/>
                <a:hlinkClick r:id="rId8">
                  <a:extLst>
                    <a:ext uri="{A12FA001-AC4F-418D-AE19-62706E023703}">
                      <ahyp:hlinkClr xmlns:ahyp="http://schemas.microsoft.com/office/drawing/2018/hyperlinkcolor" val="tx"/>
                    </a:ext>
                  </a:extLst>
                </a:hlinkClick>
              </a:rPr>
              <a:t>다운로드</a:t>
            </a:r>
            <a:r>
              <a:rPr lang="en-US" altLang="ko-KR" sz="1000" b="0" u="sng">
                <a:ln>
                  <a:solidFill>
                    <a:prstClr val="white">
                      <a:lumMod val="75000"/>
                      <a:alpha val="0"/>
                    </a:prstClr>
                  </a:solidFill>
                </a:ln>
                <a:solidFill>
                  <a:srgbClr val="7DE0FF"/>
                </a:solidFill>
                <a:latin typeface="KoPub돋움체 Medium" panose="00000600000000000000" pitchFamily="2" charset="-127"/>
                <a:ea typeface="KoPub돋움체 Medium" panose="00000600000000000000" pitchFamily="2" charset="-127"/>
                <a:hlinkClick r:id="rId8">
                  <a:extLst>
                    <a:ext uri="{A12FA001-AC4F-418D-AE19-62706E023703}">
                      <ahyp:hlinkClr xmlns:ahyp="http://schemas.microsoft.com/office/drawing/2018/hyperlinkcolor" val="tx"/>
                    </a:ext>
                  </a:extLst>
                </a:hlinkClick>
              </a:rPr>
              <a:t>]</a:t>
            </a:r>
            <a:endParaRPr lang="ko-KR" altLang="en-US" sz="1000" b="0" u="sng">
              <a:ln>
                <a:solidFill>
                  <a:prstClr val="white">
                    <a:lumMod val="75000"/>
                    <a:alpha val="0"/>
                  </a:prstClr>
                </a:solidFill>
              </a:ln>
              <a:solidFill>
                <a:srgbClr val="7DE0FF"/>
              </a:solidFill>
              <a:latin typeface="KoPub돋움체 Medium" panose="00000600000000000000" pitchFamily="2" charset="-127"/>
              <a:ea typeface="KoPub돋움체 Medium" panose="00000600000000000000" pitchFamily="2" charset="-127"/>
            </a:endParaRPr>
          </a:p>
        </p:txBody>
      </p:sp>
      <p:cxnSp>
        <p:nvCxnSpPr>
          <p:cNvPr id="90" name="직선 연결선 89">
            <a:extLst>
              <a:ext uri="{FF2B5EF4-FFF2-40B4-BE49-F238E27FC236}">
                <a16:creationId xmlns:a16="http://schemas.microsoft.com/office/drawing/2014/main" id="{4F5FB91A-06E0-3E7C-CA25-CA837428BC11}"/>
              </a:ext>
            </a:extLst>
          </p:cNvPr>
          <p:cNvCxnSpPr/>
          <p:nvPr/>
        </p:nvCxnSpPr>
        <p:spPr>
          <a:xfrm>
            <a:off x="704850" y="5876715"/>
            <a:ext cx="4068763" cy="0"/>
          </a:xfrm>
          <a:prstGeom prst="line">
            <a:avLst/>
          </a:prstGeom>
          <a:ln w="19050">
            <a:solidFill>
              <a:srgbClr val="00B0F0"/>
            </a:solidFill>
            <a:miter lim="800000"/>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4A629BF0-8465-BA1F-9E0D-89CDEABDFE86}"/>
              </a:ext>
            </a:extLst>
          </p:cNvPr>
          <p:cNvCxnSpPr/>
          <p:nvPr/>
        </p:nvCxnSpPr>
        <p:spPr>
          <a:xfrm>
            <a:off x="5143500" y="5876715"/>
            <a:ext cx="4068763" cy="0"/>
          </a:xfrm>
          <a:prstGeom prst="line">
            <a:avLst/>
          </a:prstGeom>
          <a:ln w="19050">
            <a:solidFill>
              <a:srgbClr val="00B0F0"/>
            </a:solidFill>
            <a:miter lim="800000"/>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FF3FDF47-81C0-C485-4514-3300B06F8BCF}"/>
              </a:ext>
            </a:extLst>
          </p:cNvPr>
          <p:cNvCxnSpPr>
            <a:cxnSpLocks/>
          </p:cNvCxnSpPr>
          <p:nvPr/>
        </p:nvCxnSpPr>
        <p:spPr>
          <a:xfrm>
            <a:off x="5133975" y="4973755"/>
            <a:ext cx="4068763" cy="0"/>
          </a:xfrm>
          <a:prstGeom prst="line">
            <a:avLst/>
          </a:prstGeom>
          <a:ln w="317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94" name="사각형: 둥근 모서리 93">
            <a:extLst>
              <a:ext uri="{FF2B5EF4-FFF2-40B4-BE49-F238E27FC236}">
                <a16:creationId xmlns:a16="http://schemas.microsoft.com/office/drawing/2014/main" id="{3C45BD49-1D6E-DBA2-4DC2-9101F2BA32AA}"/>
              </a:ext>
            </a:extLst>
          </p:cNvPr>
          <p:cNvSpPr/>
          <p:nvPr/>
        </p:nvSpPr>
        <p:spPr>
          <a:xfrm>
            <a:off x="778452" y="2034439"/>
            <a:ext cx="1035432" cy="175243"/>
          </a:xfrm>
          <a:prstGeom prst="roundRect">
            <a:avLst>
              <a:gd name="adj" fmla="val 50000"/>
            </a:avLst>
          </a:prstGeom>
          <a:solidFill>
            <a:srgbClr val="DE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altLang="ko-KR" sz="900" b="0" i="0" u="none" strike="noStrike" kern="1200" cap="none" spc="-50" normalizeH="0" noProof="0">
                <a:ln>
                  <a:solidFill>
                    <a:srgbClr val="00338D">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Univers for KPMG"/>
              </a:rPr>
              <a:t>2023</a:t>
            </a:r>
            <a:r>
              <a:rPr kumimoji="0" lang="ko-KR" altLang="en-US" sz="900" b="0" i="0" u="none" strike="noStrike" kern="1200" cap="none" spc="-50" normalizeH="0" noProof="0">
                <a:ln>
                  <a:solidFill>
                    <a:srgbClr val="00338D">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Univers for KPMG"/>
              </a:rPr>
              <a:t>년 </a:t>
            </a:r>
            <a:r>
              <a:rPr kumimoji="0" lang="en-US" altLang="ko-KR" sz="900" b="0" i="0" u="none" strike="noStrike" kern="1200" cap="none" spc="-50" normalizeH="0" noProof="0">
                <a:ln>
                  <a:solidFill>
                    <a:srgbClr val="00338D">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Univers for KPMG"/>
              </a:rPr>
              <a:t>11</a:t>
            </a:r>
            <a:r>
              <a:rPr kumimoji="0" lang="ko-KR" altLang="en-US" sz="900" b="0" i="0" u="none" strike="noStrike" kern="1200" cap="none" spc="-50" normalizeH="0" noProof="0">
                <a:ln>
                  <a:solidFill>
                    <a:srgbClr val="00338D">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Univers for KPMG"/>
              </a:rPr>
              <a:t>월 발간</a:t>
            </a:r>
          </a:p>
        </p:txBody>
      </p:sp>
      <p:sp>
        <p:nvSpPr>
          <p:cNvPr id="95" name="사각형: 둥근 모서리 94">
            <a:extLst>
              <a:ext uri="{FF2B5EF4-FFF2-40B4-BE49-F238E27FC236}">
                <a16:creationId xmlns:a16="http://schemas.microsoft.com/office/drawing/2014/main" id="{67E01207-D239-60DD-6900-5A20F283DF1B}"/>
              </a:ext>
            </a:extLst>
          </p:cNvPr>
          <p:cNvSpPr/>
          <p:nvPr/>
        </p:nvSpPr>
        <p:spPr>
          <a:xfrm>
            <a:off x="5207016" y="2034439"/>
            <a:ext cx="1035432" cy="175243"/>
          </a:xfrm>
          <a:prstGeom prst="roundRect">
            <a:avLst>
              <a:gd name="adj" fmla="val 50000"/>
            </a:avLst>
          </a:prstGeom>
          <a:solidFill>
            <a:srgbClr val="DE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altLang="ko-KR" sz="900" b="0" i="0" u="none" strike="noStrike" kern="1200" cap="none" spc="-50" normalizeH="0" noProof="0">
                <a:ln>
                  <a:solidFill>
                    <a:srgbClr val="00338D">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Univers for KPMG"/>
              </a:rPr>
              <a:t>2023</a:t>
            </a:r>
            <a:r>
              <a:rPr kumimoji="0" lang="ko-KR" altLang="en-US" sz="900" b="0" i="0" u="none" strike="noStrike" kern="1200" cap="none" spc="-50" normalizeH="0" noProof="0">
                <a:ln>
                  <a:solidFill>
                    <a:srgbClr val="00338D">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Univers for KPMG"/>
              </a:rPr>
              <a:t>년 </a:t>
            </a:r>
            <a:r>
              <a:rPr kumimoji="0" lang="en-US" altLang="ko-KR" sz="900" b="0" i="0" u="none" strike="noStrike" kern="1200" cap="none" spc="-50" normalizeH="0" noProof="0">
                <a:ln>
                  <a:solidFill>
                    <a:srgbClr val="00338D">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Univers for KPMG"/>
              </a:rPr>
              <a:t>12</a:t>
            </a:r>
            <a:r>
              <a:rPr kumimoji="0" lang="ko-KR" altLang="en-US" sz="900" b="0" i="0" u="none" strike="noStrike" kern="1200" cap="none" spc="-50" normalizeH="0" noProof="0">
                <a:ln>
                  <a:solidFill>
                    <a:srgbClr val="00338D">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Univers for KPMG"/>
              </a:rPr>
              <a:t>월 발간</a:t>
            </a:r>
          </a:p>
        </p:txBody>
      </p:sp>
      <p:pic>
        <p:nvPicPr>
          <p:cNvPr id="11" name="그림 10" descr="패턴, 스티치, 모노크롬이(가) 표시된 사진&#10;&#10;자동 생성된 설명">
            <a:extLst>
              <a:ext uri="{FF2B5EF4-FFF2-40B4-BE49-F238E27FC236}">
                <a16:creationId xmlns:a16="http://schemas.microsoft.com/office/drawing/2014/main" id="{B94D5032-9074-F1DC-B658-E1972A25F277}"/>
              </a:ext>
            </a:extLst>
          </p:cNvPr>
          <p:cNvPicPr>
            <a:picLocks noChangeAspect="1"/>
          </p:cNvPicPr>
          <p:nvPr/>
        </p:nvPicPr>
        <p:blipFill>
          <a:blip r:embed="rId13"/>
          <a:stretch>
            <a:fillRect/>
          </a:stretch>
        </p:blipFill>
        <p:spPr>
          <a:xfrm>
            <a:off x="5220900" y="5094561"/>
            <a:ext cx="644400" cy="644400"/>
          </a:xfrm>
          <a:prstGeom prst="rect">
            <a:avLst/>
          </a:prstGeom>
        </p:spPr>
      </p:pic>
    </p:spTree>
    <p:extLst>
      <p:ext uri="{BB962C8B-B14F-4D97-AF65-F5344CB8AC3E}">
        <p14:creationId xmlns:p14="http://schemas.microsoft.com/office/powerpoint/2010/main" val="1113549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8">
            <a:extLst>
              <a:ext uri="{FF2B5EF4-FFF2-40B4-BE49-F238E27FC236}">
                <a16:creationId xmlns:a16="http://schemas.microsoft.com/office/drawing/2014/main" id="{CF77BD3D-D2F8-4136-8E3F-427E9770157C}"/>
              </a:ext>
            </a:extLst>
          </p:cNvPr>
          <p:cNvSpPr txBox="1"/>
          <p:nvPr/>
        </p:nvSpPr>
        <p:spPr>
          <a:xfrm>
            <a:off x="814388" y="934037"/>
            <a:ext cx="4899964" cy="492443"/>
          </a:xfrm>
          <a:prstGeom prst="rect">
            <a:avLst/>
          </a:prstGeom>
          <a:noFill/>
        </p:spPr>
        <p:txBody>
          <a:bodyPr wrap="square" lIns="0" tIns="0" rIns="0" bIns="0" rtlCol="0" anchor="b" anchorCtr="0">
            <a:spAutoFit/>
          </a:bodyPr>
          <a:lstStyle>
            <a:defPPr>
              <a:defRPr lang="en-US"/>
            </a:defPPr>
            <a:lvl1pPr>
              <a:defRPr sz="3900">
                <a:solidFill>
                  <a:prstClr val="white"/>
                </a:solidFill>
                <a:latin typeface="KPMG Extralight"/>
                <a:cs typeface="KPMG Extralight"/>
              </a:defRPr>
            </a:lvl1pPr>
          </a:lstStyle>
          <a:p>
            <a:pPr marL="0" marR="0" lvl="0" indent="0" algn="l" defTabSz="839602" rtl="0" eaLnBrk="1" fontAlgn="auto" latinLnBrk="1"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solidFill>
                    <a:srgbClr val="0091DA">
                      <a:alpha val="0"/>
                    </a:srgbClr>
                  </a:solidFill>
                </a:ln>
                <a:solidFill>
                  <a:srgbClr val="00338D"/>
                </a:solidFill>
                <a:effectLst/>
                <a:uLnTx/>
                <a:uFillTx/>
                <a:latin typeface="KPMG Bold" panose="020B0803030202040204" pitchFamily="34" charset="0"/>
                <a:ea typeface="KoPub돋움체 Medium"/>
              </a:rPr>
              <a:t>Business Contacts</a:t>
            </a:r>
          </a:p>
        </p:txBody>
      </p:sp>
      <p:graphicFrame>
        <p:nvGraphicFramePr>
          <p:cNvPr id="6" name="표 5">
            <a:extLst>
              <a:ext uri="{FF2B5EF4-FFF2-40B4-BE49-F238E27FC236}">
                <a16:creationId xmlns:a16="http://schemas.microsoft.com/office/drawing/2014/main" id="{59BD55EC-880A-4D18-AA5C-6D9239BCE44E}"/>
              </a:ext>
            </a:extLst>
          </p:cNvPr>
          <p:cNvGraphicFramePr>
            <a:graphicFrameLocks noGrp="1"/>
          </p:cNvGraphicFramePr>
          <p:nvPr>
            <p:extLst>
              <p:ext uri="{D42A27DB-BD31-4B8C-83A1-F6EECF244321}">
                <p14:modId xmlns:p14="http://schemas.microsoft.com/office/powerpoint/2010/main" val="3368599217"/>
              </p:ext>
            </p:extLst>
          </p:nvPr>
        </p:nvGraphicFramePr>
        <p:xfrm>
          <a:off x="814389" y="1382936"/>
          <a:ext cx="8277210" cy="2762120"/>
        </p:xfrm>
        <a:graphic>
          <a:graphicData uri="http://schemas.openxmlformats.org/drawingml/2006/table">
            <a:tbl>
              <a:tblPr firstRow="1" bandRow="1">
                <a:tableStyleId>{5C22544A-7EE6-4342-B048-85BDC9FD1C3A}</a:tableStyleId>
              </a:tblPr>
              <a:tblGrid>
                <a:gridCol w="1751327">
                  <a:extLst>
                    <a:ext uri="{9D8B030D-6E8A-4147-A177-3AD203B41FA5}">
                      <a16:colId xmlns:a16="http://schemas.microsoft.com/office/drawing/2014/main" val="968525178"/>
                    </a:ext>
                  </a:extLst>
                </a:gridCol>
                <a:gridCol w="2098503">
                  <a:extLst>
                    <a:ext uri="{9D8B030D-6E8A-4147-A177-3AD203B41FA5}">
                      <a16:colId xmlns:a16="http://schemas.microsoft.com/office/drawing/2014/main" val="2373283035"/>
                    </a:ext>
                  </a:extLst>
                </a:gridCol>
                <a:gridCol w="1116490">
                  <a:extLst>
                    <a:ext uri="{9D8B030D-6E8A-4147-A177-3AD203B41FA5}">
                      <a16:colId xmlns:a16="http://schemas.microsoft.com/office/drawing/2014/main" val="2192865859"/>
                    </a:ext>
                  </a:extLst>
                </a:gridCol>
                <a:gridCol w="1655445">
                  <a:extLst>
                    <a:ext uri="{9D8B030D-6E8A-4147-A177-3AD203B41FA5}">
                      <a16:colId xmlns:a16="http://schemas.microsoft.com/office/drawing/2014/main" val="3835351547"/>
                    </a:ext>
                  </a:extLst>
                </a:gridCol>
                <a:gridCol w="1655445">
                  <a:extLst>
                    <a:ext uri="{9D8B030D-6E8A-4147-A177-3AD203B41FA5}">
                      <a16:colId xmlns:a16="http://schemas.microsoft.com/office/drawing/2014/main" val="1712257969"/>
                    </a:ext>
                  </a:extLst>
                </a:gridCol>
              </a:tblGrid>
              <a:tr h="345600">
                <a:tc gridSpan="5">
                  <a:txBody>
                    <a:bodyPr/>
                    <a:lstStyle/>
                    <a:p>
                      <a:pPr marL="0" marR="0" lvl="0" indent="0" algn="l" defTabSz="495285" rtl="0" eaLnBrk="1" fontAlgn="auto" latinLnBrk="1" hangingPunct="1">
                        <a:lnSpc>
                          <a:spcPct val="100000"/>
                        </a:lnSpc>
                        <a:spcBef>
                          <a:spcPts val="0"/>
                        </a:spcBef>
                        <a:spcAft>
                          <a:spcPts val="0"/>
                        </a:spcAft>
                        <a:buClrTx/>
                        <a:buSzTx/>
                        <a:buFontTx/>
                        <a:buNone/>
                        <a:tabLst/>
                        <a:defRPr/>
                      </a:pPr>
                      <a:endParaRPr kumimoji="0" lang="en-US" altLang="ko-KR" sz="1300" b="0" i="0" u="none" strike="noStrike" kern="0" cap="none" spc="0" normalizeH="0" baseline="0" noProof="0">
                        <a:ln>
                          <a:solidFill>
                            <a:srgbClr val="00338D">
                              <a:alpha val="0"/>
                            </a:srgbClr>
                          </a:solidFill>
                        </a:ln>
                        <a:solidFill>
                          <a:schemeClr val="tx2"/>
                        </a:solidFill>
                        <a:effectLst/>
                        <a:uLnTx/>
                        <a:uFillTx/>
                        <a:latin typeface="+mj-ea"/>
                        <a:ea typeface="+mj-ea"/>
                        <a:cs typeface="Arial" panose="020B0604020202020204" pitchFamily="34" charset="0"/>
                      </a:endParaRPr>
                    </a:p>
                  </a:txBody>
                  <a:tcPr marL="0" marR="0" marT="720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marL="0" marR="0" indent="0" algn="l" defTabSz="495285" rtl="0" eaLnBrk="1" fontAlgn="auto" latinLnBrk="1" hangingPunct="1">
                        <a:lnSpc>
                          <a:spcPct val="100000"/>
                        </a:lnSpc>
                        <a:spcBef>
                          <a:spcPts val="0"/>
                        </a:spcBef>
                        <a:spcAft>
                          <a:spcPts val="0"/>
                        </a:spcAft>
                        <a:buClrTx/>
                        <a:buSzTx/>
                        <a:buFontTx/>
                        <a:buNone/>
                        <a:tabLst/>
                        <a:defRPr/>
                      </a:pPr>
                      <a:endParaRPr lang="en-US" altLang="ko-KR" sz="1400" b="1" spc="59">
                        <a:solidFill>
                          <a:srgbClr val="00338D"/>
                        </a:solidFill>
                        <a:latin typeface="+mn-ea"/>
                        <a:ea typeface="+mn-ea"/>
                        <a:cs typeface="Arial" panose="020B0604020202020204"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34087350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050" b="0" i="0" u="none" strike="noStrike" kern="0" cap="none" spc="0" normalizeH="0" baseline="0" noProof="0">
                          <a:ln>
                            <a:solidFill>
                              <a:srgbClr val="00338D">
                                <a:alpha val="0"/>
                              </a:srgbClr>
                            </a:solidFill>
                          </a:ln>
                          <a:solidFill>
                            <a:schemeClr val="tx2"/>
                          </a:solidFill>
                          <a:effectLst/>
                          <a:uLnTx/>
                          <a:uFillTx/>
                          <a:latin typeface="+mj-ea"/>
                          <a:ea typeface="+mn-ea"/>
                          <a:cs typeface="Arial" panose="020B0604020202020204" pitchFamily="34" charset="0"/>
                        </a:rPr>
                        <a:t>Industry Leader</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lang="en-US" altLang="ko-KR" sz="850" b="0" spc="0" baseline="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lang="en-US" altLang="ko-KR" sz="850" b="0" spc="0" baseline="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lang="en-US" altLang="ko-KR" sz="850" b="0" spc="0" baseline="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lnSpc>
                          <a:spcPct val="100000"/>
                        </a:lnSpc>
                        <a:spcBef>
                          <a:spcPts val="0"/>
                        </a:spcBef>
                        <a:defRPr/>
                      </a:pPr>
                      <a:endParaRPr lang="en-US" altLang="ko-KR" sz="850" b="0" spc="0" baseline="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345086232"/>
                  </a:ext>
                </a:extLst>
              </a:tr>
              <a:tr h="0">
                <a:tc>
                  <a:txBody>
                    <a:bodyPr/>
                    <a:lstStyle/>
                    <a:p>
                      <a:pPr marL="0">
                        <a:lnSpc>
                          <a:spcPct val="100000"/>
                        </a:lnSpc>
                        <a:spcBef>
                          <a:spcPts val="0"/>
                        </a:spcBef>
                        <a:spcAft>
                          <a:spcPts val="200"/>
                        </a:spcAft>
                        <a:defRPr/>
                      </a:pPr>
                      <a:r>
                        <a:rPr lang="ko-KR" altLang="en-US" sz="850" b="1"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금융산업</a:t>
                      </a:r>
                    </a:p>
                    <a:p>
                      <a:pPr marL="0">
                        <a:lnSpc>
                          <a:spcPct val="100000"/>
                        </a:lnSpc>
                        <a:spcBef>
                          <a:spcPts val="0"/>
                        </a:spcBef>
                        <a:spcAft>
                          <a:spcPts val="200"/>
                        </a:spcAft>
                        <a:defRPr/>
                      </a:pPr>
                      <a:r>
                        <a:rPr lang="ko-KR" altLang="en-US" sz="850" b="0"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권영민</a:t>
                      </a:r>
                    </a:p>
                    <a:p>
                      <a:pPr marL="0">
                        <a:lnSpc>
                          <a:spcPct val="100000"/>
                        </a:lnSpc>
                        <a:spcBef>
                          <a:spcPts val="0"/>
                        </a:spcBef>
                        <a:spcAft>
                          <a:spcPts val="200"/>
                        </a:spcAft>
                        <a:defRPr/>
                      </a:pPr>
                      <a:r>
                        <a:rPr lang="ko-KR" altLang="en-US" sz="850" b="0"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부대표</a:t>
                      </a:r>
                    </a:p>
                    <a:p>
                      <a:pPr marL="0">
                        <a:lnSpc>
                          <a:spcPct val="100000"/>
                        </a:lnSpc>
                        <a:spcBef>
                          <a:spcPts val="0"/>
                        </a:spcBef>
                        <a:spcAft>
                          <a:spcPts val="200"/>
                        </a:spcAft>
                        <a:defRPr/>
                      </a:pPr>
                      <a:r>
                        <a:rPr lang="en-US" altLang="ko-KR" sz="850" b="0"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T 02-2112-0217</a:t>
                      </a:r>
                    </a:p>
                    <a:p>
                      <a:pPr marL="0">
                        <a:lnSpc>
                          <a:spcPct val="100000"/>
                        </a:lnSpc>
                        <a:spcBef>
                          <a:spcPts val="0"/>
                        </a:spcBef>
                        <a:spcAft>
                          <a:spcPts val="200"/>
                        </a:spcAft>
                        <a:defRPr/>
                      </a:pPr>
                      <a:r>
                        <a:rPr lang="en-US" altLang="ko-KR" sz="850" b="0"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E ykwon@kr.kpmg.com</a:t>
                      </a:r>
                    </a:p>
                    <a:p>
                      <a:pPr marL="0">
                        <a:lnSpc>
                          <a:spcPct val="100000"/>
                        </a:lnSpc>
                        <a:spcBef>
                          <a:spcPts val="0"/>
                        </a:spcBef>
                        <a:spcAft>
                          <a:spcPts val="200"/>
                        </a:spcAft>
                        <a:defRPr/>
                      </a:pPr>
                      <a:endParaRPr lang="en-US" altLang="ko-KR" sz="850" b="0"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p>
                      <a:pPr marL="0">
                        <a:lnSpc>
                          <a:spcPct val="100000"/>
                        </a:lnSpc>
                        <a:spcBef>
                          <a:spcPts val="0"/>
                        </a:spcBef>
                        <a:spcAft>
                          <a:spcPts val="200"/>
                        </a:spcAft>
                        <a:defRPr/>
                      </a:pPr>
                      <a:r>
                        <a:rPr lang="ko-KR" altLang="en-US" sz="850" b="1"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제조</a:t>
                      </a:r>
                      <a:r>
                        <a:rPr lang="en-US" altLang="ko-KR" sz="850" b="1"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a:t>
                      </a:r>
                      <a:r>
                        <a:rPr lang="ko-KR" altLang="en-US" sz="850" b="1"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건설산업</a:t>
                      </a:r>
                    </a:p>
                    <a:p>
                      <a:pPr marL="0">
                        <a:lnSpc>
                          <a:spcPct val="100000"/>
                        </a:lnSpc>
                        <a:spcBef>
                          <a:spcPts val="0"/>
                        </a:spcBef>
                        <a:spcAft>
                          <a:spcPts val="200"/>
                        </a:spcAft>
                        <a:defRPr/>
                      </a:pPr>
                      <a:r>
                        <a:rPr lang="ko-KR" altLang="en-US" sz="850" b="0"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변영훈</a:t>
                      </a:r>
                    </a:p>
                    <a:p>
                      <a:pPr marL="0">
                        <a:lnSpc>
                          <a:spcPct val="100000"/>
                        </a:lnSpc>
                        <a:spcBef>
                          <a:spcPts val="0"/>
                        </a:spcBef>
                        <a:spcAft>
                          <a:spcPts val="200"/>
                        </a:spcAft>
                        <a:defRPr/>
                      </a:pPr>
                      <a:r>
                        <a:rPr lang="ko-KR" altLang="en-US" sz="850" b="0"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부대표</a:t>
                      </a:r>
                    </a:p>
                    <a:p>
                      <a:pPr marL="0">
                        <a:lnSpc>
                          <a:spcPct val="100000"/>
                        </a:lnSpc>
                        <a:spcBef>
                          <a:spcPts val="0"/>
                        </a:spcBef>
                        <a:spcAft>
                          <a:spcPts val="200"/>
                        </a:spcAft>
                        <a:defRPr/>
                      </a:pPr>
                      <a:r>
                        <a:rPr lang="en-US" altLang="ko-KR" sz="850" b="0"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T 02-2112-0506</a:t>
                      </a:r>
                    </a:p>
                    <a:p>
                      <a:pPr marL="0">
                        <a:lnSpc>
                          <a:spcPct val="100000"/>
                        </a:lnSpc>
                        <a:spcBef>
                          <a:spcPts val="0"/>
                        </a:spcBef>
                        <a:spcAft>
                          <a:spcPts val="200"/>
                        </a:spcAft>
                        <a:defRPr/>
                      </a:pPr>
                      <a:r>
                        <a:rPr lang="en-US" altLang="ko-KR" sz="850" b="0"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E ybyun@kr.kpmg.com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nSpc>
                          <a:spcPct val="100000"/>
                        </a:lnSpc>
                        <a:spcBef>
                          <a:spcPts val="0"/>
                        </a:spcBef>
                        <a:spcAft>
                          <a:spcPts val="200"/>
                        </a:spcAft>
                        <a:defRPr/>
                      </a:pPr>
                      <a:r>
                        <a:rPr lang="ko-KR" altLang="en-US" sz="850" b="1"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유통</a:t>
                      </a:r>
                      <a:r>
                        <a:rPr lang="en-US" altLang="ko-KR" sz="850" b="1"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a:t>
                      </a:r>
                      <a:r>
                        <a:rPr lang="ko-KR" altLang="en-US" sz="850" b="1"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소비재산업</a:t>
                      </a:r>
                    </a:p>
                    <a:p>
                      <a:pPr marL="0">
                        <a:lnSpc>
                          <a:spcPct val="100000"/>
                        </a:lnSpc>
                        <a:spcBef>
                          <a:spcPts val="0"/>
                        </a:spcBef>
                        <a:spcAft>
                          <a:spcPts val="200"/>
                        </a:spcAft>
                        <a:defRPr/>
                      </a:pPr>
                      <a:r>
                        <a:rPr lang="ko-KR" altLang="en-US" sz="850" b="0"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신장훈</a:t>
                      </a:r>
                    </a:p>
                    <a:p>
                      <a:pPr marL="0">
                        <a:lnSpc>
                          <a:spcPct val="100000"/>
                        </a:lnSpc>
                        <a:spcBef>
                          <a:spcPts val="0"/>
                        </a:spcBef>
                        <a:spcAft>
                          <a:spcPts val="200"/>
                        </a:spcAft>
                        <a:defRPr/>
                      </a:pPr>
                      <a:r>
                        <a:rPr lang="ko-KR" altLang="en-US" sz="850" b="0"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부대표</a:t>
                      </a:r>
                    </a:p>
                    <a:p>
                      <a:pPr marL="0">
                        <a:lnSpc>
                          <a:spcPct val="100000"/>
                        </a:lnSpc>
                        <a:spcBef>
                          <a:spcPts val="0"/>
                        </a:spcBef>
                        <a:spcAft>
                          <a:spcPts val="200"/>
                        </a:spcAft>
                        <a:defRPr/>
                      </a:pPr>
                      <a:r>
                        <a:rPr lang="en-US" altLang="ko-KR" sz="850" b="0"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T 02-2112-0808</a:t>
                      </a:r>
                    </a:p>
                    <a:p>
                      <a:pPr marL="0">
                        <a:lnSpc>
                          <a:spcPct val="100000"/>
                        </a:lnSpc>
                        <a:spcBef>
                          <a:spcPts val="0"/>
                        </a:spcBef>
                        <a:spcAft>
                          <a:spcPts val="200"/>
                        </a:spcAft>
                        <a:defRPr/>
                      </a:pPr>
                      <a:r>
                        <a:rPr lang="en-US" altLang="ko-KR" sz="850" b="0"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E jshin@kr.kpmg.com</a:t>
                      </a:r>
                    </a:p>
                    <a:p>
                      <a:pPr marL="0">
                        <a:lnSpc>
                          <a:spcPct val="100000"/>
                        </a:lnSpc>
                        <a:spcBef>
                          <a:spcPts val="0"/>
                        </a:spcBef>
                        <a:spcAft>
                          <a:spcPts val="200"/>
                        </a:spcAft>
                        <a:defRPr/>
                      </a:pPr>
                      <a:endParaRPr lang="en-US" altLang="ko-KR" sz="850" b="0"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endParaRPr>
                    </a:p>
                    <a:p>
                      <a:pPr marL="0">
                        <a:lnSpc>
                          <a:spcPct val="100000"/>
                        </a:lnSpc>
                        <a:spcBef>
                          <a:spcPts val="0"/>
                        </a:spcBef>
                        <a:spcAft>
                          <a:spcPts val="200"/>
                        </a:spcAft>
                        <a:defRPr/>
                      </a:pPr>
                      <a:r>
                        <a:rPr lang="ko-KR" altLang="en-US" sz="850" b="1" spc="0" baseline="0">
                          <a:ln>
                            <a:solidFill>
                              <a:srgbClr val="00338D">
                                <a:alpha val="0"/>
                              </a:srgbClr>
                            </a:solidFill>
                          </a:ln>
                          <a:solidFill>
                            <a:srgbClr val="00338D"/>
                          </a:solidFill>
                          <a:latin typeface="KoPub돋움체 Medium" panose="00000600000000000000" pitchFamily="2" charset="-127"/>
                          <a:ea typeface="KoPub돋움체 Medium"/>
                          <a:cs typeface="Arial"/>
                        </a:rPr>
                        <a:t>전자</a:t>
                      </a:r>
                      <a:r>
                        <a:rPr lang="en-US" altLang="ko-KR" sz="850" b="1" spc="0" baseline="0">
                          <a:ln>
                            <a:solidFill>
                              <a:srgbClr val="00338D">
                                <a:alpha val="0"/>
                              </a:srgbClr>
                            </a:solidFill>
                          </a:ln>
                          <a:solidFill>
                            <a:srgbClr val="00338D"/>
                          </a:solidFill>
                          <a:latin typeface="KoPub돋움체 Medium" panose="00000600000000000000" pitchFamily="2" charset="-127"/>
                          <a:ea typeface="KoPub돋움체 Medium"/>
                          <a:cs typeface="Arial"/>
                        </a:rPr>
                        <a:t>·</a:t>
                      </a:r>
                      <a:r>
                        <a:rPr lang="ko-KR" altLang="en-US" sz="850" b="1" spc="0" baseline="0">
                          <a:ln>
                            <a:solidFill>
                              <a:srgbClr val="00338D">
                                <a:alpha val="0"/>
                              </a:srgbClr>
                            </a:solidFill>
                          </a:ln>
                          <a:solidFill>
                            <a:srgbClr val="00338D"/>
                          </a:solidFill>
                          <a:latin typeface="KoPub돋움체 Medium" panose="00000600000000000000" pitchFamily="2" charset="-127"/>
                          <a:ea typeface="KoPub돋움체 Medium"/>
                          <a:cs typeface="Arial"/>
                        </a:rPr>
                        <a:t>정보통신</a:t>
                      </a:r>
                      <a:r>
                        <a:rPr lang="en-US" altLang="ko-KR" sz="850" b="1" spc="0" baseline="0">
                          <a:ln>
                            <a:solidFill>
                              <a:srgbClr val="00338D">
                                <a:alpha val="0"/>
                              </a:srgbClr>
                            </a:solidFill>
                          </a:ln>
                          <a:solidFill>
                            <a:srgbClr val="00338D"/>
                          </a:solidFill>
                          <a:latin typeface="KoPub돋움체 Medium" panose="00000600000000000000" pitchFamily="2" charset="-127"/>
                          <a:ea typeface="KoPub돋움체 Medium"/>
                          <a:cs typeface="Arial"/>
                        </a:rPr>
                        <a:t>·</a:t>
                      </a:r>
                      <a:r>
                        <a:rPr lang="ko-KR" altLang="en-US" sz="850" b="1" spc="0" baseline="0">
                          <a:ln>
                            <a:solidFill>
                              <a:srgbClr val="00338D">
                                <a:alpha val="0"/>
                              </a:srgbClr>
                            </a:solidFill>
                          </a:ln>
                          <a:solidFill>
                            <a:srgbClr val="00338D"/>
                          </a:solidFill>
                          <a:latin typeface="KoPub돋움체 Medium" panose="00000600000000000000" pitchFamily="2" charset="-127"/>
                          <a:ea typeface="KoPub돋움체 Medium"/>
                          <a:cs typeface="Arial"/>
                        </a:rPr>
                        <a:t>반도체</a:t>
                      </a:r>
                      <a:r>
                        <a:rPr lang="en-US" altLang="ko-KR" sz="800" b="1" i="0" u="none" strike="noStrike" spc="0" baseline="0" noProof="0">
                          <a:ln>
                            <a:solidFill>
                              <a:srgbClr val="00338D">
                                <a:alpha val="0"/>
                              </a:srgbClr>
                            </a:solidFill>
                          </a:ln>
                          <a:solidFill>
                            <a:srgbClr val="00338D"/>
                          </a:solidFill>
                          <a:latin typeface="KoPub돋움체 Medium" panose="00000600000000000000" pitchFamily="2" charset="-127"/>
                        </a:rPr>
                        <a:t>·</a:t>
                      </a:r>
                      <a:r>
                        <a:rPr lang="ko-KR" altLang="en-US" sz="850" b="1" spc="0" baseline="0">
                          <a:ln>
                            <a:solidFill>
                              <a:srgbClr val="00338D">
                                <a:alpha val="0"/>
                              </a:srgbClr>
                            </a:solidFill>
                          </a:ln>
                          <a:solidFill>
                            <a:srgbClr val="00338D"/>
                          </a:solidFill>
                          <a:latin typeface="KoPub돋움체 Medium" panose="00000600000000000000" pitchFamily="2" charset="-127"/>
                          <a:ea typeface="KoPub돋움체 Medium"/>
                          <a:cs typeface="Arial"/>
                        </a:rPr>
                        <a:t>게임</a:t>
                      </a:r>
                      <a:r>
                        <a:rPr lang="en-US" altLang="ko-KR" sz="800" b="1" i="0" u="none" strike="noStrike" spc="0" baseline="0" noProof="0">
                          <a:ln>
                            <a:solidFill>
                              <a:srgbClr val="00338D">
                                <a:alpha val="0"/>
                              </a:srgbClr>
                            </a:solidFill>
                          </a:ln>
                          <a:solidFill>
                            <a:srgbClr val="00338D"/>
                          </a:solidFill>
                          <a:latin typeface="KoPub돋움체 Medium" panose="00000600000000000000" pitchFamily="2" charset="-127"/>
                        </a:rPr>
                        <a:t>·</a:t>
                      </a:r>
                      <a:r>
                        <a:rPr lang="ko-KR" altLang="en-US" sz="850" b="1" spc="0" baseline="0">
                          <a:ln>
                            <a:solidFill>
                              <a:srgbClr val="00338D">
                                <a:alpha val="0"/>
                              </a:srgbClr>
                            </a:solidFill>
                          </a:ln>
                          <a:solidFill>
                            <a:srgbClr val="00338D"/>
                          </a:solidFill>
                          <a:latin typeface="KoPub돋움체 Medium" panose="00000600000000000000" pitchFamily="2" charset="-127"/>
                          <a:ea typeface="KoPub돋움체 Medium"/>
                          <a:cs typeface="Arial"/>
                        </a:rPr>
                        <a:t>엔터미디어산업</a:t>
                      </a:r>
                    </a:p>
                    <a:p>
                      <a:pPr marL="0">
                        <a:lnSpc>
                          <a:spcPct val="100000"/>
                        </a:lnSpc>
                        <a:spcBef>
                          <a:spcPts val="0"/>
                        </a:spcBef>
                        <a:spcAft>
                          <a:spcPts val="200"/>
                        </a:spcAft>
                        <a:defRPr/>
                      </a:pPr>
                      <a:r>
                        <a:rPr lang="ko-KR" altLang="en-US" sz="850" b="0"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염승훈</a:t>
                      </a:r>
                    </a:p>
                    <a:p>
                      <a:pPr marL="0">
                        <a:lnSpc>
                          <a:spcPct val="100000"/>
                        </a:lnSpc>
                        <a:spcBef>
                          <a:spcPts val="0"/>
                        </a:spcBef>
                        <a:spcAft>
                          <a:spcPts val="200"/>
                        </a:spcAft>
                        <a:defRPr/>
                      </a:pPr>
                      <a:r>
                        <a:rPr lang="ko-KR" altLang="en-US" sz="850" b="0"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부대표</a:t>
                      </a:r>
                    </a:p>
                    <a:p>
                      <a:pPr marL="0">
                        <a:lnSpc>
                          <a:spcPct val="100000"/>
                        </a:lnSpc>
                        <a:spcBef>
                          <a:spcPts val="0"/>
                        </a:spcBef>
                        <a:spcAft>
                          <a:spcPts val="200"/>
                        </a:spcAft>
                        <a:defRPr/>
                      </a:pPr>
                      <a:r>
                        <a:rPr lang="en-US" altLang="ko-KR" sz="850" b="0"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T 02-2112-0533</a:t>
                      </a:r>
                    </a:p>
                    <a:p>
                      <a:pPr marL="0">
                        <a:lnSpc>
                          <a:spcPct val="100000"/>
                        </a:lnSpc>
                        <a:spcBef>
                          <a:spcPts val="0"/>
                        </a:spcBef>
                        <a:spcAft>
                          <a:spcPts val="200"/>
                        </a:spcAft>
                        <a:defRPr/>
                      </a:pPr>
                      <a:r>
                        <a:rPr lang="en-US" altLang="ko-KR" sz="850" b="0"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E syeom@kr.kpmg.com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nSpc>
                          <a:spcPct val="100000"/>
                        </a:lnSpc>
                        <a:spcBef>
                          <a:spcPts val="0"/>
                        </a:spcBef>
                        <a:spcAft>
                          <a:spcPts val="200"/>
                        </a:spcAft>
                        <a:defRPr/>
                      </a:pPr>
                      <a:r>
                        <a:rPr lang="ko-KR" altLang="en-US" sz="850" b="1"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자동차산업</a:t>
                      </a:r>
                    </a:p>
                    <a:p>
                      <a:pPr marL="0">
                        <a:lnSpc>
                          <a:spcPct val="100000"/>
                        </a:lnSpc>
                        <a:spcBef>
                          <a:spcPts val="0"/>
                        </a:spcBef>
                        <a:spcAft>
                          <a:spcPts val="200"/>
                        </a:spcAft>
                        <a:defRPr/>
                      </a:pPr>
                      <a:r>
                        <a:rPr lang="ko-KR" altLang="en-US" sz="850" b="0"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위승훈</a:t>
                      </a:r>
                    </a:p>
                    <a:p>
                      <a:pPr marL="0">
                        <a:lnSpc>
                          <a:spcPct val="100000"/>
                        </a:lnSpc>
                        <a:spcBef>
                          <a:spcPts val="0"/>
                        </a:spcBef>
                        <a:spcAft>
                          <a:spcPts val="200"/>
                        </a:spcAft>
                        <a:defRPr/>
                      </a:pPr>
                      <a:r>
                        <a:rPr lang="ko-KR" altLang="en-US" sz="850" b="0"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부대표</a:t>
                      </a:r>
                    </a:p>
                    <a:p>
                      <a:pPr marL="0">
                        <a:lnSpc>
                          <a:spcPct val="100000"/>
                        </a:lnSpc>
                        <a:spcBef>
                          <a:spcPts val="0"/>
                        </a:spcBef>
                        <a:spcAft>
                          <a:spcPts val="200"/>
                        </a:spcAft>
                        <a:defRPr/>
                      </a:pPr>
                      <a:r>
                        <a:rPr lang="en-US" altLang="ko-KR" sz="850" b="0"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T 02-2112-0620</a:t>
                      </a:r>
                    </a:p>
                    <a:p>
                      <a:pPr marL="0">
                        <a:lnSpc>
                          <a:spcPct val="100000"/>
                        </a:lnSpc>
                        <a:spcBef>
                          <a:spcPts val="0"/>
                        </a:spcBef>
                        <a:spcAft>
                          <a:spcPts val="200"/>
                        </a:spcAft>
                        <a:defRPr/>
                      </a:pPr>
                      <a:r>
                        <a:rPr lang="en-US" altLang="ko-KR" sz="850" b="0" spc="0" baseline="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cs typeface="Arial" pitchFamily="34" charset="0"/>
                        </a:rPr>
                        <a:t>E swi@kr.kpmg.com</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9372684"/>
                  </a:ext>
                </a:extLst>
              </a:tr>
              <a:tr h="0">
                <a:tc>
                  <a:txBody>
                    <a:bodyPr/>
                    <a:lstStyle/>
                    <a:p>
                      <a:pPr marL="0" defTabSz="914400">
                        <a:lnSpc>
                          <a:spcPct val="100000"/>
                        </a:lnSpc>
                        <a:spcBef>
                          <a:spcPts val="0"/>
                        </a:spcBef>
                        <a:spcAft>
                          <a:spcPts val="0"/>
                        </a:spcAft>
                        <a:defRPr/>
                      </a:pPr>
                      <a:endParaRPr lang="en-US" altLang="ko-KR" sz="1050" b="0" spc="0" baseline="0">
                        <a:ln>
                          <a:solidFill>
                            <a:schemeClr val="accent1">
                              <a:alpha val="0"/>
                            </a:schemeClr>
                          </a:solidFill>
                        </a:ln>
                        <a:solidFill>
                          <a:schemeClr val="tx2"/>
                        </a:solidFill>
                        <a:latin typeface="+mj-ea"/>
                        <a:ea typeface="+mj-ea"/>
                        <a:cs typeface="Arial" pitchFamily="34" charset="0"/>
                      </a:endParaRPr>
                    </a:p>
                  </a:txBody>
                  <a:tcPr marL="0" marR="0" marT="144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lang="en-US" altLang="ko-KR" sz="850" b="0" spc="0" baseline="0">
                        <a:ln>
                          <a:solidFill>
                            <a:schemeClr val="accent1">
                              <a:alpha val="0"/>
                            </a:schemeClr>
                          </a:solidFill>
                        </a:ln>
                        <a:solidFill>
                          <a:schemeClr val="tx2"/>
                        </a:solidFill>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34719241"/>
                  </a:ext>
                </a:extLst>
              </a:tr>
              <a:tr h="0">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defTabSz="914400">
                        <a:lnSpc>
                          <a:spcPct val="100000"/>
                        </a:lnSpc>
                        <a:spcBef>
                          <a:spcPts val="0"/>
                        </a:spcBef>
                        <a:spcAft>
                          <a:spcPts val="0"/>
                        </a:spcAft>
                        <a:defRPr/>
                      </a:pPr>
                      <a:endParaRPr kumimoji="0" lang="en-US" altLang="ko-KR" sz="850" b="0" i="0" u="none" strike="noStrike" kern="0" cap="none" spc="0" normalizeH="0" baseline="0">
                        <a:ln>
                          <a:solidFill>
                            <a:schemeClr val="accent1">
                              <a:alpha val="0"/>
                            </a:schemeClr>
                          </a:solidFill>
                        </a:ln>
                        <a:solidFill>
                          <a:schemeClr val="tx2"/>
                        </a:solidFill>
                        <a:effectLst/>
                        <a:uLnTx/>
                        <a:uFillTx/>
                        <a:latin typeface="+mn-ea"/>
                        <a:ea typeface="+mn-ea"/>
                        <a:cs typeface="Arial"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142290028"/>
                  </a:ext>
                </a:extLst>
              </a:tr>
            </a:tbl>
          </a:graphicData>
        </a:graphic>
      </p:graphicFrame>
    </p:spTree>
    <p:extLst>
      <p:ext uri="{BB962C8B-B14F-4D97-AF65-F5344CB8AC3E}">
        <p14:creationId xmlns:p14="http://schemas.microsoft.com/office/powerpoint/2010/main" val="3383187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EF7FF"/>
        </a:solidFill>
        <a:effectLst/>
      </p:bgPr>
    </p:bg>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9E5B7846-CF59-46FC-B6AE-C73747FD9F68}"/>
              </a:ext>
            </a:extLst>
          </p:cNvPr>
          <p:cNvSpPr>
            <a:spLocks noGrp="1"/>
          </p:cNvSpPr>
          <p:nvPr>
            <p:ph type="title"/>
          </p:nvPr>
        </p:nvSpPr>
        <p:spPr/>
        <p:txBody>
          <a:bodyPr/>
          <a:lstStyle/>
          <a:p>
            <a:r>
              <a:rPr lang="en-US" altLang="ko-KR"/>
              <a:t>2024</a:t>
            </a:r>
            <a:r>
              <a:rPr lang="ko-KR" altLang="en-US"/>
              <a:t>년 산업 전망 기상도 </a:t>
            </a:r>
          </a:p>
        </p:txBody>
      </p:sp>
      <p:sp>
        <p:nvSpPr>
          <p:cNvPr id="4" name="텍스트 개체 틀 3">
            <a:extLst>
              <a:ext uri="{FF2B5EF4-FFF2-40B4-BE49-F238E27FC236}">
                <a16:creationId xmlns:a16="http://schemas.microsoft.com/office/drawing/2014/main" id="{77A01835-072B-411F-85B7-1C523038E176}"/>
              </a:ext>
            </a:extLst>
          </p:cNvPr>
          <p:cNvSpPr>
            <a:spLocks noGrp="1"/>
          </p:cNvSpPr>
          <p:nvPr>
            <p:ph type="body" sz="quarter" idx="11"/>
          </p:nvPr>
        </p:nvSpPr>
        <p:spPr/>
        <p:txBody>
          <a:bodyPr lIns="0" tIns="0" rIns="0" bIns="0" anchor="t"/>
          <a:lstStyle/>
          <a:p>
            <a:r>
              <a:rPr lang="ko-KR" altLang="en-US">
                <a:ea typeface="KoPub돋움체 Medium"/>
              </a:rPr>
              <a:t>전 세계 주요 국가의 고금리</a:t>
            </a:r>
            <a:r>
              <a:rPr lang="en-US" altLang="ko-KR">
                <a:ea typeface="KoPub돋움체 Medium"/>
              </a:rPr>
              <a:t>·</a:t>
            </a:r>
            <a:r>
              <a:rPr lang="ko-KR" altLang="en-US">
                <a:ea typeface="KoPub돋움체 Medium"/>
              </a:rPr>
              <a:t>부채부담에 더해 러</a:t>
            </a:r>
            <a:r>
              <a:rPr lang="en-US" altLang="ko-KR">
                <a:ea typeface="KoPub돋움체 Medium"/>
              </a:rPr>
              <a:t>-</a:t>
            </a:r>
            <a:r>
              <a:rPr lang="ko-KR" altLang="en-US">
                <a:ea typeface="KoPub돋움체 Medium"/>
              </a:rPr>
              <a:t>우</a:t>
            </a:r>
            <a:r>
              <a:rPr lang="en-US" altLang="ko-KR" baseline="30000">
                <a:ea typeface="KoPub돋움체 Medium"/>
              </a:rPr>
              <a:t>1)</a:t>
            </a:r>
            <a:r>
              <a:rPr lang="ko-KR" altLang="en-US">
                <a:ea typeface="KoPub돋움체 Medium"/>
              </a:rPr>
              <a:t> 침공 장기화 및 이</a:t>
            </a:r>
            <a:r>
              <a:rPr lang="en-US" altLang="ko-KR">
                <a:ea typeface="KoPub돋움체 Medium"/>
              </a:rPr>
              <a:t>·</a:t>
            </a:r>
            <a:r>
              <a:rPr lang="ko-KR" altLang="en-US">
                <a:ea typeface="KoPub돋움체 Medium"/>
              </a:rPr>
              <a:t>하</a:t>
            </a:r>
            <a:r>
              <a:rPr lang="en-US" altLang="ko-KR" baseline="30000">
                <a:ea typeface="KoPub돋움체 Medium"/>
              </a:rPr>
              <a:t>2)</a:t>
            </a:r>
            <a:r>
              <a:rPr lang="ko-KR" altLang="en-US" baseline="30000">
                <a:ea typeface="KoPub돋움체 Medium"/>
              </a:rPr>
              <a:t> </a:t>
            </a:r>
            <a:r>
              <a:rPr lang="ko-KR" altLang="en-US">
                <a:ea typeface="KoPub돋움체 Medium"/>
              </a:rPr>
              <a:t>분쟁 등 지정학적 리스크가 발생하며 </a:t>
            </a:r>
            <a:r>
              <a:rPr lang="en-US" altLang="ko-KR">
                <a:ea typeface="KoPub돋움체 Medium"/>
              </a:rPr>
              <a:t>2024</a:t>
            </a:r>
            <a:r>
              <a:rPr lang="ko-KR" altLang="en-US">
                <a:ea typeface="KoPub돋움체 Medium"/>
              </a:rPr>
              <a:t>년의 글로벌 경제 성장세는 제한적</a:t>
            </a:r>
            <a:r>
              <a:rPr lang="en-US" altLang="ko-KR">
                <a:ea typeface="KoPub돋움체 Medium"/>
              </a:rPr>
              <a:t>. </a:t>
            </a:r>
            <a:r>
              <a:rPr lang="ko-KR" altLang="en-US">
                <a:ea typeface="KoPub돋움체 Medium"/>
              </a:rPr>
              <a:t>수출 영향도가 높은 국내 주요 산업도 위축될 것으로 예측되나</a:t>
            </a:r>
            <a:r>
              <a:rPr lang="en-US" altLang="ko-KR">
                <a:ea typeface="KoPub돋움체 Medium"/>
              </a:rPr>
              <a:t>, </a:t>
            </a:r>
            <a:r>
              <a:rPr lang="ko-KR" altLang="en-US">
                <a:ea typeface="KoPub돋움체 Medium"/>
              </a:rPr>
              <a:t>신규 제품</a:t>
            </a:r>
            <a:r>
              <a:rPr lang="en-US" altLang="ko-KR">
                <a:ea typeface="KoPub돋움체 Medium"/>
              </a:rPr>
              <a:t>·</a:t>
            </a:r>
            <a:r>
              <a:rPr lang="ko-KR" altLang="en-US">
                <a:ea typeface="KoPub돋움체 Medium"/>
              </a:rPr>
              <a:t>서비스로 시장 외연 확대</a:t>
            </a:r>
            <a:r>
              <a:rPr lang="en-US" altLang="ko-KR">
                <a:ea typeface="KoPub돋움체 Medium"/>
              </a:rPr>
              <a:t>, </a:t>
            </a:r>
            <a:r>
              <a:rPr lang="ko-KR" altLang="en-US">
                <a:ea typeface="KoPub돋움체 Medium"/>
              </a:rPr>
              <a:t>기저효과 기반 업황 개선</a:t>
            </a:r>
            <a:r>
              <a:rPr lang="en-US" altLang="ko-KR">
                <a:ea typeface="KoPub돋움체 Medium"/>
              </a:rPr>
              <a:t> </a:t>
            </a:r>
            <a:r>
              <a:rPr lang="ko-KR" altLang="en-US">
                <a:ea typeface="KoPub돋움체 Medium"/>
              </a:rPr>
              <a:t>등으로 일부 업종에서는 수요 개선 및 수익성 제고 기대 </a:t>
            </a:r>
            <a:r>
              <a:rPr lang="en-US" altLang="ko-KR">
                <a:ea typeface="KoPub돋움체 Medium"/>
              </a:rPr>
              <a:t> </a:t>
            </a:r>
            <a:endParaRPr lang="en-US" altLang="ko-KR"/>
          </a:p>
        </p:txBody>
      </p:sp>
      <p:sp>
        <p:nvSpPr>
          <p:cNvPr id="30" name="텍스트 개체 틀 29">
            <a:extLst>
              <a:ext uri="{FF2B5EF4-FFF2-40B4-BE49-F238E27FC236}">
                <a16:creationId xmlns:a16="http://schemas.microsoft.com/office/drawing/2014/main" id="{5C1099F4-5A1C-4AF5-BE53-9F661069C0E9}"/>
              </a:ext>
            </a:extLst>
          </p:cNvPr>
          <p:cNvSpPr>
            <a:spLocks noGrp="1"/>
          </p:cNvSpPr>
          <p:nvPr>
            <p:ph type="body" sz="quarter" idx="10"/>
          </p:nvPr>
        </p:nvSpPr>
        <p:spPr/>
        <p:txBody>
          <a:bodyPr/>
          <a:lstStyle/>
          <a:p>
            <a:r>
              <a:rPr lang="en-US" altLang="ko-KR"/>
              <a:t>I. 2024</a:t>
            </a:r>
            <a:r>
              <a:rPr lang="ko-KR" altLang="en-US"/>
              <a:t>년 산업 기상도 </a:t>
            </a:r>
            <a:r>
              <a:rPr lang="en-US" altLang="ko-KR"/>
              <a:t>Snapshot </a:t>
            </a:r>
            <a:endParaRPr lang="ko-KR" altLang="en-US"/>
          </a:p>
        </p:txBody>
      </p:sp>
      <p:sp>
        <p:nvSpPr>
          <p:cNvPr id="31" name="TextBox 30">
            <a:extLst>
              <a:ext uri="{FF2B5EF4-FFF2-40B4-BE49-F238E27FC236}">
                <a16:creationId xmlns:a16="http://schemas.microsoft.com/office/drawing/2014/main" id="{17B7D19B-F6A9-7930-D06F-54D6B555BA1B}"/>
              </a:ext>
            </a:extLst>
          </p:cNvPr>
          <p:cNvSpPr txBox="1"/>
          <p:nvPr/>
        </p:nvSpPr>
        <p:spPr>
          <a:xfrm>
            <a:off x="698500" y="6057437"/>
            <a:ext cx="8492265" cy="246221"/>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800" dirty="0">
                <a:ln>
                  <a:solidFill>
                    <a:prstClr val="white">
                      <a:lumMod val="75000"/>
                      <a:alpha val="0"/>
                    </a:prstClr>
                  </a:solidFill>
                </a:ln>
                <a:solidFill>
                  <a:prstClr val="white">
                    <a:lumMod val="50000"/>
                  </a:prstClr>
                </a:solidFill>
              </a:rPr>
              <a:t>Note 1): </a:t>
            </a:r>
            <a:r>
              <a:rPr lang="ko-KR" altLang="en-US" sz="800" dirty="0">
                <a:ln>
                  <a:solidFill>
                    <a:prstClr val="white">
                      <a:lumMod val="75000"/>
                      <a:alpha val="0"/>
                    </a:prstClr>
                  </a:solidFill>
                </a:ln>
                <a:solidFill>
                  <a:prstClr val="white">
                    <a:lumMod val="50000"/>
                  </a:prstClr>
                </a:solidFill>
              </a:rPr>
              <a:t>러시아의 우크라이나 침공</a:t>
            </a:r>
            <a:r>
              <a:rPr lang="en-US" altLang="ko-KR" sz="800" dirty="0">
                <a:ln>
                  <a:solidFill>
                    <a:prstClr val="white">
                      <a:lumMod val="75000"/>
                      <a:alpha val="0"/>
                    </a:prstClr>
                  </a:solidFill>
                </a:ln>
                <a:solidFill>
                  <a:prstClr val="white">
                    <a:lumMod val="50000"/>
                  </a:prstClr>
                </a:solidFill>
              </a:rPr>
              <a:t>, </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Note</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2): </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이스라엘</a:t>
            </a:r>
            <a:r>
              <a:rPr kumimoji="0" lang="en-US" altLang="ko-KR"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800" b="0" i="0" u="none" strike="noStrike" kern="1200" cap="none" spc="0" normalizeH="0" baseline="0" noProof="0" dirty="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하마스 분쟁</a:t>
            </a:r>
          </a:p>
        </p:txBody>
      </p:sp>
      <p:graphicFrame>
        <p:nvGraphicFramePr>
          <p:cNvPr id="32" name="표 31">
            <a:extLst>
              <a:ext uri="{FF2B5EF4-FFF2-40B4-BE49-F238E27FC236}">
                <a16:creationId xmlns:a16="http://schemas.microsoft.com/office/drawing/2014/main" id="{5687F0DD-9C25-7423-F804-9A43077FB7B4}"/>
              </a:ext>
            </a:extLst>
          </p:cNvPr>
          <p:cNvGraphicFramePr>
            <a:graphicFrameLocks noGrp="1"/>
          </p:cNvGraphicFramePr>
          <p:nvPr>
            <p:extLst>
              <p:ext uri="{D42A27DB-BD31-4B8C-83A1-F6EECF244321}">
                <p14:modId xmlns:p14="http://schemas.microsoft.com/office/powerpoint/2010/main" val="565574795"/>
              </p:ext>
            </p:extLst>
          </p:nvPr>
        </p:nvGraphicFramePr>
        <p:xfrm>
          <a:off x="704850" y="2168526"/>
          <a:ext cx="8492265" cy="3735522"/>
        </p:xfrm>
        <a:graphic>
          <a:graphicData uri="http://schemas.openxmlformats.org/drawingml/2006/table">
            <a:tbl>
              <a:tblPr firstRow="1" bandRow="1">
                <a:tableStyleId>{5C22544A-7EE6-4342-B048-85BDC9FD1C3A}</a:tableStyleId>
              </a:tblPr>
              <a:tblGrid>
                <a:gridCol w="896700">
                  <a:extLst>
                    <a:ext uri="{9D8B030D-6E8A-4147-A177-3AD203B41FA5}">
                      <a16:colId xmlns:a16="http://schemas.microsoft.com/office/drawing/2014/main" val="4171617301"/>
                    </a:ext>
                  </a:extLst>
                </a:gridCol>
                <a:gridCol w="1519777">
                  <a:extLst>
                    <a:ext uri="{9D8B030D-6E8A-4147-A177-3AD203B41FA5}">
                      <a16:colId xmlns:a16="http://schemas.microsoft.com/office/drawing/2014/main" val="2335323553"/>
                    </a:ext>
                  </a:extLst>
                </a:gridCol>
                <a:gridCol w="620840">
                  <a:extLst>
                    <a:ext uri="{9D8B030D-6E8A-4147-A177-3AD203B41FA5}">
                      <a16:colId xmlns:a16="http://schemas.microsoft.com/office/drawing/2014/main" val="1367636271"/>
                    </a:ext>
                  </a:extLst>
                </a:gridCol>
                <a:gridCol w="896700">
                  <a:extLst>
                    <a:ext uri="{9D8B030D-6E8A-4147-A177-3AD203B41FA5}">
                      <a16:colId xmlns:a16="http://schemas.microsoft.com/office/drawing/2014/main" val="434283162"/>
                    </a:ext>
                  </a:extLst>
                </a:gridCol>
                <a:gridCol w="1519777">
                  <a:extLst>
                    <a:ext uri="{9D8B030D-6E8A-4147-A177-3AD203B41FA5}">
                      <a16:colId xmlns:a16="http://schemas.microsoft.com/office/drawing/2014/main" val="4075491320"/>
                    </a:ext>
                  </a:extLst>
                </a:gridCol>
                <a:gridCol w="620840">
                  <a:extLst>
                    <a:ext uri="{9D8B030D-6E8A-4147-A177-3AD203B41FA5}">
                      <a16:colId xmlns:a16="http://schemas.microsoft.com/office/drawing/2014/main" val="1322564717"/>
                    </a:ext>
                  </a:extLst>
                </a:gridCol>
                <a:gridCol w="896700">
                  <a:extLst>
                    <a:ext uri="{9D8B030D-6E8A-4147-A177-3AD203B41FA5}">
                      <a16:colId xmlns:a16="http://schemas.microsoft.com/office/drawing/2014/main" val="3759847289"/>
                    </a:ext>
                  </a:extLst>
                </a:gridCol>
                <a:gridCol w="1520931">
                  <a:extLst>
                    <a:ext uri="{9D8B030D-6E8A-4147-A177-3AD203B41FA5}">
                      <a16:colId xmlns:a16="http://schemas.microsoft.com/office/drawing/2014/main" val="929581616"/>
                    </a:ext>
                  </a:extLst>
                </a:gridCol>
              </a:tblGrid>
              <a:tr h="305531">
                <a:tc>
                  <a:txBody>
                    <a:bodyPr/>
                    <a:lstStyle/>
                    <a:p>
                      <a:pPr algn="ctr" latinLnBrk="1"/>
                      <a:r>
                        <a:rPr lang="ko-KR" altLang="en-US" sz="1100">
                          <a:ln>
                            <a:solidFill>
                              <a:schemeClr val="accent1">
                                <a:shade val="95000"/>
                                <a:satMod val="105000"/>
                                <a:alpha val="0"/>
                              </a:schemeClr>
                            </a:solidFill>
                          </a:ln>
                          <a:solidFill>
                            <a:schemeClr val="bg1"/>
                          </a:solidFill>
                          <a:latin typeface="KoPub돋움체 Medium" panose="00000600000000000000" pitchFamily="2" charset="-127"/>
                          <a:ea typeface="KoPub돋움체 Medium" panose="00000600000000000000" pitchFamily="2" charset="-127"/>
                        </a:rPr>
                        <a:t>산업</a:t>
                      </a:r>
                    </a:p>
                  </a:txBody>
                  <a:tcPr marT="72000" marB="72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2"/>
                    </a:solidFill>
                  </a:tcPr>
                </a:tc>
                <a:tc>
                  <a:txBody>
                    <a:bodyPr/>
                    <a:lstStyle/>
                    <a:p>
                      <a:pPr algn="ctr" latinLnBrk="1"/>
                      <a:r>
                        <a:rPr lang="en-US" altLang="ko-KR" sz="1100">
                          <a:ln>
                            <a:solidFill>
                              <a:schemeClr val="accent1">
                                <a:shade val="95000"/>
                                <a:satMod val="105000"/>
                                <a:alpha val="0"/>
                              </a:schemeClr>
                            </a:solidFill>
                          </a:ln>
                          <a:solidFill>
                            <a:schemeClr val="bg1"/>
                          </a:solidFill>
                          <a:latin typeface="KoPub돋움체 Medium" panose="00000600000000000000" pitchFamily="2" charset="-127"/>
                          <a:ea typeface="KoPub돋움체 Medium" panose="00000600000000000000" pitchFamily="2" charset="-127"/>
                        </a:rPr>
                        <a:t>2024</a:t>
                      </a:r>
                      <a:r>
                        <a:rPr lang="ko-KR" altLang="en-US" sz="1100">
                          <a:ln>
                            <a:solidFill>
                              <a:schemeClr val="accent1">
                                <a:shade val="95000"/>
                                <a:satMod val="105000"/>
                                <a:alpha val="0"/>
                              </a:schemeClr>
                            </a:solidFill>
                          </a:ln>
                          <a:solidFill>
                            <a:schemeClr val="bg1"/>
                          </a:solidFill>
                          <a:latin typeface="KoPub돋움체 Medium" panose="00000600000000000000" pitchFamily="2" charset="-127"/>
                          <a:ea typeface="KoPub돋움체 Medium" panose="00000600000000000000" pitchFamily="2" charset="-127"/>
                        </a:rPr>
                        <a:t>년 전망</a:t>
                      </a:r>
                    </a:p>
                  </a:txBody>
                  <a:tcPr marT="72000" marB="72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2"/>
                    </a:solidFill>
                  </a:tcPr>
                </a:tc>
                <a:tc>
                  <a:txBody>
                    <a:bodyPr/>
                    <a:lstStyle/>
                    <a:p>
                      <a:pPr algn="ctr" latinLnBrk="1"/>
                      <a:endParaRPr lang="ko-KR" altLang="en-US" sz="11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T="72000" marB="72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ko-KR" altLang="en-US" sz="1100">
                          <a:ln>
                            <a:solidFill>
                              <a:schemeClr val="accent1">
                                <a:shade val="95000"/>
                                <a:satMod val="105000"/>
                                <a:alpha val="0"/>
                              </a:schemeClr>
                            </a:solidFill>
                          </a:ln>
                          <a:solidFill>
                            <a:schemeClr val="bg1"/>
                          </a:solidFill>
                          <a:latin typeface="KoPub돋움체 Medium" panose="00000600000000000000" pitchFamily="2" charset="-127"/>
                          <a:ea typeface="KoPub돋움체 Medium" panose="00000600000000000000" pitchFamily="2" charset="-127"/>
                        </a:rPr>
                        <a:t>산업</a:t>
                      </a:r>
                    </a:p>
                  </a:txBody>
                  <a:tcPr marT="72000" marB="7200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ctr" latinLnBrk="1"/>
                      <a:r>
                        <a:rPr lang="en-US" altLang="ko-KR" sz="1100">
                          <a:ln>
                            <a:solidFill>
                              <a:schemeClr val="accent1">
                                <a:shade val="95000"/>
                                <a:satMod val="105000"/>
                                <a:alpha val="0"/>
                              </a:schemeClr>
                            </a:solidFill>
                          </a:ln>
                          <a:solidFill>
                            <a:schemeClr val="bg1"/>
                          </a:solidFill>
                          <a:latin typeface="KoPub돋움체 Medium" panose="00000600000000000000" pitchFamily="2" charset="-127"/>
                          <a:ea typeface="KoPub돋움체 Medium" panose="00000600000000000000" pitchFamily="2" charset="-127"/>
                        </a:rPr>
                        <a:t>2024</a:t>
                      </a:r>
                      <a:r>
                        <a:rPr lang="ko-KR" altLang="en-US" sz="1100">
                          <a:ln>
                            <a:solidFill>
                              <a:schemeClr val="accent1">
                                <a:shade val="95000"/>
                                <a:satMod val="105000"/>
                                <a:alpha val="0"/>
                              </a:schemeClr>
                            </a:solidFill>
                          </a:ln>
                          <a:solidFill>
                            <a:schemeClr val="bg1"/>
                          </a:solidFill>
                          <a:latin typeface="KoPub돋움체 Medium" panose="00000600000000000000" pitchFamily="2" charset="-127"/>
                          <a:ea typeface="KoPub돋움체 Medium" panose="00000600000000000000" pitchFamily="2" charset="-127"/>
                        </a:rPr>
                        <a:t>년 전망</a:t>
                      </a:r>
                    </a:p>
                  </a:txBody>
                  <a:tcPr marT="72000" marB="7200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ctr" latinLnBrk="1"/>
                      <a:endParaRPr lang="ko-KR" altLang="en-US" sz="11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T="72000" marB="72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latinLnBrk="1"/>
                      <a:r>
                        <a:rPr lang="ko-KR" altLang="en-US" sz="1100">
                          <a:ln>
                            <a:solidFill>
                              <a:schemeClr val="accent1">
                                <a:shade val="95000"/>
                                <a:satMod val="105000"/>
                                <a:alpha val="0"/>
                              </a:schemeClr>
                            </a:solidFill>
                          </a:ln>
                          <a:solidFill>
                            <a:schemeClr val="bg1"/>
                          </a:solidFill>
                          <a:latin typeface="KoPub돋움체 Medium" panose="00000600000000000000" pitchFamily="2" charset="-127"/>
                          <a:ea typeface="KoPub돋움체 Medium" panose="00000600000000000000" pitchFamily="2" charset="-127"/>
                        </a:rPr>
                        <a:t>산업</a:t>
                      </a:r>
                    </a:p>
                  </a:txBody>
                  <a:tcPr marT="72000" marB="7200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pPr algn="ctr" latinLnBrk="1"/>
                      <a:r>
                        <a:rPr lang="en-US" altLang="ko-KR" sz="1100">
                          <a:ln>
                            <a:solidFill>
                              <a:schemeClr val="accent1">
                                <a:shade val="95000"/>
                                <a:satMod val="105000"/>
                                <a:alpha val="0"/>
                              </a:schemeClr>
                            </a:solidFill>
                          </a:ln>
                          <a:solidFill>
                            <a:schemeClr val="bg1"/>
                          </a:solidFill>
                          <a:latin typeface="KoPub돋움체 Medium" panose="00000600000000000000" pitchFamily="2" charset="-127"/>
                          <a:ea typeface="KoPub돋움체 Medium" panose="00000600000000000000" pitchFamily="2" charset="-127"/>
                        </a:rPr>
                        <a:t>2024</a:t>
                      </a:r>
                      <a:r>
                        <a:rPr lang="ko-KR" altLang="en-US" sz="1100">
                          <a:ln>
                            <a:solidFill>
                              <a:schemeClr val="accent1">
                                <a:shade val="95000"/>
                                <a:satMod val="105000"/>
                                <a:alpha val="0"/>
                              </a:schemeClr>
                            </a:solidFill>
                          </a:ln>
                          <a:solidFill>
                            <a:schemeClr val="bg1"/>
                          </a:solidFill>
                          <a:latin typeface="KoPub돋움체 Medium" panose="00000600000000000000" pitchFamily="2" charset="-127"/>
                          <a:ea typeface="KoPub돋움체 Medium" panose="00000600000000000000" pitchFamily="2" charset="-127"/>
                        </a:rPr>
                        <a:t>년 전망</a:t>
                      </a:r>
                    </a:p>
                  </a:txBody>
                  <a:tcPr marT="72000" marB="7200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3470900396"/>
                  </a:ext>
                </a:extLst>
              </a:tr>
              <a:tr h="425359">
                <a:tc>
                  <a:txBody>
                    <a:bodyPr/>
                    <a:lstStyle/>
                    <a:p>
                      <a:pPr algn="ctr" latinLnBrk="1">
                        <a:lnSpc>
                          <a:spcPct val="110000"/>
                        </a:lnSpc>
                      </a:pPr>
                      <a:r>
                        <a:rPr lang="ko-KR" altLang="en-US"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반도체</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10000"/>
                        </a:lnSpc>
                      </a:pPr>
                      <a:r>
                        <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일부 긍정적</a:t>
                      </a:r>
                    </a:p>
                  </a:txBody>
                  <a:tcPr marL="50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lnSpc>
                          <a:spcPct val="110000"/>
                        </a:lnSpc>
                      </a:pPr>
                      <a:endPar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504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latinLnBrk="1">
                        <a:lnSpc>
                          <a:spcPct val="110000"/>
                        </a:lnSpc>
                      </a:pPr>
                      <a:r>
                        <a:rPr lang="ko-KR" altLang="en-US"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에너지∙</a:t>
                      </a:r>
                    </a:p>
                    <a:p>
                      <a:pPr algn="ctr" latinLnBrk="1">
                        <a:lnSpc>
                          <a:spcPct val="110000"/>
                        </a:lnSpc>
                      </a:pPr>
                      <a:r>
                        <a:rPr lang="ko-KR" altLang="en-US"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유틸리티</a:t>
                      </a:r>
                    </a:p>
                  </a:txBody>
                  <a:tcPr marL="90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tc>
                  <a:txBody>
                    <a:bodyPr/>
                    <a:lstStyle/>
                    <a:p>
                      <a:pPr marL="0" marR="0" lvl="0" indent="0" algn="l" defTabSz="914400" eaLnBrk="1" fontAlgn="auto" latinLnBrk="1" hangingPunct="1">
                        <a:lnSpc>
                          <a:spcPct val="110000"/>
                        </a:lnSpc>
                        <a:spcBef>
                          <a:spcPts val="0"/>
                        </a:spcBef>
                        <a:spcAft>
                          <a:spcPts val="0"/>
                        </a:spcAft>
                        <a:buClrTx/>
                        <a:buSzTx/>
                        <a:buFontTx/>
                        <a:buNone/>
                        <a:tabLst/>
                        <a:defRPr/>
                      </a:pPr>
                      <a:r>
                        <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일부 긍정적</a:t>
                      </a:r>
                    </a:p>
                  </a:txBody>
                  <a:tcPr marL="50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tc>
                  <a:txBody>
                    <a:bodyPr/>
                    <a:lstStyle/>
                    <a:p>
                      <a:pPr algn="ctr" latinLnBrk="1">
                        <a:lnSpc>
                          <a:spcPct val="110000"/>
                        </a:lnSpc>
                      </a:pPr>
                      <a:endPar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504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latinLnBrk="1">
                        <a:lnSpc>
                          <a:spcPct val="110000"/>
                        </a:lnSpc>
                      </a:pPr>
                      <a:r>
                        <a:rPr lang="ko-KR" altLang="en-US"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패션</a:t>
                      </a:r>
                    </a:p>
                  </a:txBody>
                  <a:tcPr marL="90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solidFill>
                  </a:tcPr>
                </a:tc>
                <a:tc>
                  <a:txBody>
                    <a:bodyPr/>
                    <a:lstStyle/>
                    <a:p>
                      <a:pPr marL="0" marR="0" lvl="0" indent="0" algn="l" defTabSz="914400" eaLnBrk="1" fontAlgn="auto" latinLnBrk="1" hangingPunct="1">
                        <a:lnSpc>
                          <a:spcPct val="110000"/>
                        </a:lnSpc>
                        <a:spcBef>
                          <a:spcPts val="0"/>
                        </a:spcBef>
                        <a:spcAft>
                          <a:spcPts val="0"/>
                        </a:spcAft>
                        <a:buClrTx/>
                        <a:buSzTx/>
                        <a:buFontTx/>
                        <a:buNone/>
                        <a:tabLst/>
                        <a:defRPr/>
                      </a:pPr>
                      <a:r>
                        <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일부 부정적</a:t>
                      </a:r>
                    </a:p>
                  </a:txBody>
                  <a:tcPr marL="50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D9D9D9"/>
                      </a:solidFill>
                      <a:prstDash val="solid"/>
                      <a:round/>
                      <a:headEnd type="none" w="med" len="med"/>
                      <a:tailEnd type="none" w="med" len="med"/>
                    </a:lnB>
                    <a:noFill/>
                  </a:tcPr>
                </a:tc>
                <a:extLst>
                  <a:ext uri="{0D108BD9-81ED-4DB2-BD59-A6C34878D82A}">
                    <a16:rowId xmlns:a16="http://schemas.microsoft.com/office/drawing/2014/main" val="3417665287"/>
                  </a:ext>
                </a:extLst>
              </a:tr>
              <a:tr h="425359">
                <a:tc>
                  <a:txBody>
                    <a:bodyPr/>
                    <a:lstStyle/>
                    <a:p>
                      <a:pPr algn="ctr" latinLnBrk="1">
                        <a:lnSpc>
                          <a:spcPct val="110000"/>
                        </a:lnSpc>
                      </a:pPr>
                      <a:r>
                        <a:rPr lang="ko-KR" altLang="en-US"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디스플레이</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10000"/>
                        </a:lnSpc>
                      </a:pPr>
                      <a:r>
                        <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일부 부정적</a:t>
                      </a:r>
                    </a:p>
                  </a:txBody>
                  <a:tcPr marL="50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lnSpc>
                          <a:spcPct val="110000"/>
                        </a:lnSpc>
                      </a:pPr>
                      <a:endPar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504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latinLnBrk="1">
                        <a:lnSpc>
                          <a:spcPct val="110000"/>
                        </a:lnSpc>
                      </a:pPr>
                      <a:r>
                        <a:rPr lang="ko-KR" altLang="en-US"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제약∙바이오</a:t>
                      </a:r>
                    </a:p>
                  </a:txBody>
                  <a:tcPr marL="90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D9D9D9"/>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eaLnBrk="1" fontAlgn="auto" latinLnBrk="1" hangingPunct="1">
                        <a:lnSpc>
                          <a:spcPct val="110000"/>
                        </a:lnSpc>
                        <a:spcBef>
                          <a:spcPts val="0"/>
                        </a:spcBef>
                        <a:spcAft>
                          <a:spcPts val="0"/>
                        </a:spcAft>
                        <a:buClrTx/>
                        <a:buSzTx/>
                        <a:buFontTx/>
                        <a:buNone/>
                        <a:tabLst/>
                        <a:defRPr/>
                      </a:pPr>
                      <a:r>
                        <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일부 긍정적</a:t>
                      </a:r>
                    </a:p>
                  </a:txBody>
                  <a:tcPr marL="50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9"/>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lnSpc>
                          <a:spcPct val="110000"/>
                        </a:lnSpc>
                      </a:pPr>
                      <a:endPar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504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latinLnBrk="1">
                        <a:lnSpc>
                          <a:spcPct val="110000"/>
                        </a:lnSpc>
                      </a:pPr>
                      <a:r>
                        <a:rPr lang="ko-KR" altLang="en-US"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화장품</a:t>
                      </a:r>
                    </a:p>
                  </a:txBody>
                  <a:tcPr marL="90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D9D9D9"/>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eaLnBrk="1" fontAlgn="auto" latinLnBrk="1" hangingPunct="1">
                        <a:lnSpc>
                          <a:spcPct val="110000"/>
                        </a:lnSpc>
                        <a:spcBef>
                          <a:spcPts val="0"/>
                        </a:spcBef>
                        <a:spcAft>
                          <a:spcPts val="0"/>
                        </a:spcAft>
                        <a:buClrTx/>
                        <a:buSzTx/>
                        <a:buFontTx/>
                        <a:buNone/>
                        <a:tabLst/>
                        <a:defRPr/>
                      </a:pPr>
                      <a:r>
                        <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일부 긍정적</a:t>
                      </a:r>
                    </a:p>
                  </a:txBody>
                  <a:tcPr marL="50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9"/>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1583351"/>
                  </a:ext>
                </a:extLst>
              </a:tr>
              <a:tr h="425359">
                <a:tc>
                  <a:txBody>
                    <a:bodyPr/>
                    <a:lstStyle/>
                    <a:p>
                      <a:pPr algn="ctr" latinLnBrk="1">
                        <a:lnSpc>
                          <a:spcPct val="110000"/>
                        </a:lnSpc>
                      </a:pPr>
                      <a:r>
                        <a:rPr lang="ko-KR" altLang="en-US"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휴대폰</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eaLnBrk="1" fontAlgn="auto" latinLnBrk="1" hangingPunct="1">
                        <a:lnSpc>
                          <a:spcPct val="110000"/>
                        </a:lnSpc>
                        <a:spcBef>
                          <a:spcPts val="0"/>
                        </a:spcBef>
                        <a:spcAft>
                          <a:spcPts val="0"/>
                        </a:spcAft>
                        <a:buClrTx/>
                        <a:buSzTx/>
                        <a:buFontTx/>
                        <a:buNone/>
                        <a:tabLst/>
                        <a:defRPr/>
                      </a:pPr>
                      <a:r>
                        <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일부 긍정적</a:t>
                      </a:r>
                    </a:p>
                  </a:txBody>
                  <a:tcPr marL="50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lnSpc>
                          <a:spcPct val="110000"/>
                        </a:lnSpc>
                      </a:pPr>
                      <a:endPar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504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latinLnBrk="1">
                        <a:lnSpc>
                          <a:spcPct val="110000"/>
                        </a:lnSpc>
                      </a:pPr>
                      <a:r>
                        <a:rPr lang="ko-KR" altLang="en-US"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건설</a:t>
                      </a:r>
                    </a:p>
                  </a:txBody>
                  <a:tcPr marL="90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eaLnBrk="1" fontAlgn="auto" latinLnBrk="1" hangingPunct="1">
                        <a:lnSpc>
                          <a:spcPct val="110000"/>
                        </a:lnSpc>
                        <a:spcBef>
                          <a:spcPts val="0"/>
                        </a:spcBef>
                        <a:spcAft>
                          <a:spcPts val="0"/>
                        </a:spcAft>
                        <a:buClrTx/>
                        <a:buSzTx/>
                        <a:buFontTx/>
                        <a:buNone/>
                        <a:tabLst/>
                        <a:defRPr/>
                      </a:pPr>
                      <a:r>
                        <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부정적</a:t>
                      </a:r>
                    </a:p>
                  </a:txBody>
                  <a:tcPr marL="50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lnSpc>
                          <a:spcPct val="110000"/>
                        </a:lnSpc>
                      </a:pPr>
                      <a:endPar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504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latinLnBrk="1">
                        <a:lnSpc>
                          <a:spcPct val="110000"/>
                        </a:lnSpc>
                      </a:pPr>
                      <a:r>
                        <a:rPr lang="ko-KR" altLang="en-US"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은행</a:t>
                      </a:r>
                    </a:p>
                  </a:txBody>
                  <a:tcPr marL="90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eaLnBrk="1" fontAlgn="auto" latinLnBrk="1" hangingPunct="1">
                        <a:lnSpc>
                          <a:spcPct val="110000"/>
                        </a:lnSpc>
                        <a:spcBef>
                          <a:spcPts val="0"/>
                        </a:spcBef>
                        <a:spcAft>
                          <a:spcPts val="0"/>
                        </a:spcAft>
                        <a:buClrTx/>
                        <a:buSzTx/>
                        <a:buFontTx/>
                        <a:buNone/>
                        <a:tabLst/>
                        <a:defRPr/>
                      </a:pPr>
                      <a:r>
                        <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일부 부정적</a:t>
                      </a:r>
                    </a:p>
                  </a:txBody>
                  <a:tcPr marL="50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029870284"/>
                  </a:ext>
                </a:extLst>
              </a:tr>
              <a:tr h="425359">
                <a:tc>
                  <a:txBody>
                    <a:bodyPr/>
                    <a:lstStyle/>
                    <a:p>
                      <a:pPr algn="ctr" latinLnBrk="1">
                        <a:lnSpc>
                          <a:spcPct val="110000"/>
                        </a:lnSpc>
                      </a:pPr>
                      <a:r>
                        <a:rPr lang="ko-KR" altLang="en-US"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자동차</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eaLnBrk="1" fontAlgn="auto" latinLnBrk="1" hangingPunct="1">
                        <a:lnSpc>
                          <a:spcPct val="110000"/>
                        </a:lnSpc>
                        <a:spcBef>
                          <a:spcPts val="0"/>
                        </a:spcBef>
                        <a:spcAft>
                          <a:spcPts val="0"/>
                        </a:spcAft>
                        <a:buClrTx/>
                        <a:buSzTx/>
                        <a:buFontTx/>
                        <a:buNone/>
                        <a:tabLst/>
                        <a:defRPr/>
                      </a:pPr>
                      <a:r>
                        <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일부 부정적</a:t>
                      </a:r>
                    </a:p>
                  </a:txBody>
                  <a:tcPr marL="50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lnSpc>
                          <a:spcPct val="110000"/>
                        </a:lnSpc>
                      </a:pPr>
                      <a:endPar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504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latinLnBrk="1">
                        <a:lnSpc>
                          <a:spcPct val="110000"/>
                        </a:lnSpc>
                      </a:pPr>
                      <a:r>
                        <a:rPr lang="ko-KR" altLang="en-US"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항공</a:t>
                      </a:r>
                    </a:p>
                  </a:txBody>
                  <a:tcPr marL="90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eaLnBrk="1" fontAlgn="auto" latinLnBrk="1" hangingPunct="1">
                        <a:lnSpc>
                          <a:spcPct val="110000"/>
                        </a:lnSpc>
                        <a:spcBef>
                          <a:spcPts val="0"/>
                        </a:spcBef>
                        <a:spcAft>
                          <a:spcPts val="0"/>
                        </a:spcAft>
                        <a:buClrTx/>
                        <a:buSzTx/>
                        <a:buFontTx/>
                        <a:buNone/>
                        <a:tabLst/>
                        <a:defRPr/>
                      </a:pPr>
                      <a:r>
                        <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일부 긍정적</a:t>
                      </a:r>
                    </a:p>
                  </a:txBody>
                  <a:tcPr marL="50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lnSpc>
                          <a:spcPct val="110000"/>
                        </a:lnSpc>
                      </a:pPr>
                      <a:endPar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504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latinLnBrk="1">
                        <a:lnSpc>
                          <a:spcPct val="110000"/>
                        </a:lnSpc>
                      </a:pPr>
                      <a:r>
                        <a:rPr lang="ko-KR" altLang="en-US"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증권 </a:t>
                      </a:r>
                    </a:p>
                  </a:txBody>
                  <a:tcPr marL="90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eaLnBrk="1" fontAlgn="auto" latinLnBrk="1" hangingPunct="1">
                        <a:lnSpc>
                          <a:spcPct val="110000"/>
                        </a:lnSpc>
                        <a:spcBef>
                          <a:spcPts val="0"/>
                        </a:spcBef>
                        <a:spcAft>
                          <a:spcPts val="0"/>
                        </a:spcAft>
                        <a:buClrTx/>
                        <a:buSzTx/>
                        <a:buFontTx/>
                        <a:buNone/>
                        <a:tabLst/>
                        <a:defRPr/>
                      </a:pPr>
                      <a:r>
                        <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부정적</a:t>
                      </a:r>
                    </a:p>
                  </a:txBody>
                  <a:tcPr marL="50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033087529"/>
                  </a:ext>
                </a:extLst>
              </a:tr>
              <a:tr h="425359">
                <a:tc>
                  <a:txBody>
                    <a:bodyPr/>
                    <a:lstStyle/>
                    <a:p>
                      <a:pPr algn="ctr" latinLnBrk="1">
                        <a:lnSpc>
                          <a:spcPct val="110000"/>
                        </a:lnSpc>
                      </a:pPr>
                      <a:r>
                        <a:rPr lang="ko-KR" altLang="en-US"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철강</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10000"/>
                        </a:lnSpc>
                      </a:pPr>
                      <a:r>
                        <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일부 부정적</a:t>
                      </a:r>
                    </a:p>
                  </a:txBody>
                  <a:tcPr marL="50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lnSpc>
                          <a:spcPct val="110000"/>
                        </a:lnSpc>
                      </a:pPr>
                      <a:endPar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504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latinLnBrk="1">
                        <a:lnSpc>
                          <a:spcPct val="110000"/>
                        </a:lnSpc>
                      </a:pPr>
                      <a:r>
                        <a:rPr lang="ko-KR" altLang="en-US"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게임</a:t>
                      </a:r>
                    </a:p>
                  </a:txBody>
                  <a:tcPr marL="90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eaLnBrk="1" fontAlgn="auto" latinLnBrk="1" hangingPunct="1">
                        <a:lnSpc>
                          <a:spcPct val="110000"/>
                        </a:lnSpc>
                        <a:spcBef>
                          <a:spcPts val="0"/>
                        </a:spcBef>
                        <a:spcAft>
                          <a:spcPts val="0"/>
                        </a:spcAft>
                        <a:buClrTx/>
                        <a:buSzTx/>
                        <a:buFontTx/>
                        <a:buNone/>
                        <a:tabLst/>
                        <a:defRPr/>
                      </a:pPr>
                      <a:r>
                        <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일부</a:t>
                      </a:r>
                      <a:r>
                        <a:rPr lang="en-US" altLang="ko-KR"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 </a:t>
                      </a:r>
                      <a:r>
                        <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부정적</a:t>
                      </a:r>
                    </a:p>
                  </a:txBody>
                  <a:tcPr marL="50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lnSpc>
                          <a:spcPct val="110000"/>
                        </a:lnSpc>
                      </a:pPr>
                      <a:endPar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504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latinLnBrk="1">
                        <a:lnSpc>
                          <a:spcPct val="110000"/>
                        </a:lnSpc>
                      </a:pPr>
                      <a:r>
                        <a:rPr lang="ko-KR" altLang="en-US"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카드</a:t>
                      </a:r>
                    </a:p>
                  </a:txBody>
                  <a:tcPr marL="90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eaLnBrk="1" fontAlgn="auto" latinLnBrk="1" hangingPunct="1">
                        <a:lnSpc>
                          <a:spcPct val="110000"/>
                        </a:lnSpc>
                        <a:spcBef>
                          <a:spcPts val="0"/>
                        </a:spcBef>
                        <a:spcAft>
                          <a:spcPts val="0"/>
                        </a:spcAft>
                        <a:buClrTx/>
                        <a:buSzTx/>
                        <a:buFontTx/>
                        <a:buNone/>
                        <a:tabLst/>
                        <a:defRPr/>
                      </a:pPr>
                      <a:r>
                        <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부정적</a:t>
                      </a:r>
                    </a:p>
                  </a:txBody>
                  <a:tcPr marL="50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62055809"/>
                  </a:ext>
                </a:extLst>
              </a:tr>
              <a:tr h="425359">
                <a:tc>
                  <a:txBody>
                    <a:bodyPr/>
                    <a:lstStyle/>
                    <a:p>
                      <a:pPr algn="ctr" latinLnBrk="1">
                        <a:lnSpc>
                          <a:spcPct val="110000"/>
                        </a:lnSpc>
                      </a:pPr>
                      <a:r>
                        <a:rPr lang="ko-KR" altLang="en-US"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조선</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10000"/>
                        </a:lnSpc>
                      </a:pPr>
                      <a:r>
                        <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일부 긍정적</a:t>
                      </a:r>
                    </a:p>
                  </a:txBody>
                  <a:tcPr marL="50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lnSpc>
                          <a:spcPct val="110000"/>
                        </a:lnSpc>
                      </a:pPr>
                      <a:endPar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504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latinLnBrk="1">
                        <a:lnSpc>
                          <a:spcPct val="110000"/>
                        </a:lnSpc>
                      </a:pPr>
                      <a:r>
                        <a:rPr lang="ko-KR" altLang="en-US"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미디어</a:t>
                      </a:r>
                      <a:r>
                        <a:rPr lang="en-US" altLang="ko-KR"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br>
                        <a:rPr lang="en-US" altLang="ko-KR"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br>
                      <a:r>
                        <a:rPr lang="ko-KR" altLang="en-US"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엔터테인먼트</a:t>
                      </a:r>
                    </a:p>
                  </a:txBody>
                  <a:tcPr marL="90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eaLnBrk="1" fontAlgn="auto" latinLnBrk="1" hangingPunct="1">
                        <a:lnSpc>
                          <a:spcPct val="110000"/>
                        </a:lnSpc>
                        <a:spcBef>
                          <a:spcPts val="0"/>
                        </a:spcBef>
                        <a:spcAft>
                          <a:spcPts val="0"/>
                        </a:spcAft>
                        <a:buClrTx/>
                        <a:buSzTx/>
                        <a:buFontTx/>
                        <a:buNone/>
                        <a:tabLst/>
                        <a:defRPr/>
                      </a:pPr>
                      <a:r>
                        <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일부 긍정적 </a:t>
                      </a:r>
                    </a:p>
                  </a:txBody>
                  <a:tcPr marL="50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lnSpc>
                          <a:spcPct val="110000"/>
                        </a:lnSpc>
                      </a:pPr>
                      <a:endPar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504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latinLnBrk="1">
                        <a:lnSpc>
                          <a:spcPct val="110000"/>
                        </a:lnSpc>
                      </a:pPr>
                      <a:r>
                        <a:rPr lang="ko-KR" altLang="en-US"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생명보험</a:t>
                      </a:r>
                    </a:p>
                  </a:txBody>
                  <a:tcPr marL="90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eaLnBrk="1" fontAlgn="auto" latinLnBrk="1" hangingPunct="1">
                        <a:lnSpc>
                          <a:spcPct val="110000"/>
                        </a:lnSpc>
                        <a:spcBef>
                          <a:spcPts val="0"/>
                        </a:spcBef>
                        <a:spcAft>
                          <a:spcPts val="0"/>
                        </a:spcAft>
                        <a:buClrTx/>
                        <a:buSzTx/>
                        <a:buFontTx/>
                        <a:buNone/>
                        <a:tabLst/>
                        <a:defRPr/>
                      </a:pPr>
                      <a:r>
                        <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일부 부정적</a:t>
                      </a:r>
                    </a:p>
                  </a:txBody>
                  <a:tcPr marL="50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1424880"/>
                  </a:ext>
                </a:extLst>
              </a:tr>
              <a:tr h="425359">
                <a:tc>
                  <a:txBody>
                    <a:bodyPr/>
                    <a:lstStyle/>
                    <a:p>
                      <a:pPr algn="ctr" latinLnBrk="1">
                        <a:lnSpc>
                          <a:spcPct val="110000"/>
                        </a:lnSpc>
                      </a:pPr>
                      <a:r>
                        <a:rPr lang="ko-KR" altLang="en-US"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해운</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10000"/>
                        </a:lnSpc>
                      </a:pPr>
                      <a:r>
                        <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부정적</a:t>
                      </a:r>
                    </a:p>
                  </a:txBody>
                  <a:tcPr marL="50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lnSpc>
                          <a:spcPct val="110000"/>
                        </a:lnSpc>
                      </a:pPr>
                      <a:endPar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504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latinLnBrk="1">
                        <a:lnSpc>
                          <a:spcPct val="110000"/>
                        </a:lnSpc>
                      </a:pPr>
                      <a:r>
                        <a:rPr lang="ko-KR" altLang="en-US"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유통</a:t>
                      </a:r>
                    </a:p>
                  </a:txBody>
                  <a:tcPr marL="90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eaLnBrk="1" fontAlgn="auto" latinLnBrk="1" hangingPunct="1">
                        <a:lnSpc>
                          <a:spcPct val="110000"/>
                        </a:lnSpc>
                        <a:spcBef>
                          <a:spcPts val="0"/>
                        </a:spcBef>
                        <a:spcAft>
                          <a:spcPts val="0"/>
                        </a:spcAft>
                        <a:buClrTx/>
                        <a:buSzTx/>
                        <a:buFontTx/>
                        <a:buNone/>
                        <a:tabLst/>
                        <a:defRPr/>
                      </a:pPr>
                      <a:r>
                        <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일부 부정적</a:t>
                      </a:r>
                    </a:p>
                  </a:txBody>
                  <a:tcPr marL="50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lnSpc>
                          <a:spcPct val="110000"/>
                        </a:lnSpc>
                      </a:pPr>
                      <a:endPar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504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latinLnBrk="1">
                        <a:lnSpc>
                          <a:spcPct val="110000"/>
                        </a:lnSpc>
                      </a:pPr>
                      <a:r>
                        <a:rPr lang="ko-KR" altLang="en-US"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손해보험</a:t>
                      </a:r>
                    </a:p>
                  </a:txBody>
                  <a:tcPr marL="90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chemeClr val="bg1"/>
                    </a:solidFill>
                  </a:tcPr>
                </a:tc>
                <a:tc>
                  <a:txBody>
                    <a:bodyPr/>
                    <a:lstStyle/>
                    <a:p>
                      <a:pPr marL="0" marR="0" lvl="0" indent="0" algn="l" defTabSz="914400" eaLnBrk="1" fontAlgn="auto" latinLnBrk="1" hangingPunct="1">
                        <a:lnSpc>
                          <a:spcPct val="110000"/>
                        </a:lnSpc>
                        <a:spcBef>
                          <a:spcPts val="0"/>
                        </a:spcBef>
                        <a:spcAft>
                          <a:spcPts val="0"/>
                        </a:spcAft>
                        <a:buClrTx/>
                        <a:buSzTx/>
                        <a:buFontTx/>
                        <a:buNone/>
                        <a:tabLst/>
                        <a:defRPr/>
                      </a:pPr>
                      <a:r>
                        <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일부 긍정적</a:t>
                      </a:r>
                    </a:p>
                  </a:txBody>
                  <a:tcPr marL="50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noFill/>
                  </a:tcPr>
                </a:tc>
                <a:extLst>
                  <a:ext uri="{0D108BD9-81ED-4DB2-BD59-A6C34878D82A}">
                    <a16:rowId xmlns:a16="http://schemas.microsoft.com/office/drawing/2014/main" val="3848639563"/>
                  </a:ext>
                </a:extLst>
              </a:tr>
              <a:tr h="425359">
                <a:tc>
                  <a:txBody>
                    <a:bodyPr/>
                    <a:lstStyle/>
                    <a:p>
                      <a:pPr algn="ctr" latinLnBrk="1">
                        <a:lnSpc>
                          <a:spcPct val="110000"/>
                        </a:lnSpc>
                      </a:pPr>
                      <a:r>
                        <a:rPr lang="ko-KR" altLang="en-US"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정유∙화학</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chemeClr val="bg1"/>
                    </a:solidFill>
                  </a:tcPr>
                </a:tc>
                <a:tc>
                  <a:txBody>
                    <a:bodyPr/>
                    <a:lstStyle/>
                    <a:p>
                      <a:pPr marL="0" marR="0" lvl="0" indent="0" algn="l" defTabSz="914400" eaLnBrk="1" fontAlgn="auto" latinLnBrk="1" hangingPunct="1">
                        <a:lnSpc>
                          <a:spcPct val="110000"/>
                        </a:lnSpc>
                        <a:spcBef>
                          <a:spcPts val="0"/>
                        </a:spcBef>
                        <a:spcAft>
                          <a:spcPts val="0"/>
                        </a:spcAft>
                        <a:buClrTx/>
                        <a:buSzTx/>
                        <a:buFontTx/>
                        <a:buNone/>
                        <a:tabLst/>
                        <a:defRPr/>
                      </a:pPr>
                      <a:r>
                        <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일부 긍정적</a:t>
                      </a:r>
                    </a:p>
                  </a:txBody>
                  <a:tcPr marL="50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noFill/>
                  </a:tcPr>
                </a:tc>
                <a:tc>
                  <a:txBody>
                    <a:bodyPr/>
                    <a:lstStyle/>
                    <a:p>
                      <a:pPr algn="ctr" latinLnBrk="1">
                        <a:lnSpc>
                          <a:spcPct val="110000"/>
                        </a:lnSpc>
                      </a:pPr>
                      <a:endPar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504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eaLnBrk="1" fontAlgn="auto" latinLnBrk="1" hangingPunct="1">
                        <a:lnSpc>
                          <a:spcPct val="110000"/>
                        </a:lnSpc>
                        <a:spcBef>
                          <a:spcPts val="0"/>
                        </a:spcBef>
                        <a:spcAft>
                          <a:spcPts val="0"/>
                        </a:spcAft>
                        <a:buClrTx/>
                        <a:buSzTx/>
                        <a:buFontTx/>
                        <a:buNone/>
                        <a:tabLst/>
                        <a:defRPr/>
                      </a:pPr>
                      <a:r>
                        <a:rPr lang="ko-KR" altLang="en-US"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식품</a:t>
                      </a:r>
                      <a:r>
                        <a:rPr lang="en-US" altLang="ko-KR" sz="1050" b="1">
                          <a:ln>
                            <a:solidFill>
                              <a:schemeClr val="accent1">
                                <a:shade val="95000"/>
                                <a:satMod val="10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50" b="1">
                          <a:ln>
                            <a:solidFill>
                              <a:schemeClr val="accent1">
                                <a:shade val="95000"/>
                                <a:satMod val="105000"/>
                                <a:alpha val="0"/>
                              </a:scheme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외식</a:t>
                      </a:r>
                      <a:endParaRPr lang="ko-KR" altLang="en-US" sz="1050" b="1">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90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solidFill>
                      <a:schemeClr val="bg1"/>
                    </a:solidFill>
                  </a:tcPr>
                </a:tc>
                <a:tc>
                  <a:txBody>
                    <a:bodyPr/>
                    <a:lstStyle/>
                    <a:p>
                      <a:pPr marL="0" marR="0" lvl="0" indent="0" algn="l" defTabSz="914400" eaLnBrk="1" fontAlgn="auto" latinLnBrk="1" hangingPunct="1">
                        <a:lnSpc>
                          <a:spcPct val="110000"/>
                        </a:lnSpc>
                        <a:spcBef>
                          <a:spcPts val="0"/>
                        </a:spcBef>
                        <a:spcAft>
                          <a:spcPts val="0"/>
                        </a:spcAft>
                        <a:buClrTx/>
                        <a:buSzTx/>
                        <a:buFontTx/>
                        <a:buNone/>
                        <a:tabLst/>
                        <a:defRPr/>
                      </a:pPr>
                      <a:r>
                        <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일부 긍정적</a:t>
                      </a:r>
                    </a:p>
                  </a:txBody>
                  <a:tcPr marL="50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00338D"/>
                      </a:solidFill>
                      <a:prstDash val="solid"/>
                      <a:round/>
                      <a:headEnd type="none" w="med" len="med"/>
                      <a:tailEnd type="none" w="med" len="med"/>
                    </a:lnB>
                    <a:noFill/>
                  </a:tcPr>
                </a:tc>
                <a:tc>
                  <a:txBody>
                    <a:bodyPr/>
                    <a:lstStyle/>
                    <a:p>
                      <a:pPr algn="ctr" latinLnBrk="1">
                        <a:lnSpc>
                          <a:spcPct val="110000"/>
                        </a:lnSpc>
                      </a:pPr>
                      <a:endPar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504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latinLnBrk="1">
                        <a:lnSpc>
                          <a:spcPct val="110000"/>
                        </a:lnSpc>
                      </a:pPr>
                      <a:endPar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90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eaLnBrk="1" fontAlgn="auto" latinLnBrk="1" hangingPunct="1">
                        <a:lnSpc>
                          <a:spcPct val="110000"/>
                        </a:lnSpc>
                        <a:spcBef>
                          <a:spcPts val="0"/>
                        </a:spcBef>
                        <a:spcAft>
                          <a:spcPts val="0"/>
                        </a:spcAft>
                        <a:buClrTx/>
                        <a:buSzTx/>
                        <a:buFontTx/>
                        <a:buNone/>
                        <a:tabLst/>
                        <a:defRPr/>
                      </a:pPr>
                      <a:endParaRPr lang="ko-KR" altLang="en-US" sz="1000">
                        <a:ln>
                          <a:solidFill>
                            <a:schemeClr val="accent1">
                              <a:shade val="95000"/>
                              <a:satMod val="10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504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8D"/>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8688987"/>
                  </a:ext>
                </a:extLst>
              </a:tr>
            </a:tbl>
          </a:graphicData>
        </a:graphic>
      </p:graphicFrame>
      <p:pic>
        <p:nvPicPr>
          <p:cNvPr id="33" name="그림 32">
            <a:extLst>
              <a:ext uri="{FF2B5EF4-FFF2-40B4-BE49-F238E27FC236}">
                <a16:creationId xmlns:a16="http://schemas.microsoft.com/office/drawing/2014/main" id="{CAC7F4A2-C39E-E485-20F1-345CDC513F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95562" y="4271738"/>
            <a:ext cx="324000" cy="297788"/>
          </a:xfrm>
          <a:prstGeom prst="rect">
            <a:avLst/>
          </a:prstGeom>
        </p:spPr>
      </p:pic>
      <p:pic>
        <p:nvPicPr>
          <p:cNvPr id="34" name="그림 33">
            <a:extLst>
              <a:ext uri="{FF2B5EF4-FFF2-40B4-BE49-F238E27FC236}">
                <a16:creationId xmlns:a16="http://schemas.microsoft.com/office/drawing/2014/main" id="{B1E9F711-9AB1-2282-F3DF-925081C0DD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97465" y="3377717"/>
            <a:ext cx="324000" cy="290266"/>
          </a:xfrm>
          <a:prstGeom prst="rect">
            <a:avLst/>
          </a:prstGeom>
        </p:spPr>
      </p:pic>
      <p:pic>
        <p:nvPicPr>
          <p:cNvPr id="35" name="그림 34">
            <a:extLst>
              <a:ext uri="{FF2B5EF4-FFF2-40B4-BE49-F238E27FC236}">
                <a16:creationId xmlns:a16="http://schemas.microsoft.com/office/drawing/2014/main" id="{90150CD2-91AE-335E-BEE9-4E857CF45D6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97465" y="3031346"/>
            <a:ext cx="324000" cy="201590"/>
          </a:xfrm>
          <a:prstGeom prst="rect">
            <a:avLst/>
          </a:prstGeom>
        </p:spPr>
      </p:pic>
      <p:pic>
        <p:nvPicPr>
          <p:cNvPr id="36" name="그림 35">
            <a:extLst>
              <a:ext uri="{FF2B5EF4-FFF2-40B4-BE49-F238E27FC236}">
                <a16:creationId xmlns:a16="http://schemas.microsoft.com/office/drawing/2014/main" id="{254446CF-7CBB-B2DB-58A7-C94C44D6879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97465" y="4298544"/>
            <a:ext cx="324000" cy="201590"/>
          </a:xfrm>
          <a:prstGeom prst="rect">
            <a:avLst/>
          </a:prstGeom>
        </p:spPr>
      </p:pic>
      <p:pic>
        <p:nvPicPr>
          <p:cNvPr id="37" name="그림 36">
            <a:extLst>
              <a:ext uri="{FF2B5EF4-FFF2-40B4-BE49-F238E27FC236}">
                <a16:creationId xmlns:a16="http://schemas.microsoft.com/office/drawing/2014/main" id="{342D02F1-3665-1513-9E09-6D95C2444E5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97465" y="5532430"/>
            <a:ext cx="324000" cy="290266"/>
          </a:xfrm>
          <a:prstGeom prst="rect">
            <a:avLst/>
          </a:prstGeom>
        </p:spPr>
      </p:pic>
      <p:pic>
        <p:nvPicPr>
          <p:cNvPr id="38" name="그림 37">
            <a:extLst>
              <a:ext uri="{FF2B5EF4-FFF2-40B4-BE49-F238E27FC236}">
                <a16:creationId xmlns:a16="http://schemas.microsoft.com/office/drawing/2014/main" id="{6958B0ED-44BD-5F01-5D97-9AEC90995F9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28225" y="3820130"/>
            <a:ext cx="324000" cy="290266"/>
          </a:xfrm>
          <a:prstGeom prst="rect">
            <a:avLst/>
          </a:prstGeom>
        </p:spPr>
      </p:pic>
      <p:pic>
        <p:nvPicPr>
          <p:cNvPr id="39" name="그림 38">
            <a:extLst>
              <a:ext uri="{FF2B5EF4-FFF2-40B4-BE49-F238E27FC236}">
                <a16:creationId xmlns:a16="http://schemas.microsoft.com/office/drawing/2014/main" id="{7C9DBA83-61BD-7BA7-C4B8-7B39DC46038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28225" y="2550579"/>
            <a:ext cx="324000" cy="290266"/>
          </a:xfrm>
          <a:prstGeom prst="rect">
            <a:avLst/>
          </a:prstGeom>
        </p:spPr>
      </p:pic>
      <p:pic>
        <p:nvPicPr>
          <p:cNvPr id="63" name="그림 62">
            <a:extLst>
              <a:ext uri="{FF2B5EF4-FFF2-40B4-BE49-F238E27FC236}">
                <a16:creationId xmlns:a16="http://schemas.microsoft.com/office/drawing/2014/main" id="{BE2FBDA9-6FE1-186E-228A-96B5DB66E41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8225" y="3397794"/>
            <a:ext cx="324000" cy="297788"/>
          </a:xfrm>
          <a:prstGeom prst="rect">
            <a:avLst/>
          </a:prstGeom>
        </p:spPr>
      </p:pic>
      <p:pic>
        <p:nvPicPr>
          <p:cNvPr id="64" name="그림 63">
            <a:extLst>
              <a:ext uri="{FF2B5EF4-FFF2-40B4-BE49-F238E27FC236}">
                <a16:creationId xmlns:a16="http://schemas.microsoft.com/office/drawing/2014/main" id="{720A6DCB-DA6F-B00F-30A6-BD361DB494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97465" y="3864468"/>
            <a:ext cx="324000" cy="201590"/>
          </a:xfrm>
          <a:prstGeom prst="rect">
            <a:avLst/>
          </a:prstGeom>
        </p:spPr>
      </p:pic>
      <p:pic>
        <p:nvPicPr>
          <p:cNvPr id="65" name="그림 64">
            <a:extLst>
              <a:ext uri="{FF2B5EF4-FFF2-40B4-BE49-F238E27FC236}">
                <a16:creationId xmlns:a16="http://schemas.microsoft.com/office/drawing/2014/main" id="{EAFD86AF-86D7-9563-116B-449F8DE9DCF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28225" y="5168250"/>
            <a:ext cx="324000" cy="201590"/>
          </a:xfrm>
          <a:prstGeom prst="rect">
            <a:avLst/>
          </a:prstGeom>
        </p:spPr>
      </p:pic>
      <p:pic>
        <p:nvPicPr>
          <p:cNvPr id="66" name="그림 65">
            <a:extLst>
              <a:ext uri="{FF2B5EF4-FFF2-40B4-BE49-F238E27FC236}">
                <a16:creationId xmlns:a16="http://schemas.microsoft.com/office/drawing/2014/main" id="{5BFA8646-1836-4364-3DE4-D589EE942D2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97465" y="2543870"/>
            <a:ext cx="324000" cy="290266"/>
          </a:xfrm>
          <a:prstGeom prst="rect">
            <a:avLst/>
          </a:prstGeom>
        </p:spPr>
      </p:pic>
      <p:pic>
        <p:nvPicPr>
          <p:cNvPr id="67" name="그림 66">
            <a:extLst>
              <a:ext uri="{FF2B5EF4-FFF2-40B4-BE49-F238E27FC236}">
                <a16:creationId xmlns:a16="http://schemas.microsoft.com/office/drawing/2014/main" id="{CC20264E-8F8E-3E91-FDF4-8B9E1B6C0EC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28225" y="4298544"/>
            <a:ext cx="324000" cy="201590"/>
          </a:xfrm>
          <a:prstGeom prst="rect">
            <a:avLst/>
          </a:prstGeom>
        </p:spPr>
      </p:pic>
      <p:pic>
        <p:nvPicPr>
          <p:cNvPr id="68" name="그림 67">
            <a:extLst>
              <a:ext uri="{FF2B5EF4-FFF2-40B4-BE49-F238E27FC236}">
                <a16:creationId xmlns:a16="http://schemas.microsoft.com/office/drawing/2014/main" id="{7C6E950F-83BC-3007-1194-4F846C33ADA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28225" y="4687435"/>
            <a:ext cx="324000" cy="290266"/>
          </a:xfrm>
          <a:prstGeom prst="rect">
            <a:avLst/>
          </a:prstGeom>
        </p:spPr>
      </p:pic>
      <p:pic>
        <p:nvPicPr>
          <p:cNvPr id="69" name="그림 68">
            <a:extLst>
              <a:ext uri="{FF2B5EF4-FFF2-40B4-BE49-F238E27FC236}">
                <a16:creationId xmlns:a16="http://schemas.microsoft.com/office/drawing/2014/main" id="{94CCDDD7-9285-9F25-6820-20CB6FACEE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28225" y="5532430"/>
            <a:ext cx="324000" cy="290266"/>
          </a:xfrm>
          <a:prstGeom prst="rect">
            <a:avLst/>
          </a:prstGeom>
        </p:spPr>
      </p:pic>
      <p:pic>
        <p:nvPicPr>
          <p:cNvPr id="70" name="그림 69">
            <a:extLst>
              <a:ext uri="{FF2B5EF4-FFF2-40B4-BE49-F238E27FC236}">
                <a16:creationId xmlns:a16="http://schemas.microsoft.com/office/drawing/2014/main" id="{5161F2E7-AEE8-415F-82FD-4DBC0E308C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95562" y="2948153"/>
            <a:ext cx="324000" cy="290266"/>
          </a:xfrm>
          <a:prstGeom prst="rect">
            <a:avLst/>
          </a:prstGeom>
        </p:spPr>
      </p:pic>
      <p:pic>
        <p:nvPicPr>
          <p:cNvPr id="71" name="그림 70">
            <a:extLst>
              <a:ext uri="{FF2B5EF4-FFF2-40B4-BE49-F238E27FC236}">
                <a16:creationId xmlns:a16="http://schemas.microsoft.com/office/drawing/2014/main" id="{4DB5B013-83F6-08F0-96F8-39B28D6A3B1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797819" y="3437835"/>
            <a:ext cx="324000" cy="201590"/>
          </a:xfrm>
          <a:prstGeom prst="rect">
            <a:avLst/>
          </a:prstGeom>
        </p:spPr>
      </p:pic>
      <p:pic>
        <p:nvPicPr>
          <p:cNvPr id="72" name="그림 71">
            <a:extLst>
              <a:ext uri="{FF2B5EF4-FFF2-40B4-BE49-F238E27FC236}">
                <a16:creationId xmlns:a16="http://schemas.microsoft.com/office/drawing/2014/main" id="{016D84BF-F8AB-ED49-60DC-ECCEA044DC4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95562" y="3823143"/>
            <a:ext cx="324000" cy="297788"/>
          </a:xfrm>
          <a:prstGeom prst="rect">
            <a:avLst/>
          </a:prstGeom>
        </p:spPr>
      </p:pic>
      <p:pic>
        <p:nvPicPr>
          <p:cNvPr id="73" name="그림 72">
            <a:extLst>
              <a:ext uri="{FF2B5EF4-FFF2-40B4-BE49-F238E27FC236}">
                <a16:creationId xmlns:a16="http://schemas.microsoft.com/office/drawing/2014/main" id="{FBCF619F-05EB-C4F8-91A3-AC3796C4895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795562" y="4748128"/>
            <a:ext cx="324000" cy="201590"/>
          </a:xfrm>
          <a:prstGeom prst="rect">
            <a:avLst/>
          </a:prstGeom>
        </p:spPr>
      </p:pic>
      <p:pic>
        <p:nvPicPr>
          <p:cNvPr id="74" name="그림 73">
            <a:extLst>
              <a:ext uri="{FF2B5EF4-FFF2-40B4-BE49-F238E27FC236}">
                <a16:creationId xmlns:a16="http://schemas.microsoft.com/office/drawing/2014/main" id="{412F3F5A-2AB2-45C4-98BA-6F5D59C0F13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95562" y="5110032"/>
            <a:ext cx="324000" cy="290266"/>
          </a:xfrm>
          <a:prstGeom prst="rect">
            <a:avLst/>
          </a:prstGeom>
        </p:spPr>
      </p:pic>
      <p:pic>
        <p:nvPicPr>
          <p:cNvPr id="75" name="그림 74">
            <a:extLst>
              <a:ext uri="{FF2B5EF4-FFF2-40B4-BE49-F238E27FC236}">
                <a16:creationId xmlns:a16="http://schemas.microsoft.com/office/drawing/2014/main" id="{EC3E59AC-1692-D531-80E2-9FBD666E6F2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97465" y="4687435"/>
            <a:ext cx="324000" cy="290266"/>
          </a:xfrm>
          <a:prstGeom prst="rect">
            <a:avLst/>
          </a:prstGeom>
        </p:spPr>
      </p:pic>
      <p:pic>
        <p:nvPicPr>
          <p:cNvPr id="76" name="그림 75">
            <a:extLst>
              <a:ext uri="{FF2B5EF4-FFF2-40B4-BE49-F238E27FC236}">
                <a16:creationId xmlns:a16="http://schemas.microsoft.com/office/drawing/2014/main" id="{6B7C222E-C81F-DEE0-21FB-28C709D4694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25273" y="2971242"/>
            <a:ext cx="324000" cy="290266"/>
          </a:xfrm>
          <a:prstGeom prst="rect">
            <a:avLst/>
          </a:prstGeom>
        </p:spPr>
      </p:pic>
      <p:pic>
        <p:nvPicPr>
          <p:cNvPr id="77" name="그림 76">
            <a:extLst>
              <a:ext uri="{FF2B5EF4-FFF2-40B4-BE49-F238E27FC236}">
                <a16:creationId xmlns:a16="http://schemas.microsoft.com/office/drawing/2014/main" id="{3DE99009-8EE3-3777-9076-95F5121CCC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7465" y="5120151"/>
            <a:ext cx="324000" cy="297788"/>
          </a:xfrm>
          <a:prstGeom prst="rect">
            <a:avLst/>
          </a:prstGeom>
        </p:spPr>
      </p:pic>
      <p:pic>
        <p:nvPicPr>
          <p:cNvPr id="78" name="그림 77">
            <a:extLst>
              <a:ext uri="{FF2B5EF4-FFF2-40B4-BE49-F238E27FC236}">
                <a16:creationId xmlns:a16="http://schemas.microsoft.com/office/drawing/2014/main" id="{3E99D377-D31A-8D7B-98E5-B8E1E980953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795562" y="2586262"/>
            <a:ext cx="324000" cy="201590"/>
          </a:xfrm>
          <a:prstGeom prst="rect">
            <a:avLst/>
          </a:prstGeom>
        </p:spPr>
      </p:pic>
    </p:spTree>
    <p:extLst>
      <p:ext uri="{BB962C8B-B14F-4D97-AF65-F5344CB8AC3E}">
        <p14:creationId xmlns:p14="http://schemas.microsoft.com/office/powerpoint/2010/main" val="4058064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descr="야외, 하늘, 다리, 물이(가) 표시된 사진&#10;&#10;자동 생성된 설명">
            <a:extLst>
              <a:ext uri="{FF2B5EF4-FFF2-40B4-BE49-F238E27FC236}">
                <a16:creationId xmlns:a16="http://schemas.microsoft.com/office/drawing/2014/main" id="{7F1CE6F8-57A7-EC5A-5CA9-B4DEEA0A88BD}"/>
              </a:ext>
            </a:extLst>
          </p:cNvPr>
          <p:cNvPicPr>
            <a:picLocks noChangeAspect="1"/>
          </p:cNvPicPr>
          <p:nvPr/>
        </p:nvPicPr>
        <p:blipFill>
          <a:blip r:embed="rId2"/>
          <a:stretch>
            <a:fillRect/>
          </a:stretch>
        </p:blipFill>
        <p:spPr>
          <a:xfrm>
            <a:off x="0" y="0"/>
            <a:ext cx="9906000" cy="6858000"/>
          </a:xfrm>
          <a:prstGeom prst="rect">
            <a:avLst/>
          </a:prstGeom>
        </p:spPr>
      </p:pic>
      <p:sp>
        <p:nvSpPr>
          <p:cNvPr id="6" name="Rectangle 5">
            <a:extLst>
              <a:ext uri="{FF2B5EF4-FFF2-40B4-BE49-F238E27FC236}">
                <a16:creationId xmlns:a16="http://schemas.microsoft.com/office/drawing/2014/main" id="{FF4A7417-4FFA-730B-D26F-136F0265891A}"/>
              </a:ext>
            </a:extLst>
          </p:cNvPr>
          <p:cNvSpPr>
            <a:spLocks/>
          </p:cNvSpPr>
          <p:nvPr/>
        </p:nvSpPr>
        <p:spPr>
          <a:xfrm>
            <a:off x="704850" y="1268413"/>
            <a:ext cx="5013562" cy="3699372"/>
          </a:xfrm>
          <a:prstGeom prst="rect">
            <a:avLst/>
          </a:prstGeom>
          <a:solidFill>
            <a:schemeClr val="bg1">
              <a:alpha val="90000"/>
            </a:schemeClr>
          </a:soli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3" name="Text Placeholder 3">
            <a:extLst>
              <a:ext uri="{FF2B5EF4-FFF2-40B4-BE49-F238E27FC236}">
                <a16:creationId xmlns:a16="http://schemas.microsoft.com/office/drawing/2014/main" id="{21BB7E1C-229F-54F5-69AD-E8CA2048D1C6}"/>
              </a:ext>
            </a:extLst>
          </p:cNvPr>
          <p:cNvSpPr txBox="1">
            <a:spLocks/>
          </p:cNvSpPr>
          <p:nvPr/>
        </p:nvSpPr>
        <p:spPr>
          <a:xfrm>
            <a:off x="930661" y="1644509"/>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altLang="ko-KR" sz="5400" b="0" i="0" u="none" strike="noStrike" kern="1200" cap="none" spc="0" normalizeH="0" baseline="0" noProof="0">
                <a:ln>
                  <a:solidFill>
                    <a:srgbClr val="1E49E2">
                      <a:alpha val="0"/>
                    </a:srgbClr>
                  </a:solidFill>
                </a:ln>
                <a:solidFill>
                  <a:srgbClr val="00338D"/>
                </a:solidFill>
                <a:effectLst/>
                <a:uLnTx/>
                <a:uFillTx/>
                <a:latin typeface="KoPub돋움체 Bold"/>
                <a:ea typeface="KoPub돋움체 Bold"/>
                <a:cs typeface="+mn-cs"/>
              </a:rPr>
              <a:t>II</a:t>
            </a:r>
          </a:p>
        </p:txBody>
      </p:sp>
      <p:sp>
        <p:nvSpPr>
          <p:cNvPr id="4" name="TextBox 3">
            <a:extLst>
              <a:ext uri="{FF2B5EF4-FFF2-40B4-BE49-F238E27FC236}">
                <a16:creationId xmlns:a16="http://schemas.microsoft.com/office/drawing/2014/main" id="{19BE694D-8407-5267-BE4E-C8D704120736}"/>
              </a:ext>
            </a:extLst>
          </p:cNvPr>
          <p:cNvSpPr txBox="1"/>
          <p:nvPr/>
        </p:nvSpPr>
        <p:spPr>
          <a:xfrm>
            <a:off x="958515" y="2460017"/>
            <a:ext cx="5849657"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3600" b="1" spc="-100">
                <a:ln>
                  <a:solidFill>
                    <a:srgbClr val="1E49E2">
                      <a:alpha val="0"/>
                    </a:srgbClr>
                  </a:solidFill>
                </a:ln>
                <a:solidFill>
                  <a:srgbClr val="00338D"/>
                </a:solidFill>
                <a:latin typeface="KoPub돋움체 Medium"/>
                <a:ea typeface="KoPub돋움체 Medium"/>
              </a:rPr>
              <a:t>20</a:t>
            </a:r>
            <a:r>
              <a:rPr kumimoji="0" lang="en-US" altLang="ko-KR" sz="3600" b="1" i="0" u="none" strike="noStrike" kern="1200" cap="none" spc="-100" normalizeH="0" baseline="0" noProof="0">
                <a:ln>
                  <a:solidFill>
                    <a:srgbClr val="1E49E2">
                      <a:alpha val="0"/>
                    </a:srgbClr>
                  </a:solidFill>
                </a:ln>
                <a:solidFill>
                  <a:srgbClr val="00338D"/>
                </a:solidFill>
                <a:effectLst/>
                <a:uLnTx/>
                <a:uFillTx/>
                <a:latin typeface="KoPub돋움체 Medium"/>
                <a:ea typeface="KoPub돋움체 Medium"/>
                <a:cs typeface="+mn-cs"/>
              </a:rPr>
              <a:t>24</a:t>
            </a:r>
            <a:r>
              <a:rPr kumimoji="0" lang="ko-KR" altLang="en-US" sz="3600" b="1" i="0" u="none" strike="noStrike" kern="1200" cap="none" spc="-100" normalizeH="0" baseline="0" noProof="0">
                <a:ln>
                  <a:solidFill>
                    <a:srgbClr val="1E49E2">
                      <a:alpha val="0"/>
                    </a:srgbClr>
                  </a:solidFill>
                </a:ln>
                <a:solidFill>
                  <a:srgbClr val="00338D"/>
                </a:solidFill>
                <a:effectLst/>
                <a:uLnTx/>
                <a:uFillTx/>
                <a:latin typeface="KoPub돋움체 Medium"/>
                <a:ea typeface="KoPub돋움체 Medium"/>
                <a:cs typeface="+mn-cs"/>
              </a:rPr>
              <a:t>년 경제 전망</a:t>
            </a:r>
          </a:p>
        </p:txBody>
      </p:sp>
    </p:spTree>
    <p:extLst>
      <p:ext uri="{BB962C8B-B14F-4D97-AF65-F5344CB8AC3E}">
        <p14:creationId xmlns:p14="http://schemas.microsoft.com/office/powerpoint/2010/main" val="292497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2">
            <a:extLst>
              <a:ext uri="{FF2B5EF4-FFF2-40B4-BE49-F238E27FC236}">
                <a16:creationId xmlns:a16="http://schemas.microsoft.com/office/drawing/2014/main" id="{ADF24034-393B-4B79-A499-390AC09CD0B3}"/>
              </a:ext>
            </a:extLst>
          </p:cNvPr>
          <p:cNvSpPr>
            <a:spLocks noGrp="1"/>
          </p:cNvSpPr>
          <p:nvPr>
            <p:ph type="title"/>
          </p:nvPr>
        </p:nvSpPr>
        <p:spPr>
          <a:xfrm>
            <a:off x="713993" y="472786"/>
            <a:ext cx="8488800" cy="504825"/>
          </a:xfrm>
        </p:spPr>
        <p:txBody>
          <a:bodyPr/>
          <a:lstStyle/>
          <a:p>
            <a:r>
              <a:rPr lang="ko-KR" altLang="en-US"/>
              <a:t>글로벌 경제</a:t>
            </a:r>
            <a:r>
              <a:rPr lang="en-US" altLang="ko-KR"/>
              <a:t>, </a:t>
            </a:r>
            <a:r>
              <a:rPr lang="ko-KR" altLang="en-US"/>
              <a:t>완만한 회복세 가운데 비우호적 여건으로 회복 지연 전망</a:t>
            </a:r>
            <a:endParaRPr lang="ko-KR" altLang="en-US">
              <a:latin typeface="KoPub돋움체 Medium" panose="02020603020101020101" pitchFamily="18" charset="-127"/>
              <a:ea typeface="KoPub돋움체 Medium" panose="02020603020101020101" pitchFamily="18" charset="-127"/>
            </a:endParaRPr>
          </a:p>
        </p:txBody>
      </p:sp>
      <p:sp>
        <p:nvSpPr>
          <p:cNvPr id="4" name="텍스트 개체 틀 3">
            <a:extLst>
              <a:ext uri="{FF2B5EF4-FFF2-40B4-BE49-F238E27FC236}">
                <a16:creationId xmlns:a16="http://schemas.microsoft.com/office/drawing/2014/main" id="{5ACA4A45-7EF8-4EB1-893D-E45B8276F4DE}"/>
              </a:ext>
            </a:extLst>
          </p:cNvPr>
          <p:cNvSpPr>
            <a:spLocks noGrp="1"/>
          </p:cNvSpPr>
          <p:nvPr>
            <p:ph type="body" sz="quarter" idx="11"/>
          </p:nvPr>
        </p:nvSpPr>
        <p:spPr>
          <a:xfrm>
            <a:off x="714375" y="1171575"/>
            <a:ext cx="8488363" cy="720725"/>
          </a:xfrm>
        </p:spPr>
        <p:txBody>
          <a:bodyPr lIns="0" tIns="0" rIns="0" bIns="0" anchor="t"/>
          <a:lstStyle/>
          <a:p>
            <a:r>
              <a:rPr lang="ko-KR" altLang="en-US">
                <a:ea typeface="KoPub돋움체 Medium"/>
              </a:rPr>
              <a:t>글로벌 경제는 팬데믹의 여파로부터 완만하게 회복 중이나 러시아</a:t>
            </a:r>
            <a:r>
              <a:rPr lang="en-US" altLang="ko-KR">
                <a:ea typeface="KoPub돋움체 Medium"/>
              </a:rPr>
              <a:t>-</a:t>
            </a:r>
            <a:r>
              <a:rPr lang="ko-KR" altLang="en-US">
                <a:ea typeface="KoPub돋움체 Medium"/>
              </a:rPr>
              <a:t>우크라이나 전쟁 장기화</a:t>
            </a:r>
            <a:r>
              <a:rPr lang="en-US" altLang="ko-KR">
                <a:ea typeface="KoPub돋움체 Medium"/>
              </a:rPr>
              <a:t>, </a:t>
            </a:r>
            <a:r>
              <a:rPr lang="ko-KR" altLang="en-US">
                <a:ea typeface="KoPub돋움체 Medium"/>
              </a:rPr>
              <a:t>이스라엘</a:t>
            </a:r>
            <a:r>
              <a:rPr lang="en-US" altLang="ko-KR">
                <a:ea typeface="KoPub돋움체 Medium"/>
              </a:rPr>
              <a:t>-</a:t>
            </a:r>
            <a:r>
              <a:rPr lang="ko-KR" altLang="en-US">
                <a:ea typeface="KoPub돋움체 Medium"/>
              </a:rPr>
              <a:t>하마스 군사분쟁 발발</a:t>
            </a:r>
            <a:r>
              <a:rPr lang="en-US" altLang="ko-KR">
                <a:ea typeface="KoPub돋움체 Medium"/>
              </a:rPr>
              <a:t>, </a:t>
            </a:r>
            <a:r>
              <a:rPr lang="ko-KR" altLang="en-US">
                <a:ea typeface="KoPub돋움체 Medium"/>
              </a:rPr>
              <a:t>중국 경제 리스크 지속</a:t>
            </a:r>
            <a:r>
              <a:rPr lang="en-US" altLang="ko-KR">
                <a:ea typeface="KoPub돋움체 Medium"/>
              </a:rPr>
              <a:t>, </a:t>
            </a:r>
            <a:r>
              <a:rPr lang="ko-KR" altLang="en-US">
                <a:ea typeface="KoPub돋움체 Medium"/>
              </a:rPr>
              <a:t>주요국의 긴축적 통화정책 기조 등 회복에 비우호적인 상황</a:t>
            </a:r>
            <a:r>
              <a:rPr lang="en-US" altLang="ko-KR">
                <a:ea typeface="KoPub돋움체 Medium"/>
              </a:rPr>
              <a:t>. </a:t>
            </a:r>
            <a:r>
              <a:rPr lang="ko-KR" altLang="en-US">
                <a:ea typeface="KoPub돋움체 Medium"/>
              </a:rPr>
              <a:t>이에 </a:t>
            </a:r>
            <a:r>
              <a:rPr lang="en-US" altLang="ko-KR">
                <a:ea typeface="KoPub돋움체 Medium"/>
              </a:rPr>
              <a:t>2024</a:t>
            </a:r>
            <a:r>
              <a:rPr lang="ko-KR" altLang="en-US">
                <a:ea typeface="KoPub돋움체 Medium"/>
              </a:rPr>
              <a:t>년 글로벌 경제 성장률은 역사적 평균치</a:t>
            </a:r>
            <a:r>
              <a:rPr lang="en-US" altLang="ko-KR">
                <a:ea typeface="KoPub돋움체 Medium"/>
              </a:rPr>
              <a:t>(3.4%)</a:t>
            </a:r>
            <a:r>
              <a:rPr lang="ko-KR" altLang="en-US">
                <a:ea typeface="KoPub돋움체 Medium"/>
              </a:rPr>
              <a:t>대비 저조한 </a:t>
            </a:r>
            <a:r>
              <a:rPr lang="en-US" altLang="ko-KR">
                <a:ea typeface="KoPub돋움체 Medium"/>
              </a:rPr>
              <a:t>2.7~2.9%</a:t>
            </a:r>
            <a:r>
              <a:rPr lang="ko-KR" altLang="en-US">
                <a:ea typeface="KoPub돋움체 Medium"/>
              </a:rPr>
              <a:t>를 기록할 전망</a:t>
            </a:r>
          </a:p>
        </p:txBody>
      </p:sp>
      <p:sp>
        <p:nvSpPr>
          <p:cNvPr id="19" name="텍스트 개체 틀 18">
            <a:extLst>
              <a:ext uri="{FF2B5EF4-FFF2-40B4-BE49-F238E27FC236}">
                <a16:creationId xmlns:a16="http://schemas.microsoft.com/office/drawing/2014/main" id="{14C70C14-1DE8-4105-90D6-78A4F2A2AC57}"/>
              </a:ext>
            </a:extLst>
          </p:cNvPr>
          <p:cNvSpPr>
            <a:spLocks noGrp="1"/>
          </p:cNvSpPr>
          <p:nvPr>
            <p:ph type="body" sz="quarter" idx="10"/>
          </p:nvPr>
        </p:nvSpPr>
        <p:spPr>
          <a:xfrm>
            <a:off x="713993" y="333149"/>
            <a:ext cx="8488800" cy="184666"/>
          </a:xfrm>
        </p:spPr>
        <p:txBody>
          <a:bodyPr/>
          <a:lstStyle/>
          <a:p>
            <a:r>
              <a:rPr lang="en-US" altLang="ko-KR"/>
              <a:t>II. 2024</a:t>
            </a:r>
            <a:r>
              <a:rPr lang="ko-KR" altLang="en-US"/>
              <a:t>년 경제</a:t>
            </a:r>
            <a:r>
              <a:rPr lang="en-US" altLang="ko-KR"/>
              <a:t> </a:t>
            </a:r>
            <a:r>
              <a:rPr lang="ko-KR" altLang="en-US"/>
              <a:t>전망</a:t>
            </a:r>
            <a:endParaRPr lang="en-US" altLang="ko-KR"/>
          </a:p>
        </p:txBody>
      </p:sp>
      <p:sp>
        <p:nvSpPr>
          <p:cNvPr id="30" name="TextBox 29">
            <a:extLst>
              <a:ext uri="{FF2B5EF4-FFF2-40B4-BE49-F238E27FC236}">
                <a16:creationId xmlns:a16="http://schemas.microsoft.com/office/drawing/2014/main" id="{3529A4A4-DF3A-40B9-9FF6-66E25B4ACBE8}"/>
              </a:ext>
            </a:extLst>
          </p:cNvPr>
          <p:cNvSpPr txBox="1"/>
          <p:nvPr/>
        </p:nvSpPr>
        <p:spPr>
          <a:xfrm>
            <a:off x="703262" y="5917184"/>
            <a:ext cx="4059239" cy="492443"/>
          </a:xfrm>
          <a:prstGeom prst="rect">
            <a:avLst/>
          </a:prstGeom>
          <a:noFill/>
        </p:spPr>
        <p:txBody>
          <a:bodyPr wrap="square" lIns="0" tIns="0" rIns="0" bIns="0" rtlCol="0" anchor="t">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a:t>Source: IMF(2023.10), ‘World Economic Outlook’, IMF(2023.11), ‘Regional Economic Outlook-Asia and Pacific’, ’OECD(2023.11), ‘Economic Outlook, Interim Report’, </a:t>
            </a:r>
            <a:r>
              <a:rPr lang="ko-KR" altLang="en-US"/>
              <a:t>한국은행</a:t>
            </a:r>
            <a:r>
              <a:rPr lang="en-US" altLang="ko-KR"/>
              <a:t>(2023.11), ‘</a:t>
            </a:r>
            <a:r>
              <a:rPr lang="ko-KR" altLang="en-US"/>
              <a:t>경제전망보고서’</a:t>
            </a:r>
            <a:endParaRPr lang="en-US" altLang="ko-KR"/>
          </a:p>
          <a:p>
            <a:r>
              <a:rPr lang="en-US" altLang="ko-KR"/>
              <a:t>Note: (E)</a:t>
            </a:r>
            <a:r>
              <a:rPr lang="ko-KR" altLang="en-US"/>
              <a:t>는 추정치</a:t>
            </a:r>
            <a:r>
              <a:rPr lang="en-US" altLang="ko-KR"/>
              <a:t>, (F)</a:t>
            </a:r>
            <a:r>
              <a:rPr lang="ko-KR" altLang="en-US"/>
              <a:t>는 전망치</a:t>
            </a:r>
          </a:p>
        </p:txBody>
      </p:sp>
      <p:graphicFrame>
        <p:nvGraphicFramePr>
          <p:cNvPr id="40" name="차트 9">
            <a:extLst>
              <a:ext uri="{FF2B5EF4-FFF2-40B4-BE49-F238E27FC236}">
                <a16:creationId xmlns:a16="http://schemas.microsoft.com/office/drawing/2014/main" id="{5CDDCF37-9D93-F505-D5E4-688564911BE1}"/>
              </a:ext>
            </a:extLst>
          </p:cNvPr>
          <p:cNvGraphicFramePr/>
          <p:nvPr>
            <p:extLst>
              <p:ext uri="{D42A27DB-BD31-4B8C-83A1-F6EECF244321}">
                <p14:modId xmlns:p14="http://schemas.microsoft.com/office/powerpoint/2010/main" val="908291721"/>
              </p:ext>
            </p:extLst>
          </p:nvPr>
        </p:nvGraphicFramePr>
        <p:xfrm>
          <a:off x="5132387" y="2488589"/>
          <a:ext cx="4053271" cy="2270019"/>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그룹 4">
            <a:extLst>
              <a:ext uri="{FF2B5EF4-FFF2-40B4-BE49-F238E27FC236}">
                <a16:creationId xmlns:a16="http://schemas.microsoft.com/office/drawing/2014/main" id="{73434604-6465-F417-08B7-2612403D5140}"/>
              </a:ext>
            </a:extLst>
          </p:cNvPr>
          <p:cNvGrpSpPr/>
          <p:nvPr/>
        </p:nvGrpSpPr>
        <p:grpSpPr>
          <a:xfrm>
            <a:off x="720343" y="2168525"/>
            <a:ext cx="4053270" cy="276837"/>
            <a:chOff x="704850" y="2013298"/>
            <a:chExt cx="4140200" cy="276837"/>
          </a:xfrm>
        </p:grpSpPr>
        <p:sp>
          <p:nvSpPr>
            <p:cNvPr id="7" name="TextBox 6">
              <a:extLst>
                <a:ext uri="{FF2B5EF4-FFF2-40B4-BE49-F238E27FC236}">
                  <a16:creationId xmlns:a16="http://schemas.microsoft.com/office/drawing/2014/main" id="{2D3CE98A-B3DC-3D5A-5475-02D9A5095569}"/>
                </a:ext>
              </a:extLst>
            </p:cNvPr>
            <p:cNvSpPr txBox="1"/>
            <p:nvPr/>
          </p:nvSpPr>
          <p:spPr>
            <a:xfrm>
              <a:off x="704850" y="2046854"/>
              <a:ext cx="2133509" cy="200055"/>
            </a:xfrm>
            <a:prstGeom prst="rect">
              <a:avLst/>
            </a:prstGeom>
            <a:noFill/>
          </p:spPr>
          <p:txBody>
            <a:bodyPr wrap="none" lIns="0" tIns="0" rIns="0" bIns="0" rtlCol="0">
              <a:spAutoFit/>
            </a:bodyPr>
            <a:lstStyle/>
            <a:p>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글로벌 경제성장률 추이 및 전망</a:t>
              </a:r>
            </a:p>
          </p:txBody>
        </p:sp>
        <p:cxnSp>
          <p:nvCxnSpPr>
            <p:cNvPr id="8" name="직선 연결선 7">
              <a:extLst>
                <a:ext uri="{FF2B5EF4-FFF2-40B4-BE49-F238E27FC236}">
                  <a16:creationId xmlns:a16="http://schemas.microsoft.com/office/drawing/2014/main" id="{CAC5E9E7-D9E4-0DB3-3739-8DD17EDFDE8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1F5F246D-9963-A1F5-9B57-DC7C88D1801D}"/>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FB12C818-637A-5ADC-20B3-2B09492AD429}"/>
              </a:ext>
            </a:extLst>
          </p:cNvPr>
          <p:cNvSpPr txBox="1"/>
          <p:nvPr/>
        </p:nvSpPr>
        <p:spPr>
          <a:xfrm>
            <a:off x="5143500" y="5917184"/>
            <a:ext cx="4233600" cy="123111"/>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OECD</a:t>
            </a:r>
            <a:endParaRPr kumimoji="0" lang="ko-KR" altLang="en-US" sz="8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17" name="그룹 16">
            <a:extLst>
              <a:ext uri="{FF2B5EF4-FFF2-40B4-BE49-F238E27FC236}">
                <a16:creationId xmlns:a16="http://schemas.microsoft.com/office/drawing/2014/main" id="{1841778E-3F87-62A0-1421-620CB889EB82}"/>
              </a:ext>
            </a:extLst>
          </p:cNvPr>
          <p:cNvGrpSpPr/>
          <p:nvPr/>
        </p:nvGrpSpPr>
        <p:grpSpPr>
          <a:xfrm>
            <a:off x="5132387" y="2168525"/>
            <a:ext cx="4053271" cy="276837"/>
            <a:chOff x="704850" y="2013298"/>
            <a:chExt cx="4140200" cy="276837"/>
          </a:xfrm>
        </p:grpSpPr>
        <p:sp>
          <p:nvSpPr>
            <p:cNvPr id="18" name="TextBox 17">
              <a:extLst>
                <a:ext uri="{FF2B5EF4-FFF2-40B4-BE49-F238E27FC236}">
                  <a16:creationId xmlns:a16="http://schemas.microsoft.com/office/drawing/2014/main" id="{176D7858-8793-C83A-C2DB-DC08331642A1}"/>
                </a:ext>
              </a:extLst>
            </p:cNvPr>
            <p:cNvSpPr txBox="1"/>
            <p:nvPr/>
          </p:nvSpPr>
          <p:spPr>
            <a:xfrm>
              <a:off x="704850" y="2046854"/>
              <a:ext cx="2233389" cy="200055"/>
            </a:xfrm>
            <a:prstGeom prst="rect">
              <a:avLst/>
            </a:prstGeom>
            <a:noFill/>
          </p:spPr>
          <p:txBody>
            <a:bodyPr wrap="none" lIns="0" tIns="0" rIns="0" bIns="0" rtlCol="0">
              <a:spAutoFit/>
            </a:bodyPr>
            <a:lstStyle/>
            <a:p>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글로벌 주요국 경기선행지수 추이</a:t>
              </a:r>
            </a:p>
          </p:txBody>
        </p:sp>
        <p:cxnSp>
          <p:nvCxnSpPr>
            <p:cNvPr id="21" name="직선 연결선 20">
              <a:extLst>
                <a:ext uri="{FF2B5EF4-FFF2-40B4-BE49-F238E27FC236}">
                  <a16:creationId xmlns:a16="http://schemas.microsoft.com/office/drawing/2014/main" id="{A2B31EBC-90A6-64BD-A527-2847474BB699}"/>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CDD8F2C9-C21E-85B3-3EB7-FE9347C29D03}"/>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1" name="직사각형 30">
            <a:extLst>
              <a:ext uri="{FF2B5EF4-FFF2-40B4-BE49-F238E27FC236}">
                <a16:creationId xmlns:a16="http://schemas.microsoft.com/office/drawing/2014/main" id="{F71FC2B7-C885-81F1-990E-F29ADABE1F85}"/>
              </a:ext>
            </a:extLst>
          </p:cNvPr>
          <p:cNvSpPr/>
          <p:nvPr/>
        </p:nvSpPr>
        <p:spPr>
          <a:xfrm>
            <a:off x="705019" y="4942116"/>
            <a:ext cx="4068593" cy="930971"/>
          </a:xfrm>
          <a:prstGeom prst="rect">
            <a:avLst/>
          </a:prstGeom>
          <a:solidFill>
            <a:sysClr val="window" lastClr="FFFFFF">
              <a:lumMod val="95000"/>
            </a:sysClr>
          </a:solidFill>
        </p:spPr>
        <p:txBody>
          <a:bodyPr wrap="square" lIns="72000" tIns="36000" rIns="72000" bIns="36000" anchor="ctr">
            <a:noAutofit/>
          </a:bodyPr>
          <a:lstStyle/>
          <a:p>
            <a:pPr marL="92075" indent="-92075">
              <a:lnSpc>
                <a:spcPct val="110000"/>
              </a:lnSpc>
              <a:buFont typeface="Wingdings" panose="05000000000000000000" pitchFamily="2" charset="2"/>
              <a:buChar char="§"/>
              <a:defRPr/>
            </a:pPr>
            <a:r>
              <a:rPr lang="ko-KR" altLang="en-US" sz="900" kern="0" spc="-20" dirty="0">
                <a:ln>
                  <a:solidFill>
                    <a:srgbClr val="D9D9D9">
                      <a:alpha val="0"/>
                    </a:srgbClr>
                  </a:solidFill>
                </a:ln>
                <a:solidFill>
                  <a:srgbClr val="000000">
                    <a:lumMod val="85000"/>
                    <a:lumOff val="15000"/>
                  </a:srgbClr>
                </a:solidFill>
                <a:latin typeface="+mn-ea"/>
              </a:rPr>
              <a:t>글로벌 경제성장률은 </a:t>
            </a:r>
            <a:r>
              <a:rPr lang="en-US" altLang="ko-KR" sz="900" kern="0" spc="-20" dirty="0">
                <a:ln>
                  <a:solidFill>
                    <a:srgbClr val="D9D9D9">
                      <a:alpha val="0"/>
                    </a:srgbClr>
                  </a:solidFill>
                </a:ln>
                <a:solidFill>
                  <a:srgbClr val="000000">
                    <a:lumMod val="85000"/>
                    <a:lumOff val="15000"/>
                  </a:srgbClr>
                </a:solidFill>
                <a:latin typeface="+mn-ea"/>
              </a:rPr>
              <a:t>’23</a:t>
            </a:r>
            <a:r>
              <a:rPr lang="ko-KR" altLang="en-US" sz="900" kern="0" spc="-20" dirty="0">
                <a:ln>
                  <a:solidFill>
                    <a:srgbClr val="D9D9D9">
                      <a:alpha val="0"/>
                    </a:srgbClr>
                  </a:solidFill>
                </a:ln>
                <a:solidFill>
                  <a:srgbClr val="000000">
                    <a:lumMod val="85000"/>
                    <a:lumOff val="15000"/>
                  </a:srgbClr>
                </a:solidFill>
                <a:latin typeface="+mn-ea"/>
              </a:rPr>
              <a:t>년 </a:t>
            </a:r>
            <a:r>
              <a:rPr lang="en-US" altLang="ko-KR" sz="900" kern="0" spc="-20" dirty="0">
                <a:ln>
                  <a:solidFill>
                    <a:srgbClr val="D9D9D9">
                      <a:alpha val="0"/>
                    </a:srgbClr>
                  </a:solidFill>
                </a:ln>
                <a:solidFill>
                  <a:srgbClr val="000000">
                    <a:lumMod val="85000"/>
                    <a:lumOff val="15000"/>
                  </a:srgbClr>
                </a:solidFill>
                <a:latin typeface="+mn-ea"/>
              </a:rPr>
              <a:t>2.9~3.0%</a:t>
            </a:r>
            <a:r>
              <a:rPr lang="ko-KR" altLang="en-US" sz="900" kern="0" spc="-20" dirty="0">
                <a:ln>
                  <a:solidFill>
                    <a:srgbClr val="D9D9D9">
                      <a:alpha val="0"/>
                    </a:srgbClr>
                  </a:solidFill>
                </a:ln>
                <a:solidFill>
                  <a:srgbClr val="000000">
                    <a:lumMod val="85000"/>
                    <a:lumOff val="15000"/>
                  </a:srgbClr>
                </a:solidFill>
                <a:latin typeface="+mn-ea"/>
              </a:rPr>
              <a:t>를 기록할 것으로 추정되나</a:t>
            </a:r>
            <a:r>
              <a:rPr lang="en-US" altLang="ko-KR" sz="900" kern="0" spc="-20" dirty="0">
                <a:ln>
                  <a:solidFill>
                    <a:srgbClr val="D9D9D9">
                      <a:alpha val="0"/>
                    </a:srgbClr>
                  </a:solidFill>
                </a:ln>
                <a:solidFill>
                  <a:srgbClr val="000000">
                    <a:lumMod val="85000"/>
                    <a:lumOff val="15000"/>
                  </a:srgbClr>
                </a:solidFill>
                <a:latin typeface="+mn-ea"/>
              </a:rPr>
              <a:t>, </a:t>
            </a:r>
            <a:r>
              <a:rPr lang="ko-KR" altLang="en-US" sz="900" kern="0" spc="-20" dirty="0">
                <a:ln>
                  <a:solidFill>
                    <a:srgbClr val="D9D9D9">
                      <a:alpha val="0"/>
                    </a:srgbClr>
                  </a:solidFill>
                </a:ln>
                <a:solidFill>
                  <a:srgbClr val="000000">
                    <a:lumMod val="85000"/>
                    <a:lumOff val="15000"/>
                  </a:srgbClr>
                </a:solidFill>
                <a:latin typeface="+mn-ea"/>
              </a:rPr>
              <a:t>지정학적 리스크 및 긴축 통화정책 기조 지속 등으로 역사적 평균치</a:t>
            </a:r>
            <a:r>
              <a:rPr lang="en-US" altLang="ko-KR" sz="900" kern="0" spc="-20" dirty="0">
                <a:ln>
                  <a:solidFill>
                    <a:srgbClr val="D9D9D9">
                      <a:alpha val="0"/>
                    </a:srgbClr>
                  </a:solidFill>
                </a:ln>
                <a:solidFill>
                  <a:srgbClr val="000000">
                    <a:lumMod val="85000"/>
                    <a:lumOff val="15000"/>
                  </a:srgbClr>
                </a:solidFill>
                <a:latin typeface="+mn-ea"/>
              </a:rPr>
              <a:t>(3.4%, IMF, 1980~2022</a:t>
            </a:r>
            <a:r>
              <a:rPr lang="ko-KR" altLang="en-US" sz="900" kern="0" spc="-20" dirty="0">
                <a:ln>
                  <a:solidFill>
                    <a:srgbClr val="D9D9D9">
                      <a:alpha val="0"/>
                    </a:srgbClr>
                  </a:solidFill>
                </a:ln>
                <a:solidFill>
                  <a:srgbClr val="000000">
                    <a:lumMod val="85000"/>
                    <a:lumOff val="15000"/>
                  </a:srgbClr>
                </a:solidFill>
                <a:latin typeface="+mn-ea"/>
              </a:rPr>
              <a:t>년 기준</a:t>
            </a:r>
            <a:r>
              <a:rPr lang="en-US" altLang="ko-KR" sz="900" kern="0" spc="-20" dirty="0">
                <a:ln>
                  <a:solidFill>
                    <a:srgbClr val="D9D9D9">
                      <a:alpha val="0"/>
                    </a:srgbClr>
                  </a:solidFill>
                </a:ln>
                <a:solidFill>
                  <a:srgbClr val="000000">
                    <a:lumMod val="85000"/>
                    <a:lumOff val="15000"/>
                  </a:srgbClr>
                </a:solidFill>
                <a:latin typeface="+mn-ea"/>
              </a:rPr>
              <a:t>)</a:t>
            </a:r>
            <a:r>
              <a:rPr lang="ko-KR" altLang="en-US" sz="900" kern="0" spc="-20" dirty="0">
                <a:ln>
                  <a:solidFill>
                    <a:srgbClr val="D9D9D9">
                      <a:alpha val="0"/>
                    </a:srgbClr>
                  </a:solidFill>
                </a:ln>
                <a:solidFill>
                  <a:srgbClr val="000000">
                    <a:lumMod val="85000"/>
                    <a:lumOff val="15000"/>
                  </a:srgbClr>
                </a:solidFill>
                <a:latin typeface="+mn-ea"/>
              </a:rPr>
              <a:t>를 하회하는 </a:t>
            </a:r>
            <a:r>
              <a:rPr lang="en-US" altLang="ko-KR" sz="900" kern="0" spc="-20" dirty="0">
                <a:ln>
                  <a:solidFill>
                    <a:srgbClr val="D9D9D9">
                      <a:alpha val="0"/>
                    </a:srgbClr>
                  </a:solidFill>
                </a:ln>
                <a:solidFill>
                  <a:srgbClr val="000000">
                    <a:lumMod val="85000"/>
                    <a:lumOff val="15000"/>
                  </a:srgbClr>
                </a:solidFill>
                <a:latin typeface="+mn-ea"/>
              </a:rPr>
              <a:t>’24</a:t>
            </a:r>
            <a:r>
              <a:rPr lang="ko-KR" altLang="en-US" sz="900" kern="0" spc="-20" dirty="0">
                <a:ln>
                  <a:solidFill>
                    <a:srgbClr val="D9D9D9">
                      <a:alpha val="0"/>
                    </a:srgbClr>
                  </a:solidFill>
                </a:ln>
                <a:solidFill>
                  <a:srgbClr val="000000">
                    <a:lumMod val="85000"/>
                    <a:lumOff val="15000"/>
                  </a:srgbClr>
                </a:solidFill>
                <a:latin typeface="+mn-ea"/>
              </a:rPr>
              <a:t>년 </a:t>
            </a:r>
            <a:r>
              <a:rPr lang="en-US" altLang="ko-KR" sz="900" kern="0" spc="-20" dirty="0">
                <a:ln>
                  <a:solidFill>
                    <a:srgbClr val="D9D9D9">
                      <a:alpha val="0"/>
                    </a:srgbClr>
                  </a:solidFill>
                </a:ln>
                <a:solidFill>
                  <a:srgbClr val="000000">
                    <a:lumMod val="85000"/>
                    <a:lumOff val="15000"/>
                  </a:srgbClr>
                </a:solidFill>
                <a:latin typeface="+mn-ea"/>
              </a:rPr>
              <a:t>2.7~2.9%</a:t>
            </a:r>
            <a:r>
              <a:rPr lang="ko-KR" altLang="en-US" sz="900" kern="0" spc="-20" dirty="0">
                <a:ln>
                  <a:solidFill>
                    <a:srgbClr val="D9D9D9">
                      <a:alpha val="0"/>
                    </a:srgbClr>
                  </a:solidFill>
                </a:ln>
                <a:solidFill>
                  <a:srgbClr val="000000">
                    <a:lumMod val="85000"/>
                    <a:lumOff val="15000"/>
                  </a:srgbClr>
                </a:solidFill>
                <a:latin typeface="+mn-ea"/>
              </a:rPr>
              <a:t>로 나타낼</a:t>
            </a:r>
            <a:r>
              <a:rPr lang="en-US" altLang="ko-KR" sz="900" kern="0" spc="-20" dirty="0">
                <a:ln>
                  <a:solidFill>
                    <a:srgbClr val="D9D9D9">
                      <a:alpha val="0"/>
                    </a:srgbClr>
                  </a:solidFill>
                </a:ln>
                <a:solidFill>
                  <a:srgbClr val="000000">
                    <a:lumMod val="85000"/>
                    <a:lumOff val="15000"/>
                  </a:srgbClr>
                </a:solidFill>
                <a:latin typeface="+mn-ea"/>
              </a:rPr>
              <a:t> </a:t>
            </a:r>
            <a:r>
              <a:rPr lang="ko-KR" altLang="en-US" sz="900" kern="0" spc="-20" dirty="0">
                <a:ln>
                  <a:solidFill>
                    <a:srgbClr val="D9D9D9">
                      <a:alpha val="0"/>
                    </a:srgbClr>
                  </a:solidFill>
                </a:ln>
                <a:solidFill>
                  <a:srgbClr val="000000">
                    <a:lumMod val="85000"/>
                    <a:lumOff val="15000"/>
                  </a:srgbClr>
                </a:solidFill>
                <a:latin typeface="+mn-ea"/>
              </a:rPr>
              <a:t>전망</a:t>
            </a:r>
          </a:p>
          <a:p>
            <a:pPr marL="92075" indent="-92075">
              <a:lnSpc>
                <a:spcPct val="110000"/>
              </a:lnSpc>
              <a:buFont typeface="Wingdings" panose="05000000000000000000" pitchFamily="2" charset="2"/>
              <a:buChar char="§"/>
              <a:defRPr/>
            </a:pPr>
            <a:r>
              <a:rPr lang="ko-KR" altLang="en-US" sz="900" kern="0" spc="-20" dirty="0">
                <a:ln>
                  <a:solidFill>
                    <a:srgbClr val="D9D9D9">
                      <a:alpha val="0"/>
                    </a:srgbClr>
                  </a:solidFill>
                </a:ln>
                <a:solidFill>
                  <a:srgbClr val="000000">
                    <a:lumMod val="85000"/>
                    <a:lumOff val="15000"/>
                  </a:srgbClr>
                </a:solidFill>
                <a:latin typeface="+mn-ea"/>
              </a:rPr>
              <a:t>유로지역을 제외한 미국</a:t>
            </a:r>
            <a:r>
              <a:rPr lang="en-US" altLang="ko-KR" sz="900" kern="0" spc="-20" dirty="0">
                <a:ln>
                  <a:solidFill>
                    <a:srgbClr val="D9D9D9">
                      <a:alpha val="0"/>
                    </a:srgbClr>
                  </a:solidFill>
                </a:ln>
                <a:solidFill>
                  <a:srgbClr val="000000">
                    <a:lumMod val="85000"/>
                    <a:lumOff val="15000"/>
                  </a:srgbClr>
                </a:solidFill>
                <a:latin typeface="+mn-ea"/>
              </a:rPr>
              <a:t>, </a:t>
            </a:r>
            <a:r>
              <a:rPr lang="ko-KR" altLang="en-US" sz="900" kern="0" spc="-20" dirty="0">
                <a:ln>
                  <a:solidFill>
                    <a:srgbClr val="D9D9D9">
                      <a:alpha val="0"/>
                    </a:srgbClr>
                  </a:solidFill>
                </a:ln>
                <a:solidFill>
                  <a:srgbClr val="000000">
                    <a:lumMod val="85000"/>
                    <a:lumOff val="15000"/>
                  </a:srgbClr>
                </a:solidFill>
                <a:latin typeface="+mn-ea"/>
              </a:rPr>
              <a:t>중국</a:t>
            </a:r>
            <a:r>
              <a:rPr lang="en-US" altLang="ko-KR" sz="900" kern="0" spc="-20" dirty="0">
                <a:ln>
                  <a:solidFill>
                    <a:srgbClr val="D9D9D9">
                      <a:alpha val="0"/>
                    </a:srgbClr>
                  </a:solidFill>
                </a:ln>
                <a:solidFill>
                  <a:srgbClr val="000000">
                    <a:lumMod val="85000"/>
                    <a:lumOff val="15000"/>
                  </a:srgbClr>
                </a:solidFill>
                <a:latin typeface="+mn-ea"/>
              </a:rPr>
              <a:t>, </a:t>
            </a:r>
            <a:r>
              <a:rPr lang="ko-KR" altLang="en-US" sz="900" kern="0" spc="-20" dirty="0">
                <a:ln>
                  <a:solidFill>
                    <a:srgbClr val="D9D9D9">
                      <a:alpha val="0"/>
                    </a:srgbClr>
                  </a:solidFill>
                </a:ln>
                <a:solidFill>
                  <a:srgbClr val="000000">
                    <a:lumMod val="85000"/>
                    <a:lumOff val="15000"/>
                  </a:srgbClr>
                </a:solidFill>
                <a:latin typeface="+mn-ea"/>
              </a:rPr>
              <a:t>일본 등 주요 국가의 ’</a:t>
            </a:r>
            <a:r>
              <a:rPr lang="en-US" altLang="ko-KR" sz="900" kern="0" spc="-20" dirty="0">
                <a:ln>
                  <a:solidFill>
                    <a:srgbClr val="D9D9D9">
                      <a:alpha val="0"/>
                    </a:srgbClr>
                  </a:solidFill>
                </a:ln>
                <a:solidFill>
                  <a:srgbClr val="000000">
                    <a:lumMod val="85000"/>
                    <a:lumOff val="15000"/>
                  </a:srgbClr>
                </a:solidFill>
                <a:latin typeface="+mn-ea"/>
              </a:rPr>
              <a:t>24</a:t>
            </a:r>
            <a:r>
              <a:rPr lang="ko-KR" altLang="en-US" sz="900" kern="0" spc="-20" dirty="0">
                <a:ln>
                  <a:solidFill>
                    <a:srgbClr val="D9D9D9">
                      <a:alpha val="0"/>
                    </a:srgbClr>
                  </a:solidFill>
                </a:ln>
                <a:solidFill>
                  <a:srgbClr val="000000">
                    <a:lumMod val="85000"/>
                    <a:lumOff val="15000"/>
                  </a:srgbClr>
                </a:solidFill>
                <a:latin typeface="+mn-ea"/>
              </a:rPr>
              <a:t>년 경제성장률 전망치는 </a:t>
            </a:r>
            <a:r>
              <a:rPr lang="en-US" altLang="ko-KR" sz="900" kern="0" spc="-20" dirty="0">
                <a:ln>
                  <a:solidFill>
                    <a:srgbClr val="D9D9D9">
                      <a:alpha val="0"/>
                    </a:srgbClr>
                  </a:solidFill>
                </a:ln>
                <a:solidFill>
                  <a:srgbClr val="000000">
                    <a:lumMod val="85000"/>
                    <a:lumOff val="15000"/>
                  </a:srgbClr>
                </a:solidFill>
                <a:latin typeface="+mn-ea"/>
              </a:rPr>
              <a:t>’23</a:t>
            </a:r>
            <a:r>
              <a:rPr lang="ko-KR" altLang="en-US" sz="900" kern="0" spc="-20" dirty="0">
                <a:ln>
                  <a:solidFill>
                    <a:srgbClr val="D9D9D9">
                      <a:alpha val="0"/>
                    </a:srgbClr>
                  </a:solidFill>
                </a:ln>
                <a:solidFill>
                  <a:srgbClr val="000000">
                    <a:lumMod val="85000"/>
                    <a:lumOff val="15000"/>
                  </a:srgbClr>
                </a:solidFill>
                <a:latin typeface="+mn-ea"/>
              </a:rPr>
              <a:t>년 대비 둔화</a:t>
            </a:r>
          </a:p>
        </p:txBody>
      </p:sp>
      <p:sp>
        <p:nvSpPr>
          <p:cNvPr id="32" name="직사각형 31">
            <a:extLst>
              <a:ext uri="{FF2B5EF4-FFF2-40B4-BE49-F238E27FC236}">
                <a16:creationId xmlns:a16="http://schemas.microsoft.com/office/drawing/2014/main" id="{B6FCC0D8-06DD-6451-3CDE-707B5699D881}"/>
              </a:ext>
            </a:extLst>
          </p:cNvPr>
          <p:cNvSpPr/>
          <p:nvPr/>
        </p:nvSpPr>
        <p:spPr>
          <a:xfrm>
            <a:off x="5132388" y="4942116"/>
            <a:ext cx="4070350" cy="930971"/>
          </a:xfrm>
          <a:prstGeom prst="rect">
            <a:avLst/>
          </a:prstGeom>
          <a:solidFill>
            <a:sysClr val="window" lastClr="FFFFFF">
              <a:lumMod val="95000"/>
            </a:sysClr>
          </a:solidFill>
        </p:spPr>
        <p:txBody>
          <a:bodyPr wrap="square" lIns="72000" tIns="36000" rIns="72000" bIns="36000" anchor="ctr">
            <a:noAutofit/>
          </a:bodyPr>
          <a:lstStyle/>
          <a:p>
            <a:pPr marL="92075" indent="-92075">
              <a:lnSpc>
                <a:spcPct val="110000"/>
              </a:lnSpc>
              <a:buFont typeface="Wingdings" panose="05000000000000000000" pitchFamily="2" charset="2"/>
              <a:buChar char="§"/>
              <a:defRPr/>
            </a:pPr>
            <a:r>
              <a:rPr lang="ko-KR" altLang="en-US" sz="900" kern="0" spc="-20">
                <a:ln>
                  <a:solidFill>
                    <a:srgbClr val="D9D9D9">
                      <a:alpha val="0"/>
                    </a:srgbClr>
                  </a:solidFill>
                </a:ln>
                <a:solidFill>
                  <a:srgbClr val="000000">
                    <a:lumMod val="85000"/>
                    <a:lumOff val="15000"/>
                  </a:srgbClr>
                </a:solidFill>
                <a:latin typeface="+mn-ea"/>
              </a:rPr>
              <a:t>최근 주요국 경기선행지수는 상승세를 나타내나</a:t>
            </a:r>
            <a:r>
              <a:rPr lang="en-US" altLang="ko-KR" sz="900" kern="0" spc="-20">
                <a:ln>
                  <a:solidFill>
                    <a:srgbClr val="D9D9D9">
                      <a:alpha val="0"/>
                    </a:srgbClr>
                  </a:solidFill>
                </a:ln>
                <a:solidFill>
                  <a:srgbClr val="000000">
                    <a:lumMod val="85000"/>
                    <a:lumOff val="15000"/>
                  </a:srgbClr>
                </a:solidFill>
                <a:latin typeface="+mn-ea"/>
              </a:rPr>
              <a:t>,</a:t>
            </a:r>
            <a:r>
              <a:rPr lang="ko-KR" altLang="en-US" sz="900" kern="0" spc="-20">
                <a:ln>
                  <a:solidFill>
                    <a:srgbClr val="D9D9D9">
                      <a:alpha val="0"/>
                    </a:srgbClr>
                  </a:solidFill>
                </a:ln>
                <a:solidFill>
                  <a:srgbClr val="000000">
                    <a:lumMod val="85000"/>
                    <a:lumOff val="15000"/>
                  </a:srgbClr>
                </a:solidFill>
                <a:latin typeface="+mn-ea"/>
              </a:rPr>
              <a:t> 미국과 한국은 </a:t>
            </a:r>
            <a:r>
              <a:rPr lang="en-US" altLang="ko-KR" sz="900" kern="0" spc="-20">
                <a:ln>
                  <a:solidFill>
                    <a:srgbClr val="D9D9D9">
                      <a:alpha val="0"/>
                    </a:srgbClr>
                  </a:solidFill>
                </a:ln>
                <a:solidFill>
                  <a:srgbClr val="000000">
                    <a:lumMod val="85000"/>
                    <a:lumOff val="15000"/>
                  </a:srgbClr>
                </a:solidFill>
                <a:latin typeface="+mn-ea"/>
              </a:rPr>
              <a:t>100</a:t>
            </a:r>
            <a:r>
              <a:rPr lang="ko-KR" altLang="en-US" sz="900" kern="0" spc="-20">
                <a:ln>
                  <a:solidFill>
                    <a:srgbClr val="D9D9D9">
                      <a:alpha val="0"/>
                    </a:srgbClr>
                  </a:solidFill>
                </a:ln>
                <a:solidFill>
                  <a:srgbClr val="000000">
                    <a:lumMod val="85000"/>
                    <a:lumOff val="15000"/>
                  </a:srgbClr>
                </a:solidFill>
                <a:latin typeface="+mn-ea"/>
              </a:rPr>
              <a:t>을 하회하는 등  경기 개선의 가능성은 제약 </a:t>
            </a:r>
          </a:p>
          <a:p>
            <a:pPr marL="266700" indent="-177800">
              <a:lnSpc>
                <a:spcPct val="110000"/>
              </a:lnSpc>
              <a:buFontTx/>
              <a:buChar char="-"/>
              <a:defRPr/>
            </a:pPr>
            <a:r>
              <a:rPr lang="en-US" altLang="ko-KR" sz="800" kern="0" spc="-20">
                <a:ln>
                  <a:solidFill>
                    <a:srgbClr val="D9D9D9">
                      <a:alpha val="0"/>
                    </a:srgbClr>
                  </a:solidFill>
                </a:ln>
                <a:solidFill>
                  <a:srgbClr val="000000">
                    <a:lumMod val="85000"/>
                    <a:lumOff val="15000"/>
                  </a:srgbClr>
                </a:solidFill>
              </a:rPr>
              <a:t>’23</a:t>
            </a:r>
            <a:r>
              <a:rPr lang="ko-KR" altLang="en-US" sz="800" kern="0" spc="-20">
                <a:ln>
                  <a:solidFill>
                    <a:srgbClr val="D9D9D9">
                      <a:alpha val="0"/>
                    </a:srgbClr>
                  </a:solidFill>
                </a:ln>
                <a:solidFill>
                  <a:srgbClr val="000000">
                    <a:lumMod val="85000"/>
                    <a:lumOff val="15000"/>
                  </a:srgbClr>
                </a:solidFill>
              </a:rPr>
              <a:t>년 </a:t>
            </a:r>
            <a:r>
              <a:rPr lang="en-US" altLang="ko-KR" sz="800" kern="0" spc="-20">
                <a:ln>
                  <a:solidFill>
                    <a:srgbClr val="D9D9D9">
                      <a:alpha val="0"/>
                    </a:srgbClr>
                  </a:solidFill>
                </a:ln>
                <a:solidFill>
                  <a:srgbClr val="000000">
                    <a:lumMod val="85000"/>
                    <a:lumOff val="15000"/>
                  </a:srgbClr>
                </a:solidFill>
              </a:rPr>
              <a:t>10</a:t>
            </a:r>
            <a:r>
              <a:rPr lang="ko-KR" altLang="en-US" sz="800" kern="0" spc="-20">
                <a:ln>
                  <a:solidFill>
                    <a:srgbClr val="D9D9D9">
                      <a:alpha val="0"/>
                    </a:srgbClr>
                  </a:solidFill>
                </a:ln>
                <a:solidFill>
                  <a:srgbClr val="000000">
                    <a:lumMod val="85000"/>
                    <a:lumOff val="15000"/>
                  </a:srgbClr>
                </a:solidFill>
              </a:rPr>
              <a:t>월 기준 중국은 </a:t>
            </a:r>
            <a:r>
              <a:rPr lang="en-US" altLang="ko-KR" sz="800" kern="0" spc="-20">
                <a:ln>
                  <a:solidFill>
                    <a:srgbClr val="D9D9D9">
                      <a:alpha val="0"/>
                    </a:srgbClr>
                  </a:solidFill>
                </a:ln>
                <a:solidFill>
                  <a:srgbClr val="000000">
                    <a:lumMod val="85000"/>
                    <a:lumOff val="15000"/>
                  </a:srgbClr>
                </a:solidFill>
              </a:rPr>
              <a:t>102.4, G20</a:t>
            </a:r>
            <a:r>
              <a:rPr lang="ko-KR" altLang="en-US" sz="800" kern="0" spc="-20">
                <a:ln>
                  <a:solidFill>
                    <a:srgbClr val="D9D9D9">
                      <a:alpha val="0"/>
                    </a:srgbClr>
                  </a:solidFill>
                </a:ln>
                <a:solidFill>
                  <a:srgbClr val="000000">
                    <a:lumMod val="85000"/>
                    <a:lumOff val="15000"/>
                  </a:srgbClr>
                </a:solidFill>
              </a:rPr>
              <a:t>은 </a:t>
            </a:r>
            <a:r>
              <a:rPr lang="en-US" altLang="ko-KR" sz="800" kern="0" spc="-20">
                <a:ln>
                  <a:solidFill>
                    <a:srgbClr val="D9D9D9">
                      <a:alpha val="0"/>
                    </a:srgbClr>
                  </a:solidFill>
                </a:ln>
                <a:solidFill>
                  <a:srgbClr val="000000">
                    <a:lumMod val="85000"/>
                    <a:lumOff val="15000"/>
                  </a:srgbClr>
                </a:solidFill>
              </a:rPr>
              <a:t>100.4</a:t>
            </a:r>
            <a:r>
              <a:rPr lang="ko-KR" altLang="en-US" sz="800" kern="0" spc="-20">
                <a:ln>
                  <a:solidFill>
                    <a:srgbClr val="D9D9D9">
                      <a:alpha val="0"/>
                    </a:srgbClr>
                  </a:solidFill>
                </a:ln>
                <a:solidFill>
                  <a:srgbClr val="000000">
                    <a:lumMod val="85000"/>
                    <a:lumOff val="15000"/>
                  </a:srgbClr>
                </a:solidFill>
              </a:rPr>
              <a:t>로 </a:t>
            </a:r>
            <a:r>
              <a:rPr lang="en-US" altLang="ko-KR" sz="800" kern="0" spc="-20">
                <a:ln>
                  <a:solidFill>
                    <a:srgbClr val="D9D9D9">
                      <a:alpha val="0"/>
                    </a:srgbClr>
                  </a:solidFill>
                </a:ln>
                <a:solidFill>
                  <a:srgbClr val="000000">
                    <a:lumMod val="85000"/>
                    <a:lumOff val="15000"/>
                  </a:srgbClr>
                </a:solidFill>
              </a:rPr>
              <a:t>100</a:t>
            </a:r>
            <a:r>
              <a:rPr lang="ko-KR" altLang="en-US" sz="800" kern="0" spc="-20">
                <a:ln>
                  <a:solidFill>
                    <a:srgbClr val="D9D9D9">
                      <a:alpha val="0"/>
                    </a:srgbClr>
                  </a:solidFill>
                </a:ln>
                <a:solidFill>
                  <a:srgbClr val="000000">
                    <a:lumMod val="85000"/>
                    <a:lumOff val="15000"/>
                  </a:srgbClr>
                </a:solidFill>
              </a:rPr>
              <a:t>을 상회하는 반면</a:t>
            </a:r>
            <a:r>
              <a:rPr lang="en-US" altLang="ko-KR" sz="800" kern="0" spc="-20">
                <a:ln>
                  <a:solidFill>
                    <a:srgbClr val="D9D9D9">
                      <a:alpha val="0"/>
                    </a:srgbClr>
                  </a:solidFill>
                </a:ln>
                <a:solidFill>
                  <a:srgbClr val="000000">
                    <a:lumMod val="85000"/>
                    <a:lumOff val="15000"/>
                  </a:srgbClr>
                </a:solidFill>
              </a:rPr>
              <a:t>,</a:t>
            </a:r>
            <a:r>
              <a:rPr lang="ko-KR" altLang="en-US" sz="800" kern="0" spc="-20">
                <a:ln>
                  <a:solidFill>
                    <a:srgbClr val="D9D9D9">
                      <a:alpha val="0"/>
                    </a:srgbClr>
                  </a:solidFill>
                </a:ln>
                <a:solidFill>
                  <a:srgbClr val="000000">
                    <a:lumMod val="85000"/>
                    <a:lumOff val="15000"/>
                  </a:srgbClr>
                </a:solidFill>
              </a:rPr>
              <a:t> 미국은 </a:t>
            </a:r>
            <a:r>
              <a:rPr lang="en-US" altLang="ko-KR" sz="800" kern="0" spc="-20">
                <a:ln>
                  <a:solidFill>
                    <a:srgbClr val="D9D9D9">
                      <a:alpha val="0"/>
                    </a:srgbClr>
                  </a:solidFill>
                </a:ln>
                <a:solidFill>
                  <a:srgbClr val="000000">
                    <a:lumMod val="85000"/>
                    <a:lumOff val="15000"/>
                  </a:srgbClr>
                </a:solidFill>
              </a:rPr>
              <a:t>99.5, </a:t>
            </a:r>
            <a:r>
              <a:rPr lang="ko-KR" altLang="en-US" sz="800" kern="0" spc="-20">
                <a:ln>
                  <a:solidFill>
                    <a:srgbClr val="D9D9D9">
                      <a:alpha val="0"/>
                    </a:srgbClr>
                  </a:solidFill>
                </a:ln>
                <a:solidFill>
                  <a:srgbClr val="000000">
                    <a:lumMod val="85000"/>
                    <a:lumOff val="15000"/>
                  </a:srgbClr>
                </a:solidFill>
              </a:rPr>
              <a:t>한국은 </a:t>
            </a:r>
            <a:r>
              <a:rPr lang="en-US" altLang="ko-KR" sz="800" kern="0" spc="-20">
                <a:ln>
                  <a:solidFill>
                    <a:srgbClr val="D9D9D9">
                      <a:alpha val="0"/>
                    </a:srgbClr>
                  </a:solidFill>
                </a:ln>
                <a:solidFill>
                  <a:srgbClr val="000000">
                    <a:lumMod val="85000"/>
                    <a:lumOff val="15000"/>
                  </a:srgbClr>
                </a:solidFill>
              </a:rPr>
              <a:t>99.6</a:t>
            </a:r>
            <a:r>
              <a:rPr lang="ko-KR" altLang="en-US" sz="800" kern="0" spc="-20">
                <a:ln>
                  <a:solidFill>
                    <a:srgbClr val="D9D9D9">
                      <a:alpha val="0"/>
                    </a:srgbClr>
                  </a:solidFill>
                </a:ln>
                <a:solidFill>
                  <a:srgbClr val="000000">
                    <a:lumMod val="85000"/>
                    <a:lumOff val="15000"/>
                  </a:srgbClr>
                </a:solidFill>
              </a:rPr>
              <a:t>으로 </a:t>
            </a:r>
            <a:r>
              <a:rPr lang="en-US" altLang="ko-KR" sz="800" kern="0" spc="-20">
                <a:ln>
                  <a:solidFill>
                    <a:srgbClr val="D9D9D9">
                      <a:alpha val="0"/>
                    </a:srgbClr>
                  </a:solidFill>
                </a:ln>
                <a:solidFill>
                  <a:srgbClr val="000000">
                    <a:lumMod val="85000"/>
                    <a:lumOff val="15000"/>
                  </a:srgbClr>
                </a:solidFill>
              </a:rPr>
              <a:t>100</a:t>
            </a:r>
            <a:r>
              <a:rPr lang="ko-KR" altLang="en-US" sz="800" kern="0" spc="-20">
                <a:ln>
                  <a:solidFill>
                    <a:srgbClr val="D9D9D9">
                      <a:alpha val="0"/>
                    </a:srgbClr>
                  </a:solidFill>
                </a:ln>
                <a:solidFill>
                  <a:srgbClr val="000000">
                    <a:lumMod val="85000"/>
                    <a:lumOff val="15000"/>
                  </a:srgbClr>
                </a:solidFill>
              </a:rPr>
              <a:t>을 하회</a:t>
            </a:r>
          </a:p>
        </p:txBody>
      </p:sp>
      <p:graphicFrame>
        <p:nvGraphicFramePr>
          <p:cNvPr id="33" name="차트 32">
            <a:extLst>
              <a:ext uri="{FF2B5EF4-FFF2-40B4-BE49-F238E27FC236}">
                <a16:creationId xmlns:a16="http://schemas.microsoft.com/office/drawing/2014/main" id="{608E2476-E51F-9961-9375-D4BA88C86904}"/>
              </a:ext>
            </a:extLst>
          </p:cNvPr>
          <p:cNvGraphicFramePr/>
          <p:nvPr>
            <p:extLst>
              <p:ext uri="{D42A27DB-BD31-4B8C-83A1-F6EECF244321}">
                <p14:modId xmlns:p14="http://schemas.microsoft.com/office/powerpoint/2010/main" val="1302920719"/>
              </p:ext>
            </p:extLst>
          </p:nvPr>
        </p:nvGraphicFramePr>
        <p:xfrm>
          <a:off x="759713" y="2709309"/>
          <a:ext cx="4013899" cy="916016"/>
        </p:xfrm>
        <a:graphic>
          <a:graphicData uri="http://schemas.openxmlformats.org/drawingml/2006/chart">
            <c:chart xmlns:c="http://schemas.openxmlformats.org/drawingml/2006/chart" xmlns:r="http://schemas.openxmlformats.org/officeDocument/2006/relationships" r:id="rId4"/>
          </a:graphicData>
        </a:graphic>
      </p:graphicFrame>
      <p:sp>
        <p:nvSpPr>
          <p:cNvPr id="34" name="TextBox 33">
            <a:extLst>
              <a:ext uri="{FF2B5EF4-FFF2-40B4-BE49-F238E27FC236}">
                <a16:creationId xmlns:a16="http://schemas.microsoft.com/office/drawing/2014/main" id="{17D3F67C-F3DD-441D-91E0-453C5F688CFF}"/>
              </a:ext>
            </a:extLst>
          </p:cNvPr>
          <p:cNvSpPr txBox="1"/>
          <p:nvPr/>
        </p:nvSpPr>
        <p:spPr>
          <a:xfrm>
            <a:off x="4520826" y="2750706"/>
            <a:ext cx="133665" cy="123111"/>
          </a:xfrm>
          <a:prstGeom prst="rect">
            <a:avLst/>
          </a:prstGeom>
          <a:noFill/>
        </p:spPr>
        <p:txBody>
          <a:bodyPr wrap="square" lIns="0" tIns="0" rIns="0" bIns="0" rtlCol="0">
            <a:spAutoFit/>
          </a:bodyPr>
          <a:lstStyle/>
          <a:p>
            <a:pPr defTabSz="429814"/>
            <a:r>
              <a:rPr lang="en-US" altLang="ko-KR" sz="800">
                <a:ln>
                  <a:solidFill>
                    <a:prstClr val="white">
                      <a:lumMod val="75000"/>
                      <a:alpha val="0"/>
                    </a:prstClr>
                  </a:solidFill>
                </a:ln>
                <a:solidFill>
                  <a:srgbClr val="000000">
                    <a:lumMod val="75000"/>
                    <a:lumOff val="25000"/>
                  </a:srgbClr>
                </a:solidFill>
                <a:cs typeface="Univers for KPMG"/>
              </a:rPr>
              <a:t>(%)</a:t>
            </a:r>
            <a:endParaRPr lang="ko-KR" altLang="en-US" sz="800">
              <a:ln>
                <a:solidFill>
                  <a:prstClr val="white">
                    <a:lumMod val="75000"/>
                    <a:alpha val="0"/>
                  </a:prstClr>
                </a:solidFill>
              </a:ln>
              <a:solidFill>
                <a:srgbClr val="000000">
                  <a:lumMod val="75000"/>
                  <a:lumOff val="25000"/>
                </a:srgbClr>
              </a:solidFill>
              <a:cs typeface="Univers for KPMG"/>
            </a:endParaRPr>
          </a:p>
        </p:txBody>
      </p:sp>
      <p:sp>
        <p:nvSpPr>
          <p:cNvPr id="35" name="직사각형 34">
            <a:extLst>
              <a:ext uri="{FF2B5EF4-FFF2-40B4-BE49-F238E27FC236}">
                <a16:creationId xmlns:a16="http://schemas.microsoft.com/office/drawing/2014/main" id="{604ED070-6B75-3F07-78C1-0DC55261858B}"/>
              </a:ext>
            </a:extLst>
          </p:cNvPr>
          <p:cNvSpPr/>
          <p:nvPr/>
        </p:nvSpPr>
        <p:spPr>
          <a:xfrm>
            <a:off x="723137" y="2517138"/>
            <a:ext cx="4053270" cy="176400"/>
          </a:xfrm>
          <a:prstGeom prst="rect">
            <a:avLst/>
          </a:prstGeom>
          <a:solidFill>
            <a:schemeClr val="accent4">
              <a:lumMod val="20000"/>
              <a:lumOff val="80000"/>
            </a:schemeClr>
          </a:solidFill>
          <a:ln w="3175">
            <a:noFill/>
          </a:ln>
          <a:effectLst/>
        </p:spPr>
        <p:txBody>
          <a:bodyPr wrap="square" lIns="0" tIns="0" rIns="0" bIns="0" anchor="ctr">
            <a:noAutofit/>
          </a:bodyPr>
          <a:lstStyle/>
          <a:p>
            <a:pPr algn="ctr" defTabSz="762000">
              <a:spcBef>
                <a:spcPct val="0"/>
              </a:spcBef>
            </a:pPr>
            <a:r>
              <a:rPr lang="ko-KR" altLang="en-US" sz="900" kern="0">
                <a:ln>
                  <a:solidFill>
                    <a:srgbClr val="000000">
                      <a:lumMod val="50000"/>
                      <a:lumOff val="50000"/>
                      <a:alpha val="0"/>
                    </a:srgbClr>
                  </a:solidFill>
                </a:ln>
                <a:latin typeface="+mj-ea"/>
                <a:ea typeface="+mj-ea"/>
              </a:rPr>
              <a:t>글로벌 경제성장률 추이 및 전망</a:t>
            </a:r>
            <a:endParaRPr lang="en-US" altLang="ko-KR" sz="900" kern="0">
              <a:ln>
                <a:solidFill>
                  <a:srgbClr val="000000">
                    <a:lumMod val="50000"/>
                    <a:lumOff val="50000"/>
                    <a:alpha val="0"/>
                  </a:srgbClr>
                </a:solidFill>
              </a:ln>
              <a:latin typeface="+mj-ea"/>
              <a:ea typeface="+mj-ea"/>
            </a:endParaRPr>
          </a:p>
        </p:txBody>
      </p:sp>
      <p:graphicFrame>
        <p:nvGraphicFramePr>
          <p:cNvPr id="37" name="차트 36">
            <a:extLst>
              <a:ext uri="{FF2B5EF4-FFF2-40B4-BE49-F238E27FC236}">
                <a16:creationId xmlns:a16="http://schemas.microsoft.com/office/drawing/2014/main" id="{36EB308B-5C98-9714-8EC1-FF5FEA03A915}"/>
              </a:ext>
            </a:extLst>
          </p:cNvPr>
          <p:cNvGraphicFramePr/>
          <p:nvPr>
            <p:extLst>
              <p:ext uri="{D42A27DB-BD31-4B8C-83A1-F6EECF244321}">
                <p14:modId xmlns:p14="http://schemas.microsoft.com/office/powerpoint/2010/main" val="3378171968"/>
              </p:ext>
            </p:extLst>
          </p:nvPr>
        </p:nvGraphicFramePr>
        <p:xfrm>
          <a:off x="888826" y="3862772"/>
          <a:ext cx="3880897" cy="916016"/>
        </p:xfrm>
        <a:graphic>
          <a:graphicData uri="http://schemas.openxmlformats.org/drawingml/2006/chart">
            <c:chart xmlns:c="http://schemas.openxmlformats.org/drawingml/2006/chart" xmlns:r="http://schemas.openxmlformats.org/officeDocument/2006/relationships" r:id="rId5"/>
          </a:graphicData>
        </a:graphic>
      </p:graphicFrame>
      <p:sp>
        <p:nvSpPr>
          <p:cNvPr id="38" name="직사각형 37">
            <a:extLst>
              <a:ext uri="{FF2B5EF4-FFF2-40B4-BE49-F238E27FC236}">
                <a16:creationId xmlns:a16="http://schemas.microsoft.com/office/drawing/2014/main" id="{993956E3-60C2-1977-F88C-5C06717694A2}"/>
              </a:ext>
            </a:extLst>
          </p:cNvPr>
          <p:cNvSpPr/>
          <p:nvPr/>
        </p:nvSpPr>
        <p:spPr>
          <a:xfrm>
            <a:off x="713993" y="3736884"/>
            <a:ext cx="4053270" cy="176400"/>
          </a:xfrm>
          <a:prstGeom prst="rect">
            <a:avLst/>
          </a:prstGeom>
          <a:solidFill>
            <a:schemeClr val="accent4">
              <a:lumMod val="20000"/>
              <a:lumOff val="80000"/>
            </a:schemeClr>
          </a:solidFill>
          <a:ln w="3175">
            <a:noFill/>
          </a:ln>
          <a:effectLst/>
        </p:spPr>
        <p:txBody>
          <a:bodyPr wrap="square" lIns="0" tIns="0" rIns="0" bIns="0" anchor="ctr">
            <a:noAutofit/>
          </a:bodyPr>
          <a:lstStyle/>
          <a:p>
            <a:pPr algn="ctr" defTabSz="762000">
              <a:spcBef>
                <a:spcPct val="0"/>
              </a:spcBef>
            </a:pPr>
            <a:r>
              <a:rPr lang="ko-KR" altLang="en-US" sz="900" kern="0">
                <a:ln>
                  <a:solidFill>
                    <a:srgbClr val="000000">
                      <a:lumMod val="50000"/>
                      <a:lumOff val="50000"/>
                      <a:alpha val="0"/>
                    </a:srgbClr>
                  </a:solidFill>
                </a:ln>
                <a:latin typeface="+mj-ea"/>
                <a:ea typeface="+mj-ea"/>
              </a:rPr>
              <a:t>주요국</a:t>
            </a:r>
            <a:r>
              <a:rPr lang="en-US" altLang="ko-KR" sz="900" kern="0">
                <a:ln>
                  <a:solidFill>
                    <a:srgbClr val="000000">
                      <a:lumMod val="50000"/>
                      <a:lumOff val="50000"/>
                      <a:alpha val="0"/>
                    </a:srgbClr>
                  </a:solidFill>
                </a:ln>
                <a:latin typeface="+mj-ea"/>
                <a:ea typeface="+mj-ea"/>
              </a:rPr>
              <a:t>·</a:t>
            </a:r>
            <a:r>
              <a:rPr lang="ko-KR" altLang="en-US" sz="900" kern="0">
                <a:ln>
                  <a:solidFill>
                    <a:srgbClr val="000000">
                      <a:lumMod val="50000"/>
                      <a:lumOff val="50000"/>
                      <a:alpha val="0"/>
                    </a:srgbClr>
                  </a:solidFill>
                </a:ln>
                <a:latin typeface="+mj-ea"/>
                <a:ea typeface="+mj-ea"/>
              </a:rPr>
              <a:t>지역 경제성장률</a:t>
            </a:r>
            <a:r>
              <a:rPr lang="en-US" altLang="ko-KR" sz="900" kern="0">
                <a:ln>
                  <a:solidFill>
                    <a:srgbClr val="000000">
                      <a:lumMod val="50000"/>
                      <a:lumOff val="50000"/>
                      <a:alpha val="0"/>
                    </a:srgbClr>
                  </a:solidFill>
                </a:ln>
                <a:latin typeface="+mj-ea"/>
                <a:ea typeface="+mj-ea"/>
              </a:rPr>
              <a:t> </a:t>
            </a:r>
            <a:r>
              <a:rPr lang="ko-KR" altLang="en-US" sz="900" kern="0">
                <a:ln>
                  <a:solidFill>
                    <a:srgbClr val="000000">
                      <a:lumMod val="50000"/>
                      <a:lumOff val="50000"/>
                      <a:alpha val="0"/>
                    </a:srgbClr>
                  </a:solidFill>
                </a:ln>
                <a:latin typeface="+mj-ea"/>
                <a:ea typeface="+mj-ea"/>
              </a:rPr>
              <a:t>추이 및 전망</a:t>
            </a:r>
            <a:r>
              <a:rPr lang="en-US" altLang="ko-KR" sz="900" kern="0">
                <a:ln>
                  <a:solidFill>
                    <a:srgbClr val="000000">
                      <a:lumMod val="50000"/>
                      <a:lumOff val="50000"/>
                      <a:alpha val="0"/>
                    </a:srgbClr>
                  </a:solidFill>
                </a:ln>
                <a:latin typeface="+mj-ea"/>
                <a:ea typeface="+mj-ea"/>
              </a:rPr>
              <a:t> </a:t>
            </a:r>
            <a:r>
              <a:rPr lang="en-US" altLang="ko-KR" sz="900" kern="0">
                <a:ln>
                  <a:solidFill>
                    <a:srgbClr val="000000">
                      <a:lumMod val="50000"/>
                      <a:lumOff val="50000"/>
                      <a:alpha val="0"/>
                    </a:srgbClr>
                  </a:solidFill>
                </a:ln>
                <a:latin typeface="+mn-ea"/>
              </a:rPr>
              <a:t>(IMF, 2023</a:t>
            </a:r>
            <a:r>
              <a:rPr lang="ko-KR" altLang="en-US" sz="900" kern="0">
                <a:ln>
                  <a:solidFill>
                    <a:srgbClr val="000000">
                      <a:lumMod val="50000"/>
                      <a:lumOff val="50000"/>
                      <a:alpha val="0"/>
                    </a:srgbClr>
                  </a:solidFill>
                </a:ln>
                <a:latin typeface="+mn-ea"/>
              </a:rPr>
              <a:t>년</a:t>
            </a:r>
            <a:r>
              <a:rPr lang="en-US" altLang="ko-KR" sz="900" kern="0">
                <a:ln>
                  <a:solidFill>
                    <a:srgbClr val="000000">
                      <a:lumMod val="50000"/>
                      <a:lumOff val="50000"/>
                      <a:alpha val="0"/>
                    </a:srgbClr>
                  </a:solidFill>
                </a:ln>
                <a:latin typeface="+mn-ea"/>
              </a:rPr>
              <a:t>10</a:t>
            </a:r>
            <a:r>
              <a:rPr lang="ko-KR" altLang="en-US" sz="900" kern="0">
                <a:ln>
                  <a:solidFill>
                    <a:srgbClr val="000000">
                      <a:lumMod val="50000"/>
                      <a:lumOff val="50000"/>
                      <a:alpha val="0"/>
                    </a:srgbClr>
                  </a:solidFill>
                </a:ln>
                <a:latin typeface="+mn-ea"/>
              </a:rPr>
              <a:t>월 전망</a:t>
            </a:r>
            <a:r>
              <a:rPr lang="en-US" altLang="ko-KR" sz="900" kern="0">
                <a:ln>
                  <a:solidFill>
                    <a:srgbClr val="000000">
                      <a:lumMod val="50000"/>
                      <a:lumOff val="50000"/>
                      <a:alpha val="0"/>
                    </a:srgbClr>
                  </a:solidFill>
                </a:ln>
                <a:latin typeface="+mn-ea"/>
              </a:rPr>
              <a:t>)</a:t>
            </a:r>
            <a:endParaRPr lang="en-US" altLang="ko-KR" sz="800" kern="0">
              <a:ln>
                <a:solidFill>
                  <a:srgbClr val="000000">
                    <a:lumMod val="50000"/>
                    <a:lumOff val="50000"/>
                    <a:alpha val="0"/>
                  </a:srgbClr>
                </a:solidFill>
              </a:ln>
              <a:latin typeface="+mn-ea"/>
            </a:endParaRPr>
          </a:p>
        </p:txBody>
      </p:sp>
      <p:sp>
        <p:nvSpPr>
          <p:cNvPr id="45" name="TextBox 44">
            <a:extLst>
              <a:ext uri="{FF2B5EF4-FFF2-40B4-BE49-F238E27FC236}">
                <a16:creationId xmlns:a16="http://schemas.microsoft.com/office/drawing/2014/main" id="{9F889A43-52F3-4FAA-C5D3-85347C1A76A2}"/>
              </a:ext>
            </a:extLst>
          </p:cNvPr>
          <p:cNvSpPr txBox="1"/>
          <p:nvPr/>
        </p:nvSpPr>
        <p:spPr>
          <a:xfrm>
            <a:off x="4501133" y="4017766"/>
            <a:ext cx="133665" cy="123111"/>
          </a:xfrm>
          <a:prstGeom prst="rect">
            <a:avLst/>
          </a:prstGeom>
          <a:noFill/>
        </p:spPr>
        <p:txBody>
          <a:bodyPr wrap="square" lIns="0" tIns="0" rIns="0" bIns="0" rtlCol="0">
            <a:spAutoFit/>
          </a:bodyPr>
          <a:lstStyle/>
          <a:p>
            <a:pPr defTabSz="429814"/>
            <a:r>
              <a:rPr lang="en-US" altLang="ko-KR" sz="800">
                <a:ln>
                  <a:solidFill>
                    <a:prstClr val="white">
                      <a:lumMod val="75000"/>
                      <a:alpha val="0"/>
                    </a:prstClr>
                  </a:solidFill>
                </a:ln>
                <a:solidFill>
                  <a:srgbClr val="000000">
                    <a:lumMod val="75000"/>
                    <a:lumOff val="25000"/>
                  </a:srgbClr>
                </a:solidFill>
                <a:cs typeface="Univers for KPMG"/>
              </a:rPr>
              <a:t>(%)</a:t>
            </a:r>
            <a:endParaRPr lang="ko-KR" altLang="en-US" sz="800">
              <a:ln>
                <a:solidFill>
                  <a:prstClr val="white">
                    <a:lumMod val="75000"/>
                    <a:alpha val="0"/>
                  </a:prstClr>
                </a:solidFill>
              </a:ln>
              <a:solidFill>
                <a:srgbClr val="000000">
                  <a:lumMod val="75000"/>
                  <a:lumOff val="25000"/>
                </a:srgbClr>
              </a:solidFill>
              <a:cs typeface="Univers for KPMG"/>
            </a:endParaRPr>
          </a:p>
        </p:txBody>
      </p:sp>
    </p:spTree>
    <p:extLst>
      <p:ext uri="{BB962C8B-B14F-4D97-AF65-F5344CB8AC3E}">
        <p14:creationId xmlns:p14="http://schemas.microsoft.com/office/powerpoint/2010/main" val="3476714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0161B80F-C6BE-0490-4E5C-058E2614BF9B}"/>
              </a:ext>
            </a:extLst>
          </p:cNvPr>
          <p:cNvSpPr/>
          <p:nvPr/>
        </p:nvSpPr>
        <p:spPr>
          <a:xfrm>
            <a:off x="990600" y="4230264"/>
            <a:ext cx="3562350" cy="4682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6" name="제목 2">
            <a:extLst>
              <a:ext uri="{FF2B5EF4-FFF2-40B4-BE49-F238E27FC236}">
                <a16:creationId xmlns:a16="http://schemas.microsoft.com/office/drawing/2014/main" id="{ADF24034-393B-4B79-A499-390AC09CD0B3}"/>
              </a:ext>
            </a:extLst>
          </p:cNvPr>
          <p:cNvSpPr>
            <a:spLocks noGrp="1"/>
          </p:cNvSpPr>
          <p:nvPr>
            <p:ph type="title"/>
          </p:nvPr>
        </p:nvSpPr>
        <p:spPr>
          <a:xfrm>
            <a:off x="713993" y="472786"/>
            <a:ext cx="8488800" cy="504825"/>
          </a:xfrm>
        </p:spPr>
        <p:txBody>
          <a:bodyPr/>
          <a:lstStyle/>
          <a:p>
            <a:r>
              <a:rPr kumimoji="0" lang="ko-KR" altLang="en-US" sz="2400" b="0" i="0" u="none" strike="noStrike" kern="0" cap="none" spc="0" normalizeH="0" baseline="0" noProof="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rPr>
              <a:t>국내 경제 완만한 회복세 가운데 민간소비와 건설경기 부진 가능</a:t>
            </a:r>
            <a:endParaRPr lang="ko-KR" altLang="en-US">
              <a:latin typeface="KoPub돋움체 Medium" panose="02020603020101020101" pitchFamily="18" charset="-127"/>
              <a:ea typeface="KoPub돋움체 Medium" panose="02020603020101020101" pitchFamily="18" charset="-127"/>
            </a:endParaRPr>
          </a:p>
        </p:txBody>
      </p:sp>
      <p:sp>
        <p:nvSpPr>
          <p:cNvPr id="4" name="텍스트 개체 틀 3">
            <a:extLst>
              <a:ext uri="{FF2B5EF4-FFF2-40B4-BE49-F238E27FC236}">
                <a16:creationId xmlns:a16="http://schemas.microsoft.com/office/drawing/2014/main" id="{5ACA4A45-7EF8-4EB1-893D-E45B8276F4DE}"/>
              </a:ext>
            </a:extLst>
          </p:cNvPr>
          <p:cNvSpPr>
            <a:spLocks noGrp="1"/>
          </p:cNvSpPr>
          <p:nvPr>
            <p:ph type="body" sz="quarter" idx="11"/>
          </p:nvPr>
        </p:nvSpPr>
        <p:spPr>
          <a:xfrm>
            <a:off x="714375" y="1171575"/>
            <a:ext cx="8488363" cy="720725"/>
          </a:xfrm>
        </p:spPr>
        <p:txBody>
          <a:bodyPr lIns="0" tIns="0" rIns="0" bIns="0" anchor="t"/>
          <a:lstStyle/>
          <a:p>
            <a:r>
              <a:rPr lang="en-US" altLang="ko-KR">
                <a:ea typeface="KoPub돋움체 Medium"/>
              </a:rPr>
              <a:t>IT</a:t>
            </a:r>
            <a:r>
              <a:rPr lang="ko-KR" altLang="en-US">
                <a:ea typeface="KoPub돋움체 Medium"/>
              </a:rPr>
              <a:t>업황 회복 가능성과 이에 따른 설비 투자 증가</a:t>
            </a:r>
            <a:r>
              <a:rPr lang="en-US" altLang="ko-KR">
                <a:ea typeface="KoPub돋움체 Medium"/>
              </a:rPr>
              <a:t>, </a:t>
            </a:r>
            <a:r>
              <a:rPr lang="ko-KR" altLang="en-US">
                <a:ea typeface="KoPub돋움체 Medium"/>
              </a:rPr>
              <a:t>글로벌 교역 회복세 등으로 </a:t>
            </a:r>
            <a:r>
              <a:rPr lang="en-US" altLang="ko-KR">
                <a:ea typeface="KoPub돋움체 Medium"/>
              </a:rPr>
              <a:t>2024</a:t>
            </a:r>
            <a:r>
              <a:rPr lang="ko-KR" altLang="en-US">
                <a:ea typeface="KoPub돋움체 Medium"/>
              </a:rPr>
              <a:t>년 국내 경제성장률은 전년</a:t>
            </a:r>
            <a:r>
              <a:rPr lang="en-US" altLang="ko-KR">
                <a:ea typeface="KoPub돋움체 Medium"/>
              </a:rPr>
              <a:t>(1.4%)</a:t>
            </a:r>
            <a:r>
              <a:rPr lang="ko-KR" altLang="en-US">
                <a:ea typeface="KoPub돋움체 Medium"/>
              </a:rPr>
              <a:t>대비</a:t>
            </a:r>
            <a:r>
              <a:rPr lang="en-US" altLang="ko-KR">
                <a:ea typeface="KoPub돋움체 Medium"/>
              </a:rPr>
              <a:t> </a:t>
            </a:r>
            <a:r>
              <a:rPr lang="ko-KR" altLang="en-US">
                <a:ea typeface="KoPub돋움체 Medium"/>
              </a:rPr>
              <a:t>개선된 </a:t>
            </a:r>
            <a:r>
              <a:rPr lang="en-US" altLang="ko-KR">
                <a:ea typeface="KoPub돋움체 Medium"/>
              </a:rPr>
              <a:t>2.1~2.3%</a:t>
            </a:r>
            <a:r>
              <a:rPr lang="ko-KR" altLang="en-US">
                <a:ea typeface="KoPub돋움체 Medium"/>
              </a:rPr>
              <a:t>로</a:t>
            </a:r>
            <a:r>
              <a:rPr lang="en-US" altLang="ko-KR">
                <a:ea typeface="KoPub돋움체 Medium"/>
              </a:rPr>
              <a:t> </a:t>
            </a:r>
            <a:r>
              <a:rPr lang="ko-KR" altLang="en-US">
                <a:ea typeface="KoPub돋움체 Medium"/>
              </a:rPr>
              <a:t>전망</a:t>
            </a:r>
            <a:r>
              <a:rPr lang="en-US" altLang="ko-KR">
                <a:ea typeface="KoPub돋움체 Medium"/>
              </a:rPr>
              <a:t>. </a:t>
            </a:r>
            <a:r>
              <a:rPr lang="ko-KR" altLang="en-US">
                <a:ea typeface="KoPub돋움체 Medium"/>
              </a:rPr>
              <a:t>그러나 고금리에 따른 민간소비 부진</a:t>
            </a:r>
            <a:r>
              <a:rPr lang="en-US" altLang="ko-KR">
                <a:ea typeface="KoPub돋움체 Medium"/>
              </a:rPr>
              <a:t>, </a:t>
            </a:r>
            <a:r>
              <a:rPr lang="ko-KR" altLang="en-US">
                <a:ea typeface="KoPub돋움체 Medium"/>
              </a:rPr>
              <a:t>국내 부동산</a:t>
            </a:r>
            <a:r>
              <a:rPr lang="en-US" altLang="ko-KR">
                <a:ea typeface="KoPub돋움체 Medium"/>
              </a:rPr>
              <a:t>·</a:t>
            </a:r>
            <a:r>
              <a:rPr lang="ko-KR" altLang="en-US">
                <a:ea typeface="KoPub돋움체 Medium"/>
              </a:rPr>
              <a:t>건설경기 위축</a:t>
            </a:r>
            <a:r>
              <a:rPr lang="en-US" altLang="ko-KR">
                <a:ea typeface="KoPub돋움체 Medium"/>
              </a:rPr>
              <a:t>,</a:t>
            </a:r>
            <a:r>
              <a:rPr lang="ko-KR" altLang="en-US">
                <a:ea typeface="KoPub돋움체 Medium"/>
              </a:rPr>
              <a:t> 한계차주 증가</a:t>
            </a:r>
            <a:r>
              <a:rPr lang="en-US" altLang="ko-KR">
                <a:ea typeface="KoPub돋움체 Medium"/>
              </a:rPr>
              <a:t>, </a:t>
            </a:r>
            <a:r>
              <a:rPr lang="ko-KR" altLang="en-US">
                <a:ea typeface="KoPub돋움체 Medium"/>
              </a:rPr>
              <a:t>기업 채산성 약화</a:t>
            </a:r>
            <a:r>
              <a:rPr lang="en-US" altLang="ko-KR">
                <a:ea typeface="KoPub돋움체 Medium"/>
              </a:rPr>
              <a:t>, </a:t>
            </a:r>
            <a:r>
              <a:rPr lang="ko-KR" altLang="en-US">
                <a:ea typeface="KoPub돋움체 Medium"/>
              </a:rPr>
              <a:t>미국과 중국 경기 위축에 따른 수출 제약 가능성 등 하방 요인 상존</a:t>
            </a:r>
          </a:p>
        </p:txBody>
      </p:sp>
      <p:sp>
        <p:nvSpPr>
          <p:cNvPr id="19" name="텍스트 개체 틀 18">
            <a:extLst>
              <a:ext uri="{FF2B5EF4-FFF2-40B4-BE49-F238E27FC236}">
                <a16:creationId xmlns:a16="http://schemas.microsoft.com/office/drawing/2014/main" id="{14C70C14-1DE8-4105-90D6-78A4F2A2AC57}"/>
              </a:ext>
            </a:extLst>
          </p:cNvPr>
          <p:cNvSpPr>
            <a:spLocks noGrp="1"/>
          </p:cNvSpPr>
          <p:nvPr>
            <p:ph type="body" sz="quarter" idx="10"/>
          </p:nvPr>
        </p:nvSpPr>
        <p:spPr>
          <a:xfrm>
            <a:off x="713993" y="333149"/>
            <a:ext cx="8488800" cy="184666"/>
          </a:xfrm>
        </p:spPr>
        <p:txBody>
          <a:bodyPr/>
          <a:lstStyle/>
          <a:p>
            <a:r>
              <a:rPr lang="en-US" altLang="ko-KR"/>
              <a:t>II. 2024</a:t>
            </a:r>
            <a:r>
              <a:rPr lang="ko-KR" altLang="en-US"/>
              <a:t>년 경제</a:t>
            </a:r>
            <a:r>
              <a:rPr lang="en-US" altLang="ko-KR"/>
              <a:t> </a:t>
            </a:r>
            <a:r>
              <a:rPr lang="ko-KR" altLang="en-US"/>
              <a:t>전망</a:t>
            </a:r>
            <a:endParaRPr lang="en-US" altLang="ko-KR"/>
          </a:p>
        </p:txBody>
      </p:sp>
      <p:grpSp>
        <p:nvGrpSpPr>
          <p:cNvPr id="20" name="그룹 19">
            <a:extLst>
              <a:ext uri="{FF2B5EF4-FFF2-40B4-BE49-F238E27FC236}">
                <a16:creationId xmlns:a16="http://schemas.microsoft.com/office/drawing/2014/main" id="{FE5FCBD9-CC22-4705-AB68-72AD2D252D33}"/>
              </a:ext>
            </a:extLst>
          </p:cNvPr>
          <p:cNvGrpSpPr/>
          <p:nvPr/>
        </p:nvGrpSpPr>
        <p:grpSpPr>
          <a:xfrm>
            <a:off x="720342" y="2168525"/>
            <a:ext cx="8482396" cy="276837"/>
            <a:chOff x="704850" y="2013298"/>
            <a:chExt cx="4140200" cy="276837"/>
          </a:xfrm>
        </p:grpSpPr>
        <p:sp>
          <p:nvSpPr>
            <p:cNvPr id="24" name="TextBox 23">
              <a:extLst>
                <a:ext uri="{FF2B5EF4-FFF2-40B4-BE49-F238E27FC236}">
                  <a16:creationId xmlns:a16="http://schemas.microsoft.com/office/drawing/2014/main" id="{49720C06-CD07-464D-9CF6-A8CCEEDF65C6}"/>
                </a:ext>
              </a:extLst>
            </p:cNvPr>
            <p:cNvSpPr txBox="1"/>
            <p:nvPr/>
          </p:nvSpPr>
          <p:spPr>
            <a:xfrm>
              <a:off x="704850" y="2046854"/>
              <a:ext cx="2717221" cy="200055"/>
            </a:xfrm>
            <a:prstGeom prst="rect">
              <a:avLst/>
            </a:prstGeom>
            <a:noFill/>
          </p:spPr>
          <p:txBody>
            <a:bodyPr wrap="none" lIns="0" tIns="0" rIns="0" bIns="0" rtlCol="0">
              <a:spAutoFit/>
            </a:bodyPr>
            <a:lstStyle/>
            <a:p>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한국 </a:t>
              </a:r>
              <a:r>
                <a:rPr lang="en-US" altLang="ko-KR"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GDP </a:t>
              </a:r>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성장률 추이 및 주요</a:t>
              </a:r>
              <a:r>
                <a:rPr lang="en-US" altLang="ko-KR"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 </a:t>
              </a:r>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지표 전망</a:t>
              </a:r>
            </a:p>
          </p:txBody>
        </p:sp>
        <p:cxnSp>
          <p:nvCxnSpPr>
            <p:cNvPr id="25" name="직선 연결선 24">
              <a:extLst>
                <a:ext uri="{FF2B5EF4-FFF2-40B4-BE49-F238E27FC236}">
                  <a16:creationId xmlns:a16="http://schemas.microsoft.com/office/drawing/2014/main" id="{9D636A9F-6C9E-450D-AE74-05CAB3754D8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CFE6F9F8-FD9B-4024-B77E-0CD94C1F028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3529A4A4-DF3A-40B9-9FF6-66E25B4ACBE8}"/>
              </a:ext>
            </a:extLst>
          </p:cNvPr>
          <p:cNvSpPr txBox="1"/>
          <p:nvPr/>
        </p:nvSpPr>
        <p:spPr>
          <a:xfrm>
            <a:off x="703261" y="5947121"/>
            <a:ext cx="8482397" cy="246221"/>
          </a:xfrm>
          <a:prstGeom prst="rect">
            <a:avLst/>
          </a:prstGeom>
          <a:noFill/>
        </p:spPr>
        <p:txBody>
          <a:bodyPr wrap="square" lIns="0" tIns="0" rIns="0" bIns="0" rtlCol="0" anchor="t">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a:t>Source: IMF(2023.10), ‘World Economic Outlook’, OECD(2023.11), ‘Economic Outlook, Interim Report’, </a:t>
            </a:r>
            <a:r>
              <a:rPr lang="ko-KR" altLang="en-US"/>
              <a:t>한국은행</a:t>
            </a:r>
            <a:r>
              <a:rPr lang="en-US" altLang="ko-KR"/>
              <a:t>(2023.11), ‘</a:t>
            </a:r>
            <a:r>
              <a:rPr lang="ko-KR" altLang="en-US"/>
              <a:t>경제전망보고서’</a:t>
            </a:r>
          </a:p>
          <a:p>
            <a:r>
              <a:rPr lang="en-US" altLang="ko-KR">
                <a:ea typeface="KoPub돋움체 Medium"/>
              </a:rPr>
              <a:t>Note 1): </a:t>
            </a:r>
            <a:r>
              <a:rPr lang="en-US" altLang="ko-KR"/>
              <a:t>(E)</a:t>
            </a:r>
            <a:r>
              <a:rPr lang="ko-KR" altLang="en-US"/>
              <a:t>는 추정치</a:t>
            </a:r>
            <a:r>
              <a:rPr lang="en-US" altLang="ko-KR"/>
              <a:t>, (F)</a:t>
            </a:r>
            <a:r>
              <a:rPr lang="ko-KR" altLang="en-US"/>
              <a:t>는 전망치</a:t>
            </a:r>
          </a:p>
        </p:txBody>
      </p:sp>
      <p:graphicFrame>
        <p:nvGraphicFramePr>
          <p:cNvPr id="2" name="차트 10">
            <a:extLst>
              <a:ext uri="{FF2B5EF4-FFF2-40B4-BE49-F238E27FC236}">
                <a16:creationId xmlns:a16="http://schemas.microsoft.com/office/drawing/2014/main" id="{B91061AD-73B4-B93F-DC89-903B812557D0}"/>
              </a:ext>
            </a:extLst>
          </p:cNvPr>
          <p:cNvGraphicFramePr/>
          <p:nvPr/>
        </p:nvGraphicFramePr>
        <p:xfrm>
          <a:off x="604684" y="2765744"/>
          <a:ext cx="4075267" cy="21479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D232C533-AAB9-5E83-5692-C684D80088AB}"/>
              </a:ext>
            </a:extLst>
          </p:cNvPr>
          <p:cNvSpPr txBox="1"/>
          <p:nvPr/>
        </p:nvSpPr>
        <p:spPr>
          <a:xfrm>
            <a:off x="1863700" y="3640001"/>
            <a:ext cx="691381" cy="400110"/>
          </a:xfrm>
          <a:prstGeom prst="rect">
            <a:avLst/>
          </a:prstGeom>
          <a:noFill/>
        </p:spPr>
        <p:txBody>
          <a:bodyPr wrap="square" lIns="0" rIns="0" rtlCol="0">
            <a:spAutoFit/>
          </a:bodyPr>
          <a:lstStyle/>
          <a:p>
            <a:pPr algn="ctr">
              <a:defRPr lang="en-US" altLang="ko-KR" sz="800" b="0" i="0" u="none" strike="noStrike" kern="1200" baseline="0">
                <a:ln>
                  <a:solidFill>
                    <a:prstClr val="white">
                      <a:lumMod val="75000"/>
                      <a:alpha val="0"/>
                    </a:prstClr>
                  </a:solidFill>
                </a:ln>
                <a:solidFill>
                  <a:prstClr val="black">
                    <a:lumMod val="65000"/>
                    <a:lumOff val="35000"/>
                  </a:prst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r>
              <a:rPr lang="en-US" altLang="ko-KR" sz="1000">
                <a:ln>
                  <a:solidFill>
                    <a:prstClr val="white">
                      <a:lumMod val="75000"/>
                      <a:alpha val="0"/>
                    </a:prstClr>
                  </a:solidFill>
                </a:ln>
                <a:solidFill>
                  <a:schemeClr val="accent1"/>
                </a:solidFill>
                <a:latin typeface="KoPub돋움체 Bold" panose="00000800000000000000" pitchFamily="2" charset="-127"/>
                <a:ea typeface="KoPub돋움체 Bold" panose="00000800000000000000" pitchFamily="2" charset="-127"/>
                <a:cs typeface="맑은 고딕" panose="020B0503020000020004" pitchFamily="50" charset="-127"/>
              </a:rPr>
              <a:t>2024</a:t>
            </a:r>
            <a:r>
              <a:rPr lang="ko-KR" altLang="en-US" sz="1000">
                <a:ln>
                  <a:solidFill>
                    <a:prstClr val="white">
                      <a:lumMod val="75000"/>
                      <a:alpha val="0"/>
                    </a:prstClr>
                  </a:solidFill>
                </a:ln>
                <a:solidFill>
                  <a:schemeClr val="accent1"/>
                </a:solidFill>
                <a:latin typeface="KoPub돋움체 Bold" panose="00000800000000000000" pitchFamily="2" charset="-127"/>
                <a:ea typeface="KoPub돋움체 Bold" panose="00000800000000000000" pitchFamily="2" charset="-127"/>
                <a:cs typeface="맑은 고딕" panose="020B0503020000020004" pitchFamily="50" charset="-127"/>
              </a:rPr>
              <a:t>년</a:t>
            </a:r>
            <a:endParaRPr lang="en-US" altLang="ko-KR" sz="1000">
              <a:ln>
                <a:solidFill>
                  <a:prstClr val="white">
                    <a:lumMod val="75000"/>
                    <a:alpha val="0"/>
                  </a:prstClr>
                </a:solidFill>
              </a:ln>
              <a:solidFill>
                <a:schemeClr val="accent1"/>
              </a:solidFill>
              <a:latin typeface="KoPub돋움체 Bold" panose="00000800000000000000" pitchFamily="2" charset="-127"/>
              <a:ea typeface="KoPub돋움체 Bold" panose="00000800000000000000" pitchFamily="2" charset="-127"/>
              <a:cs typeface="맑은 고딕" panose="020B0503020000020004" pitchFamily="50" charset="-127"/>
            </a:endParaRPr>
          </a:p>
          <a:p>
            <a:pPr algn="ctr">
              <a:defRPr lang="en-US" altLang="ko-KR" sz="800" b="0" i="0" u="none" strike="noStrike" kern="1200" baseline="0">
                <a:ln>
                  <a:solidFill>
                    <a:prstClr val="white">
                      <a:lumMod val="75000"/>
                      <a:alpha val="0"/>
                    </a:prstClr>
                  </a:solidFill>
                </a:ln>
                <a:solidFill>
                  <a:prstClr val="black">
                    <a:lumMod val="65000"/>
                    <a:lumOff val="35000"/>
                  </a:prst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r>
              <a:rPr lang="en-US" altLang="ko-KR" sz="1000">
                <a:ln>
                  <a:solidFill>
                    <a:prstClr val="white">
                      <a:lumMod val="75000"/>
                      <a:alpha val="0"/>
                    </a:prstClr>
                  </a:solidFill>
                </a:ln>
                <a:solidFill>
                  <a:schemeClr val="accent1"/>
                </a:solidFill>
                <a:latin typeface="KoPub돋움체 Bold" panose="00000800000000000000" pitchFamily="2" charset="-127"/>
                <a:ea typeface="KoPub돋움체 Bold" panose="00000800000000000000" pitchFamily="2" charset="-127"/>
                <a:cs typeface="맑은 고딕" panose="020B0503020000020004" pitchFamily="50" charset="-127"/>
              </a:rPr>
              <a:t>2.1~2.3% </a:t>
            </a:r>
            <a:endParaRPr lang="ko-KR" altLang="en-US" sz="1000">
              <a:ln>
                <a:solidFill>
                  <a:prstClr val="white">
                    <a:lumMod val="75000"/>
                    <a:alpha val="0"/>
                  </a:prstClr>
                </a:solidFill>
              </a:ln>
              <a:solidFill>
                <a:schemeClr val="accent1"/>
              </a:solidFill>
              <a:latin typeface="KoPub돋움체 Bold" panose="00000800000000000000" pitchFamily="2" charset="-127"/>
              <a:ea typeface="KoPub돋움체 Bold" panose="00000800000000000000" pitchFamily="2" charset="-127"/>
              <a:cs typeface="맑은 고딕" panose="020B0503020000020004" pitchFamily="50" charset="-127"/>
            </a:endParaRPr>
          </a:p>
        </p:txBody>
      </p:sp>
      <p:sp>
        <p:nvSpPr>
          <p:cNvPr id="14" name="TextBox 13">
            <a:extLst>
              <a:ext uri="{FF2B5EF4-FFF2-40B4-BE49-F238E27FC236}">
                <a16:creationId xmlns:a16="http://schemas.microsoft.com/office/drawing/2014/main" id="{A93CF331-93E0-1674-500A-6C61724B6798}"/>
              </a:ext>
            </a:extLst>
          </p:cNvPr>
          <p:cNvSpPr txBox="1"/>
          <p:nvPr/>
        </p:nvSpPr>
        <p:spPr>
          <a:xfrm>
            <a:off x="1142181" y="3640001"/>
            <a:ext cx="691381" cy="400110"/>
          </a:xfrm>
          <a:prstGeom prst="rect">
            <a:avLst/>
          </a:prstGeom>
          <a:noFill/>
        </p:spPr>
        <p:txBody>
          <a:bodyPr wrap="square" lIns="0" rIns="0" rtlCol="0">
            <a:spAutoFit/>
          </a:bodyPr>
          <a:lstStyle/>
          <a:p>
            <a:pPr algn="ctr">
              <a:defRPr lang="en-US" altLang="ko-KR" sz="800" b="0" i="0" u="none" strike="noStrike" kern="1200" baseline="0">
                <a:ln>
                  <a:solidFill>
                    <a:prstClr val="white">
                      <a:lumMod val="75000"/>
                      <a:alpha val="0"/>
                    </a:prstClr>
                  </a:solidFill>
                </a:ln>
                <a:solidFill>
                  <a:prstClr val="black">
                    <a:lumMod val="65000"/>
                    <a:lumOff val="35000"/>
                  </a:prst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r>
              <a:rPr lang="en-US" altLang="ko-KR" sz="1000">
                <a:ln>
                  <a:solidFill>
                    <a:prstClr val="white">
                      <a:lumMod val="75000"/>
                      <a:alpha val="0"/>
                    </a:prstClr>
                  </a:solidFill>
                </a:ln>
                <a:solidFill>
                  <a:schemeClr val="tx1">
                    <a:lumMod val="65000"/>
                    <a:lumOff val="35000"/>
                  </a:schemeClr>
                </a:solidFill>
                <a:latin typeface="KoPub돋움체 Bold" panose="00000800000000000000" pitchFamily="2" charset="-127"/>
                <a:ea typeface="KoPub돋움체 Bold" panose="00000800000000000000" pitchFamily="2" charset="-127"/>
                <a:cs typeface="맑은 고딕" panose="020B0503020000020004" pitchFamily="50" charset="-127"/>
              </a:rPr>
              <a:t>2023</a:t>
            </a:r>
            <a:r>
              <a:rPr lang="ko-KR" altLang="en-US" sz="1000">
                <a:ln>
                  <a:solidFill>
                    <a:prstClr val="white">
                      <a:lumMod val="75000"/>
                      <a:alpha val="0"/>
                    </a:prstClr>
                  </a:solidFill>
                </a:ln>
                <a:solidFill>
                  <a:schemeClr val="tx1">
                    <a:lumMod val="65000"/>
                    <a:lumOff val="35000"/>
                  </a:schemeClr>
                </a:solidFill>
                <a:latin typeface="KoPub돋움체 Bold" panose="00000800000000000000" pitchFamily="2" charset="-127"/>
                <a:ea typeface="KoPub돋움체 Bold" panose="00000800000000000000" pitchFamily="2" charset="-127"/>
                <a:cs typeface="맑은 고딕" panose="020B0503020000020004" pitchFamily="50" charset="-127"/>
              </a:rPr>
              <a:t>년</a:t>
            </a:r>
            <a:endParaRPr lang="en-US" altLang="ko-KR" sz="1000">
              <a:ln>
                <a:solidFill>
                  <a:prstClr val="white">
                    <a:lumMod val="75000"/>
                    <a:alpha val="0"/>
                  </a:prstClr>
                </a:solidFill>
              </a:ln>
              <a:solidFill>
                <a:schemeClr val="tx1">
                  <a:lumMod val="65000"/>
                  <a:lumOff val="35000"/>
                </a:schemeClr>
              </a:solidFill>
              <a:latin typeface="KoPub돋움체 Bold" panose="00000800000000000000" pitchFamily="2" charset="-127"/>
              <a:ea typeface="KoPub돋움체 Bold" panose="00000800000000000000" pitchFamily="2" charset="-127"/>
              <a:cs typeface="맑은 고딕" panose="020B0503020000020004" pitchFamily="50" charset="-127"/>
            </a:endParaRPr>
          </a:p>
          <a:p>
            <a:pPr algn="ctr">
              <a:defRPr lang="en-US" altLang="ko-KR" sz="800" b="0" i="0" u="none" strike="noStrike" kern="1200" baseline="0">
                <a:ln>
                  <a:solidFill>
                    <a:prstClr val="white">
                      <a:lumMod val="75000"/>
                      <a:alpha val="0"/>
                    </a:prstClr>
                  </a:solidFill>
                </a:ln>
                <a:solidFill>
                  <a:prstClr val="black">
                    <a:lumMod val="65000"/>
                    <a:lumOff val="35000"/>
                  </a:prst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r>
              <a:rPr lang="en-US" altLang="ko-KR" sz="1000">
                <a:ln>
                  <a:solidFill>
                    <a:prstClr val="white">
                      <a:lumMod val="75000"/>
                      <a:alpha val="0"/>
                    </a:prstClr>
                  </a:solidFill>
                </a:ln>
                <a:solidFill>
                  <a:schemeClr val="tx1">
                    <a:lumMod val="65000"/>
                    <a:lumOff val="35000"/>
                  </a:schemeClr>
                </a:solidFill>
                <a:latin typeface="KoPub돋움체 Bold" panose="00000800000000000000" pitchFamily="2" charset="-127"/>
                <a:ea typeface="KoPub돋움체 Bold" panose="00000800000000000000" pitchFamily="2" charset="-127"/>
                <a:cs typeface="맑은 고딕" panose="020B0503020000020004" pitchFamily="50" charset="-127"/>
              </a:rPr>
              <a:t>1.4% </a:t>
            </a:r>
            <a:endParaRPr lang="ko-KR" altLang="en-US" sz="1000">
              <a:ln>
                <a:solidFill>
                  <a:prstClr val="white">
                    <a:lumMod val="75000"/>
                    <a:alpha val="0"/>
                  </a:prstClr>
                </a:solidFill>
              </a:ln>
              <a:solidFill>
                <a:schemeClr val="tx1">
                  <a:lumMod val="65000"/>
                  <a:lumOff val="35000"/>
                </a:schemeClr>
              </a:solidFill>
              <a:latin typeface="KoPub돋움체 Bold" panose="00000800000000000000" pitchFamily="2" charset="-127"/>
              <a:ea typeface="KoPub돋움체 Bold" panose="00000800000000000000" pitchFamily="2" charset="-127"/>
              <a:cs typeface="맑은 고딕" panose="020B0503020000020004" pitchFamily="50" charset="-127"/>
            </a:endParaRPr>
          </a:p>
        </p:txBody>
      </p:sp>
      <p:sp>
        <p:nvSpPr>
          <p:cNvPr id="15" name="이등변 삼각형 14">
            <a:extLst>
              <a:ext uri="{FF2B5EF4-FFF2-40B4-BE49-F238E27FC236}">
                <a16:creationId xmlns:a16="http://schemas.microsoft.com/office/drawing/2014/main" id="{277C543E-F082-B071-8D31-D0C1997E5473}"/>
              </a:ext>
            </a:extLst>
          </p:cNvPr>
          <p:cNvSpPr/>
          <p:nvPr/>
        </p:nvSpPr>
        <p:spPr>
          <a:xfrm rot="5400000">
            <a:off x="1759744" y="3784406"/>
            <a:ext cx="152400" cy="11130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aphicFrame>
        <p:nvGraphicFramePr>
          <p:cNvPr id="16" name="표 15">
            <a:extLst>
              <a:ext uri="{FF2B5EF4-FFF2-40B4-BE49-F238E27FC236}">
                <a16:creationId xmlns:a16="http://schemas.microsoft.com/office/drawing/2014/main" id="{0435313B-CEB4-5DC0-8047-425B95E533EF}"/>
              </a:ext>
            </a:extLst>
          </p:cNvPr>
          <p:cNvGraphicFramePr>
            <a:graphicFrameLocks noGrp="1"/>
          </p:cNvGraphicFramePr>
          <p:nvPr>
            <p:extLst>
              <p:ext uri="{D42A27DB-BD31-4B8C-83A1-F6EECF244321}">
                <p14:modId xmlns:p14="http://schemas.microsoft.com/office/powerpoint/2010/main" val="80186086"/>
              </p:ext>
            </p:extLst>
          </p:nvPr>
        </p:nvGraphicFramePr>
        <p:xfrm>
          <a:off x="5132388" y="2945069"/>
          <a:ext cx="4068763" cy="1914878"/>
        </p:xfrm>
        <a:graphic>
          <a:graphicData uri="http://schemas.openxmlformats.org/drawingml/2006/table">
            <a:tbl>
              <a:tblPr/>
              <a:tblGrid>
                <a:gridCol w="709610">
                  <a:extLst>
                    <a:ext uri="{9D8B030D-6E8A-4147-A177-3AD203B41FA5}">
                      <a16:colId xmlns:a16="http://schemas.microsoft.com/office/drawing/2014/main" val="233612072"/>
                    </a:ext>
                  </a:extLst>
                </a:gridCol>
                <a:gridCol w="479879">
                  <a:extLst>
                    <a:ext uri="{9D8B030D-6E8A-4147-A177-3AD203B41FA5}">
                      <a16:colId xmlns:a16="http://schemas.microsoft.com/office/drawing/2014/main" val="3188927683"/>
                    </a:ext>
                  </a:extLst>
                </a:gridCol>
                <a:gridCol w="479879">
                  <a:extLst>
                    <a:ext uri="{9D8B030D-6E8A-4147-A177-3AD203B41FA5}">
                      <a16:colId xmlns:a16="http://schemas.microsoft.com/office/drawing/2014/main" val="3136370542"/>
                    </a:ext>
                  </a:extLst>
                </a:gridCol>
                <a:gridCol w="479879">
                  <a:extLst>
                    <a:ext uri="{9D8B030D-6E8A-4147-A177-3AD203B41FA5}">
                      <a16:colId xmlns:a16="http://schemas.microsoft.com/office/drawing/2014/main" val="871908379"/>
                    </a:ext>
                  </a:extLst>
                </a:gridCol>
                <a:gridCol w="479879">
                  <a:extLst>
                    <a:ext uri="{9D8B030D-6E8A-4147-A177-3AD203B41FA5}">
                      <a16:colId xmlns:a16="http://schemas.microsoft.com/office/drawing/2014/main" val="3899823787"/>
                    </a:ext>
                  </a:extLst>
                </a:gridCol>
                <a:gridCol w="479879">
                  <a:extLst>
                    <a:ext uri="{9D8B030D-6E8A-4147-A177-3AD203B41FA5}">
                      <a16:colId xmlns:a16="http://schemas.microsoft.com/office/drawing/2014/main" val="3602280490"/>
                    </a:ext>
                  </a:extLst>
                </a:gridCol>
                <a:gridCol w="479879">
                  <a:extLst>
                    <a:ext uri="{9D8B030D-6E8A-4147-A177-3AD203B41FA5}">
                      <a16:colId xmlns:a16="http://schemas.microsoft.com/office/drawing/2014/main" val="122741285"/>
                    </a:ext>
                  </a:extLst>
                </a:gridCol>
                <a:gridCol w="479879">
                  <a:extLst>
                    <a:ext uri="{9D8B030D-6E8A-4147-A177-3AD203B41FA5}">
                      <a16:colId xmlns:a16="http://schemas.microsoft.com/office/drawing/2014/main" val="2131380444"/>
                    </a:ext>
                  </a:extLst>
                </a:gridCol>
              </a:tblGrid>
              <a:tr h="221284">
                <a:tc rowSpan="2">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marL="0" marR="0" indent="0" algn="ctr" fontAlgn="base" latinLnBrk="1">
                        <a:lnSpc>
                          <a:spcPct val="110000"/>
                        </a:lnSpc>
                        <a:spcBef>
                          <a:spcPts val="0"/>
                        </a:spcBef>
                        <a:spcAft>
                          <a:spcPts val="0"/>
                        </a:spcAft>
                      </a:pPr>
                      <a:r>
                        <a:rPr kumimoji="0" lang="ko-KR" altLang="en-US" sz="900" b="1"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지표</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marL="0" marR="0" indent="0" algn="ctr" fontAlgn="base" latinLnBrk="1">
                        <a:lnSpc>
                          <a:spcPct val="110000"/>
                        </a:lnSpc>
                        <a:spcBef>
                          <a:spcPts val="0"/>
                        </a:spcBef>
                        <a:spcAft>
                          <a:spcPts val="0"/>
                        </a:spcAft>
                      </a:pPr>
                      <a:r>
                        <a:rPr kumimoji="0" lang="en-US" altLang="ko-KR" sz="900" b="1"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2022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marL="0" marR="0" indent="0" algn="ctr" fontAlgn="base" latinLnBrk="1">
                        <a:lnSpc>
                          <a:spcPct val="110000"/>
                        </a:lnSpc>
                        <a:spcBef>
                          <a:spcPts val="0"/>
                        </a:spcBef>
                        <a:spcAft>
                          <a:spcPts val="0"/>
                        </a:spcAft>
                      </a:pPr>
                      <a:r>
                        <a:rPr kumimoji="0" lang="en-US" altLang="ko-KR" sz="900" b="1"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2023</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pPr marL="0" marR="0" indent="0" algn="ctr" fontAlgn="base" latinLnBrk="1">
                        <a:lnSpc>
                          <a:spcPct val="110000"/>
                        </a:lnSpc>
                        <a:spcBef>
                          <a:spcPts val="0"/>
                        </a:spcBef>
                        <a:spcAft>
                          <a:spcPts val="0"/>
                        </a:spcAft>
                      </a:pPr>
                      <a:endParaRPr lang="en-US" altLang="ko-KR" sz="900" b="1" kern="0" spc="0">
                        <a:solidFill>
                          <a:schemeClr val="bg1"/>
                        </a:solidFill>
                        <a:effectLst/>
                        <a:latin typeface="+mn-ea"/>
                        <a:ea typeface="+mn-ea"/>
                        <a:cs typeface="+mn-cs"/>
                      </a:endParaRPr>
                    </a:p>
                  </a:txBody>
                  <a:tcPr marL="1611" marR="1611" marT="1611" marB="0" anchor="ctr">
                    <a:lnT w="12700" cap="flat" cmpd="sng" algn="ctr">
                      <a:solidFill>
                        <a:schemeClr val="bg1"/>
                      </a:solidFill>
                      <a:prstDash val="solid"/>
                      <a:round/>
                      <a:headEnd type="none" w="med" len="med"/>
                      <a:tailEnd type="none" w="med" len="med"/>
                    </a:lnT>
                    <a:solidFill>
                      <a:srgbClr val="002060"/>
                    </a:solidFill>
                  </a:tcPr>
                </a:tc>
                <a:tc hMerge="1">
                  <a:txBody>
                    <a:bodyPr/>
                    <a:lstStyle/>
                    <a:p>
                      <a:pPr marL="0" marR="0" indent="0" algn="ctr" fontAlgn="base" latinLnBrk="1">
                        <a:lnSpc>
                          <a:spcPct val="110000"/>
                        </a:lnSpc>
                        <a:spcBef>
                          <a:spcPts val="0"/>
                        </a:spcBef>
                        <a:spcAft>
                          <a:spcPts val="0"/>
                        </a:spcAft>
                      </a:pPr>
                      <a:endParaRPr kumimoji="0" lang="en-US" altLang="ko-KR" sz="900" b="1" i="0" u="none" strike="noStrike" kern="1200" cap="none" spc="0" normalizeH="0" baseline="0">
                        <a:ln>
                          <a:solidFill>
                            <a:srgbClr val="D9D9D9">
                              <a:alpha val="0"/>
                            </a:srgbClr>
                          </a:solidFill>
                        </a:ln>
                        <a:solidFill>
                          <a:schemeClr val="bg1">
                            <a:lumMod val="50000"/>
                          </a:schemeClr>
                        </a:solidFill>
                        <a:effectLst/>
                        <a:uLnTx/>
                        <a:uFillTx/>
                        <a:latin typeface="KoPub돋움체 Medium" panose="00000600000000000000" pitchFamily="2" charset="-127"/>
                        <a:ea typeface="KoPub돋움체 Medium" panose="00000600000000000000" pitchFamily="2" charset="-127"/>
                        <a:cs typeface="+mn-cs"/>
                      </a:endParaRPr>
                    </a:p>
                  </a:txBody>
                  <a:tcPr marL="1611" marR="1611" marT="161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gridSpan="3">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marL="0" marR="0" indent="0" algn="ctr" fontAlgn="base" latinLnBrk="1">
                        <a:lnSpc>
                          <a:spcPct val="110000"/>
                        </a:lnSpc>
                        <a:spcBef>
                          <a:spcPts val="0"/>
                        </a:spcBef>
                        <a:spcAft>
                          <a:spcPts val="0"/>
                        </a:spcAft>
                      </a:pPr>
                      <a:r>
                        <a:rPr kumimoji="0" lang="en-US" altLang="ko-KR" sz="900" b="1"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2024(F)</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indent="0" algn="ctr" fontAlgn="base" latinLnBrk="1">
                        <a:lnSpc>
                          <a:spcPct val="110000"/>
                        </a:lnSpc>
                        <a:spcBef>
                          <a:spcPts val="0"/>
                        </a:spcBef>
                        <a:spcAft>
                          <a:spcPts val="0"/>
                        </a:spcAft>
                      </a:pPr>
                      <a:endParaRPr kumimoji="0" lang="en-US" altLang="ko-KR" sz="900" b="1" i="0" u="none" strike="noStrike" kern="1200" cap="none" spc="0" normalizeH="0" baseline="0">
                        <a:ln>
                          <a:solidFill>
                            <a:srgbClr val="D9D9D9">
                              <a:alpha val="0"/>
                            </a:srgbClr>
                          </a:solidFill>
                        </a:ln>
                        <a:solidFill>
                          <a:schemeClr val="bg1">
                            <a:lumMod val="50000"/>
                          </a:schemeClr>
                        </a:solidFill>
                        <a:effectLst/>
                        <a:uLnTx/>
                        <a:uFillTx/>
                        <a:latin typeface="KoPub돋움체 Medium" panose="00000600000000000000" pitchFamily="2" charset="-127"/>
                        <a:ea typeface="KoPub돋움체 Medium" panose="00000600000000000000" pitchFamily="2" charset="-127"/>
                        <a:cs typeface="+mn-cs"/>
                      </a:endParaRPr>
                    </a:p>
                  </a:txBody>
                  <a:tcPr marL="1611" marR="1611" marT="161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hMerge="1">
                  <a:txBody>
                    <a:bodyPr/>
                    <a:lstStyle/>
                    <a:p>
                      <a:pPr marL="0" marR="0" indent="0" algn="ctr" fontAlgn="base" latinLnBrk="1">
                        <a:lnSpc>
                          <a:spcPct val="110000"/>
                        </a:lnSpc>
                        <a:spcBef>
                          <a:spcPts val="0"/>
                        </a:spcBef>
                        <a:spcAft>
                          <a:spcPts val="0"/>
                        </a:spcAft>
                      </a:pPr>
                      <a:endParaRPr kumimoji="0" lang="en-US" altLang="ko-KR" sz="900" b="1" i="0" u="none" strike="noStrike" kern="1200" cap="none" spc="0" normalizeH="0" baseline="0">
                        <a:ln>
                          <a:solidFill>
                            <a:srgbClr val="D9D9D9">
                              <a:alpha val="0"/>
                            </a:srgbClr>
                          </a:solidFill>
                        </a:ln>
                        <a:solidFill>
                          <a:schemeClr val="bg1">
                            <a:lumMod val="50000"/>
                          </a:schemeClr>
                        </a:solidFill>
                        <a:effectLst/>
                        <a:uLnTx/>
                        <a:uFillTx/>
                        <a:latin typeface="KoPub돋움체 Medium" panose="00000600000000000000" pitchFamily="2" charset="-127"/>
                        <a:ea typeface="KoPub돋움체 Medium" panose="00000600000000000000" pitchFamily="2" charset="-127"/>
                        <a:cs typeface="+mn-cs"/>
                      </a:endParaRPr>
                    </a:p>
                  </a:txBody>
                  <a:tcPr marL="1611" marR="1611" marT="161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61690516"/>
                  </a:ext>
                </a:extLst>
              </a:tr>
              <a:tr h="221284">
                <a:tc vMerge="1">
                  <a:txBody>
                    <a:bodyPr/>
                    <a:lstStyle/>
                    <a:p>
                      <a:pPr marL="0" marR="0" indent="0" algn="ctr" fontAlgn="base" latinLnBrk="1">
                        <a:lnSpc>
                          <a:spcPct val="110000"/>
                        </a:lnSpc>
                        <a:spcBef>
                          <a:spcPts val="0"/>
                        </a:spcBef>
                        <a:spcAft>
                          <a:spcPts val="0"/>
                        </a:spcAft>
                      </a:pPr>
                      <a:endParaRPr lang="ko-KR" altLang="en-US" sz="1000" b="1" kern="0" spc="0">
                        <a:solidFill>
                          <a:schemeClr val="bg1"/>
                        </a:solidFill>
                        <a:effectLst/>
                        <a:latin typeface="+mj-ea"/>
                        <a:ea typeface="+mj-ea"/>
                        <a:cs typeface="+mn-cs"/>
                      </a:endParaRPr>
                    </a:p>
                  </a:txBody>
                  <a:tcPr marL="1611" marR="1611" marT="1611" marB="0" anchor="ctr">
                    <a:solidFill>
                      <a:srgbClr val="002060"/>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marL="0" marR="0" indent="0" algn="ctr" fontAlgn="base" latinLnBrk="1">
                        <a:lnSpc>
                          <a:spcPct val="110000"/>
                        </a:lnSpc>
                        <a:spcBef>
                          <a:spcPts val="0"/>
                        </a:spcBef>
                        <a:spcAft>
                          <a:spcPts val="0"/>
                        </a:spcAft>
                      </a:pPr>
                      <a:r>
                        <a:rPr kumimoji="0" lang="ko-KR" altLang="en-US" sz="900" b="1"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연간</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marL="0" marR="0" indent="0" algn="ctr" fontAlgn="base" latinLnBrk="1">
                        <a:lnSpc>
                          <a:spcPct val="110000"/>
                        </a:lnSpc>
                        <a:spcBef>
                          <a:spcPts val="0"/>
                        </a:spcBef>
                        <a:spcAft>
                          <a:spcPts val="0"/>
                        </a:spcAft>
                      </a:pPr>
                      <a:r>
                        <a:rPr kumimoji="0" lang="en-US" altLang="ko-KR" sz="900" b="1"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H1</a:t>
                      </a:r>
                      <a:endParaRPr kumimoji="0" lang="ko-KR" altLang="en-US" sz="900" b="1"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marL="0" marR="0" indent="0" algn="ctr" fontAlgn="base" latinLnBrk="1">
                        <a:lnSpc>
                          <a:spcPct val="110000"/>
                        </a:lnSpc>
                        <a:spcBef>
                          <a:spcPts val="0"/>
                        </a:spcBef>
                        <a:spcAft>
                          <a:spcPts val="0"/>
                        </a:spcAft>
                      </a:pPr>
                      <a:r>
                        <a:rPr kumimoji="0" lang="en-US" altLang="ko-KR" sz="900" b="1"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H2(E)</a:t>
                      </a:r>
                      <a:endParaRPr kumimoji="0" lang="ko-KR" altLang="en-US" sz="900" b="1"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marL="0" marR="0" indent="0" algn="ctr" fontAlgn="base" latinLnBrk="1">
                        <a:lnSpc>
                          <a:spcPct val="110000"/>
                        </a:lnSpc>
                        <a:spcBef>
                          <a:spcPts val="0"/>
                        </a:spcBef>
                        <a:spcAft>
                          <a:spcPts val="0"/>
                        </a:spcAft>
                      </a:pPr>
                      <a:r>
                        <a:rPr kumimoji="0" lang="ko-KR" altLang="en-US" sz="900" b="1"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연간</a:t>
                      </a:r>
                      <a:r>
                        <a:rPr kumimoji="0" lang="en-US" altLang="ko-KR" sz="900" b="1"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(E)</a:t>
                      </a:r>
                      <a:endParaRPr kumimoji="0" lang="ko-KR" altLang="en-US" sz="900" b="1"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marL="0" marR="0" indent="0" algn="ctr" fontAlgn="base" latinLnBrk="1">
                        <a:lnSpc>
                          <a:spcPct val="110000"/>
                        </a:lnSpc>
                        <a:spcBef>
                          <a:spcPts val="0"/>
                        </a:spcBef>
                        <a:spcAft>
                          <a:spcPts val="0"/>
                        </a:spcAft>
                      </a:pPr>
                      <a:r>
                        <a:rPr kumimoji="0" lang="en-US" altLang="ko-KR" sz="900" b="1"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H1</a:t>
                      </a:r>
                      <a:endParaRPr kumimoji="0" lang="ko-KR" altLang="en-US" sz="900" b="1"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marL="0" marR="0" indent="0" algn="ctr" fontAlgn="base" latinLnBrk="1">
                        <a:lnSpc>
                          <a:spcPct val="110000"/>
                        </a:lnSpc>
                        <a:spcBef>
                          <a:spcPts val="0"/>
                        </a:spcBef>
                        <a:spcAft>
                          <a:spcPts val="0"/>
                        </a:spcAft>
                      </a:pPr>
                      <a:r>
                        <a:rPr kumimoji="0" lang="en-US" altLang="ko-KR" sz="900" b="1"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H2</a:t>
                      </a:r>
                      <a:endParaRPr kumimoji="0" lang="ko-KR" altLang="en-US" sz="900" b="1"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marL="0" marR="0" indent="0" algn="ctr" fontAlgn="base" latinLnBrk="1">
                        <a:lnSpc>
                          <a:spcPct val="110000"/>
                        </a:lnSpc>
                        <a:spcBef>
                          <a:spcPts val="0"/>
                        </a:spcBef>
                        <a:spcAft>
                          <a:spcPts val="0"/>
                        </a:spcAft>
                      </a:pPr>
                      <a:r>
                        <a:rPr kumimoji="0" lang="ko-KR" altLang="en-US" sz="900" b="1" i="0" u="none" strike="noStrike" kern="1200" cap="none" spc="0" normalizeH="0" baseline="0">
                          <a:ln>
                            <a:solidFill>
                              <a:srgbClr val="D9D9D9">
                                <a:alpha val="0"/>
                              </a:srgbClr>
                            </a:solidFill>
                          </a:ln>
                          <a:solidFill>
                            <a:schemeClr val="bg1"/>
                          </a:solidFill>
                          <a:effectLst/>
                          <a:uLnTx/>
                          <a:uFillTx/>
                          <a:latin typeface="KoPub돋움체 Medium" panose="00000600000000000000" pitchFamily="2" charset="-127"/>
                          <a:ea typeface="KoPub돋움체 Medium" panose="00000600000000000000" pitchFamily="2" charset="-127"/>
                          <a:cs typeface="+mn-cs"/>
                        </a:rPr>
                        <a:t>연간</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219832705"/>
                  </a:ext>
                </a:extLst>
              </a:tr>
              <a:tr h="210330">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ctr" fontAlgn="ctr"/>
                      <a:r>
                        <a:rPr kumimoji="0" 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GDP</a:t>
                      </a: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연율</a:t>
                      </a: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a:t>
                      </a:r>
                      <a:endParaRPr kumimoji="0" 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2.6</a:t>
                      </a: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0.9</a:t>
                      </a:r>
                      <a:endPar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1.8</a:t>
                      </a:r>
                      <a:endPar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1.4</a:t>
                      </a:r>
                      <a:endPar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rPr>
                        <a:t>2.2</a:t>
                      </a:r>
                      <a:endParaRPr kumimoji="0" lang="ko-KR" altLang="en-US"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rPr>
                        <a:t>2.0</a:t>
                      </a:r>
                      <a:endParaRPr kumimoji="0" lang="ko-KR" altLang="en-US"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rPr>
                        <a:t>2.1</a:t>
                      </a:r>
                      <a:endParaRPr kumimoji="0" lang="ko-KR" altLang="en-US"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extLst>
                  <a:ext uri="{0D108BD9-81ED-4DB2-BD59-A6C34878D82A}">
                    <a16:rowId xmlns:a16="http://schemas.microsoft.com/office/drawing/2014/main" val="4029662678"/>
                  </a:ext>
                </a:extLst>
              </a:tr>
              <a:tr h="210330">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ctr" fontAlgn="ctr"/>
                      <a:r>
                        <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민간소비</a:t>
                      </a:r>
                      <a:endPar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4.1</a:t>
                      </a: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3.1</a:t>
                      </a:r>
                      <a:endPar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0.7</a:t>
                      </a:r>
                      <a:endPar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1.9</a:t>
                      </a:r>
                      <a:endPar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rPr>
                        <a:t>1.5</a:t>
                      </a:r>
                      <a:endParaRPr kumimoji="0" lang="ko-KR" altLang="en-US"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rPr>
                        <a:t>2.2</a:t>
                      </a:r>
                      <a:endParaRPr kumimoji="0" lang="ko-KR" altLang="en-US"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rPr>
                        <a:t>1.9</a:t>
                      </a:r>
                      <a:endParaRPr kumimoji="0" lang="ko-KR" altLang="en-US"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extLst>
                  <a:ext uri="{0D108BD9-81ED-4DB2-BD59-A6C34878D82A}">
                    <a16:rowId xmlns:a16="http://schemas.microsoft.com/office/drawing/2014/main" val="2158131624"/>
                  </a:ext>
                </a:extLst>
              </a:tr>
              <a:tr h="210330">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ctr" fontAlgn="ctr"/>
                      <a:r>
                        <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설비투자</a:t>
                      </a:r>
                      <a:endPar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-0.9</a:t>
                      </a: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5.3</a:t>
                      </a:r>
                      <a:endPar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-5.8</a:t>
                      </a:r>
                      <a:endPar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-0.4</a:t>
                      </a:r>
                      <a:endPar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rPr>
                        <a:t>0.8</a:t>
                      </a:r>
                      <a:endParaRPr kumimoji="0" lang="ko-KR" altLang="en-US"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rPr>
                        <a:t>7.5</a:t>
                      </a:r>
                      <a:endParaRPr kumimoji="0" lang="ko-KR" altLang="en-US"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rPr>
                        <a:t>4.1</a:t>
                      </a:r>
                      <a:endParaRPr kumimoji="0" lang="ko-KR" altLang="en-US"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extLst>
                  <a:ext uri="{0D108BD9-81ED-4DB2-BD59-A6C34878D82A}">
                    <a16:rowId xmlns:a16="http://schemas.microsoft.com/office/drawing/2014/main" val="1679762013"/>
                  </a:ext>
                </a:extLst>
              </a:tr>
              <a:tr h="210330">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ctr" fontAlgn="ctr"/>
                      <a:r>
                        <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건설투자</a:t>
                      </a:r>
                      <a:endPar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-2.8</a:t>
                      </a: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1.8</a:t>
                      </a:r>
                      <a:endPar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3.6</a:t>
                      </a:r>
                      <a:endPar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2.7</a:t>
                      </a:r>
                      <a:endPar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rPr>
                        <a:t>0.5</a:t>
                      </a:r>
                      <a:endParaRPr kumimoji="0" lang="ko-KR" altLang="en-US"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rPr>
                        <a:t>-3.7</a:t>
                      </a:r>
                      <a:endParaRPr kumimoji="0" lang="ko-KR" altLang="en-US"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rPr>
                        <a:t>-1.8</a:t>
                      </a:r>
                      <a:endParaRPr kumimoji="0" lang="ko-KR" altLang="en-US"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extLst>
                  <a:ext uri="{0D108BD9-81ED-4DB2-BD59-A6C34878D82A}">
                    <a16:rowId xmlns:a16="http://schemas.microsoft.com/office/drawing/2014/main" val="809874869"/>
                  </a:ext>
                </a:extLst>
              </a:tr>
              <a:tr h="210330">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ctr" fontAlgn="ctr"/>
                      <a:r>
                        <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상품수출</a:t>
                      </a:r>
                      <a:endPar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3.6</a:t>
                      </a: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-0.9</a:t>
                      </a:r>
                      <a:endPar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5.4</a:t>
                      </a:r>
                      <a:endPar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2.3</a:t>
                      </a:r>
                      <a:endPar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rPr>
                        <a:t>4.1</a:t>
                      </a:r>
                      <a:endParaRPr kumimoji="0" lang="ko-KR" altLang="en-US"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rPr>
                        <a:t>2.7</a:t>
                      </a:r>
                      <a:endParaRPr kumimoji="0" lang="ko-KR" altLang="en-US"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rPr>
                        <a:t>3.3</a:t>
                      </a:r>
                      <a:endParaRPr kumimoji="0" lang="ko-KR" altLang="en-US"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extLst>
                  <a:ext uri="{0D108BD9-81ED-4DB2-BD59-A6C34878D82A}">
                    <a16:rowId xmlns:a16="http://schemas.microsoft.com/office/drawing/2014/main" val="241235450"/>
                  </a:ext>
                </a:extLst>
              </a:tr>
              <a:tr h="210330">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ctr" fontAlgn="ctr"/>
                      <a:r>
                        <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실업률</a:t>
                      </a:r>
                      <a:endPar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2.9</a:t>
                      </a: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3.0</a:t>
                      </a:r>
                      <a:endPar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2.4</a:t>
                      </a:r>
                      <a:endPar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2.7</a:t>
                      </a:r>
                      <a:endPar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rPr>
                        <a:t>3.1</a:t>
                      </a:r>
                      <a:endParaRPr kumimoji="0" lang="ko-KR" altLang="en-US"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rPr>
                        <a:t>2.7</a:t>
                      </a:r>
                      <a:endParaRPr kumimoji="0" lang="ko-KR" altLang="en-US"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rPr>
                        <a:t>2.9</a:t>
                      </a:r>
                      <a:endParaRPr kumimoji="0" lang="ko-KR" altLang="en-US"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extLst>
                  <a:ext uri="{0D108BD9-81ED-4DB2-BD59-A6C34878D82A}">
                    <a16:rowId xmlns:a16="http://schemas.microsoft.com/office/drawing/2014/main" val="3103752446"/>
                  </a:ext>
                </a:extLst>
              </a:tr>
              <a:tr h="210330">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ctr" fontAlgn="ctr"/>
                      <a:r>
                        <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소비자물가</a:t>
                      </a:r>
                      <a:endPar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5.1</a:t>
                      </a: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4.0</a:t>
                      </a:r>
                      <a:endPar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3.3</a:t>
                      </a:r>
                      <a:endPar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rPr>
                        <a:t>3.6</a:t>
                      </a:r>
                      <a:endParaRPr kumimoji="0" lang="ko-KR" altLang="en-US" sz="900" b="0" i="0" u="none" strike="noStrike" kern="1200" cap="none" spc="0" normalizeH="0" baseline="0">
                        <a:ln>
                          <a:solidFill>
                            <a:srgbClr val="D9D9D9">
                              <a:alpha val="0"/>
                            </a:srgbClr>
                          </a:solidFill>
                        </a:ln>
                        <a:solidFill>
                          <a:schemeClr val="tx1">
                            <a:lumMod val="75000"/>
                            <a:lumOff val="25000"/>
                          </a:schemeClr>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rPr>
                        <a:t>3.0</a:t>
                      </a:r>
                      <a:endParaRPr kumimoji="0" lang="ko-KR" altLang="en-US"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rPr>
                        <a:t>2.3</a:t>
                      </a:r>
                      <a:endParaRPr kumimoji="0" lang="ko-KR" altLang="en-US"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tc>
                  <a:txBody>
                    <a:bodyPr/>
                    <a:lstStyle>
                      <a:lvl1pPr>
                        <a:defRPr>
                          <a:solidFill>
                            <a:schemeClr val="dk1"/>
                          </a:solidFill>
                          <a:latin typeface="KoPub돋움체 Medium"/>
                          <a:ea typeface="KoPub돋움체 Medium"/>
                        </a:defRPr>
                      </a:lvl1pPr>
                      <a:lvl2pPr>
                        <a:defRPr>
                          <a:solidFill>
                            <a:schemeClr val="dk1"/>
                          </a:solidFill>
                          <a:latin typeface="KoPub돋움체 Medium"/>
                          <a:ea typeface="KoPub돋움체 Medium"/>
                        </a:defRPr>
                      </a:lvl2pPr>
                      <a:lvl3pPr>
                        <a:defRPr>
                          <a:solidFill>
                            <a:schemeClr val="dk1"/>
                          </a:solidFill>
                          <a:latin typeface="KoPub돋움체 Medium"/>
                          <a:ea typeface="KoPub돋움체 Medium"/>
                        </a:defRPr>
                      </a:lvl3pPr>
                      <a:lvl4pPr>
                        <a:defRPr>
                          <a:solidFill>
                            <a:schemeClr val="dk1"/>
                          </a:solidFill>
                          <a:latin typeface="KoPub돋움체 Medium"/>
                          <a:ea typeface="KoPub돋움체 Medium"/>
                        </a:defRPr>
                      </a:lvl4pPr>
                      <a:lvl5pPr>
                        <a:defRPr>
                          <a:solidFill>
                            <a:schemeClr val="dk1"/>
                          </a:solidFill>
                          <a:latin typeface="KoPub돋움체 Medium"/>
                          <a:ea typeface="KoPub돋움체 Medium"/>
                        </a:defRPr>
                      </a:lvl5pPr>
                      <a:lvl6pPr>
                        <a:defRPr>
                          <a:solidFill>
                            <a:schemeClr val="dk1"/>
                          </a:solidFill>
                          <a:latin typeface="KoPub돋움체 Medium"/>
                          <a:ea typeface="KoPub돋움체 Medium"/>
                        </a:defRPr>
                      </a:lvl6pPr>
                      <a:lvl7pPr>
                        <a:defRPr>
                          <a:solidFill>
                            <a:schemeClr val="dk1"/>
                          </a:solidFill>
                          <a:latin typeface="KoPub돋움체 Medium"/>
                          <a:ea typeface="KoPub돋움체 Medium"/>
                        </a:defRPr>
                      </a:lvl7pPr>
                      <a:lvl8pPr>
                        <a:defRPr>
                          <a:solidFill>
                            <a:schemeClr val="dk1"/>
                          </a:solidFill>
                          <a:latin typeface="KoPub돋움체 Medium"/>
                          <a:ea typeface="KoPub돋움체 Medium"/>
                        </a:defRPr>
                      </a:lvl8pPr>
                      <a:lvl9pPr>
                        <a:defRPr>
                          <a:solidFill>
                            <a:schemeClr val="dk1"/>
                          </a:solidFill>
                          <a:latin typeface="KoPub돋움체 Medium"/>
                          <a:ea typeface="KoPub돋움체 Medium"/>
                        </a:defRPr>
                      </a:lvl9pPr>
                    </a:lstStyle>
                    <a:p>
                      <a:pPr algn="r" fontAlgn="ctr"/>
                      <a:r>
                        <a:rPr kumimoji="0" lang="en-US" altLang="ko-KR"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rPr>
                        <a:t>2.6</a:t>
                      </a:r>
                      <a:endParaRPr kumimoji="0" lang="ko-KR" altLang="en-US" sz="900" b="1" i="0" u="none" strike="noStrike" kern="1200" cap="none" spc="0" normalizeH="0" baseline="0">
                        <a:ln>
                          <a:solidFill>
                            <a:srgbClr val="D9D9D9">
                              <a:alpha val="0"/>
                            </a:srgbClr>
                          </a:solidFill>
                        </a:ln>
                        <a:solidFill>
                          <a:schemeClr val="accent1"/>
                        </a:solidFill>
                        <a:effectLst/>
                        <a:uLnTx/>
                        <a:uFillTx/>
                        <a:latin typeface="KoPub돋움체 Medium" panose="00000600000000000000" pitchFamily="2" charset="-127"/>
                        <a:ea typeface="KoPub돋움체 Medium" panose="00000600000000000000" pitchFamily="2" charset="-127"/>
                        <a:cs typeface="+mn-cs"/>
                      </a:endParaRPr>
                    </a:p>
                  </a:txBody>
                  <a:tcPr marL="0" marR="36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F7FF"/>
                    </a:solidFill>
                  </a:tcPr>
                </a:tc>
                <a:extLst>
                  <a:ext uri="{0D108BD9-81ED-4DB2-BD59-A6C34878D82A}">
                    <a16:rowId xmlns:a16="http://schemas.microsoft.com/office/drawing/2014/main" val="1675841767"/>
                  </a:ext>
                </a:extLst>
              </a:tr>
            </a:tbl>
          </a:graphicData>
        </a:graphic>
      </p:graphicFrame>
      <p:sp>
        <p:nvSpPr>
          <p:cNvPr id="17" name="TextBox 16">
            <a:extLst>
              <a:ext uri="{FF2B5EF4-FFF2-40B4-BE49-F238E27FC236}">
                <a16:creationId xmlns:a16="http://schemas.microsoft.com/office/drawing/2014/main" id="{6773F38B-1BA5-1CEF-95B2-C9E5DFC39C72}"/>
              </a:ext>
            </a:extLst>
          </p:cNvPr>
          <p:cNvSpPr txBox="1"/>
          <p:nvPr/>
        </p:nvSpPr>
        <p:spPr>
          <a:xfrm>
            <a:off x="8449327" y="2802004"/>
            <a:ext cx="753411" cy="123111"/>
          </a:xfrm>
          <a:prstGeom prst="rect">
            <a:avLst/>
          </a:prstGeom>
          <a:noFill/>
        </p:spPr>
        <p:txBody>
          <a:bodyPr wrap="none" lIns="0" tIns="0" rIns="0" bIns="0" rtlCol="0">
            <a:spAutoFit/>
          </a:bodyPr>
          <a:lstStyle>
            <a:defPPr>
              <a:defRPr lang="en-US"/>
            </a:defPPr>
            <a:lvl1pPr defTabSz="429814">
              <a:defRPr sz="800">
                <a:ln>
                  <a:solidFill>
                    <a:prstClr val="white">
                      <a:lumMod val="75000"/>
                      <a:alpha val="0"/>
                    </a:prstClr>
                  </a:solidFill>
                </a:ln>
                <a:solidFill>
                  <a:srgbClr val="000000">
                    <a:lumMod val="75000"/>
                    <a:lumOff val="25000"/>
                  </a:srgbClr>
                </a:solidFill>
                <a:cs typeface="Univers for KPMG"/>
              </a:defRPr>
            </a:lvl1pPr>
          </a:lstStyle>
          <a:p>
            <a:r>
              <a:rPr lang="en-US" altLang="ko-KR"/>
              <a:t>(</a:t>
            </a:r>
            <a:r>
              <a:rPr lang="ko-KR" altLang="en-US"/>
              <a:t>전년동기대비</a:t>
            </a:r>
            <a:r>
              <a:rPr lang="en-US" altLang="ko-KR"/>
              <a:t>, %)</a:t>
            </a:r>
          </a:p>
        </p:txBody>
      </p:sp>
      <p:sp>
        <p:nvSpPr>
          <p:cNvPr id="18" name="TextBox 17">
            <a:extLst>
              <a:ext uri="{FF2B5EF4-FFF2-40B4-BE49-F238E27FC236}">
                <a16:creationId xmlns:a16="http://schemas.microsoft.com/office/drawing/2014/main" id="{7A856E0E-C7E7-306D-148C-19EABB22ABBA}"/>
              </a:ext>
            </a:extLst>
          </p:cNvPr>
          <p:cNvSpPr txBox="1"/>
          <p:nvPr/>
        </p:nvSpPr>
        <p:spPr>
          <a:xfrm>
            <a:off x="812331" y="2802004"/>
            <a:ext cx="153888" cy="123111"/>
          </a:xfrm>
          <a:prstGeom prst="rect">
            <a:avLst/>
          </a:prstGeom>
          <a:noFill/>
        </p:spPr>
        <p:txBody>
          <a:bodyPr wrap="none" lIns="0" tIns="0" rIns="0" bIns="0" rtlCol="0">
            <a:spAutoFit/>
          </a:bodyPr>
          <a:lstStyle/>
          <a:p>
            <a:pPr defTabSz="429814"/>
            <a:r>
              <a:rPr lang="en-US" altLang="ko-KR" sz="800">
                <a:ln>
                  <a:solidFill>
                    <a:prstClr val="white">
                      <a:lumMod val="75000"/>
                      <a:alpha val="0"/>
                    </a:prstClr>
                  </a:solidFill>
                </a:ln>
                <a:solidFill>
                  <a:srgbClr val="000000">
                    <a:lumMod val="75000"/>
                    <a:lumOff val="25000"/>
                  </a:srgbClr>
                </a:solidFill>
                <a:cs typeface="Univers for KPMG"/>
              </a:rPr>
              <a:t>(%)</a:t>
            </a:r>
            <a:endParaRPr lang="ko-KR" altLang="en-US" sz="800">
              <a:ln>
                <a:solidFill>
                  <a:prstClr val="white">
                    <a:lumMod val="75000"/>
                    <a:alpha val="0"/>
                  </a:prstClr>
                </a:solidFill>
              </a:ln>
              <a:solidFill>
                <a:srgbClr val="000000">
                  <a:lumMod val="75000"/>
                  <a:lumOff val="25000"/>
                </a:srgbClr>
              </a:solidFill>
              <a:cs typeface="Univers for KPMG"/>
            </a:endParaRPr>
          </a:p>
        </p:txBody>
      </p:sp>
      <p:sp>
        <p:nvSpPr>
          <p:cNvPr id="27" name="직사각형 26">
            <a:extLst>
              <a:ext uri="{FF2B5EF4-FFF2-40B4-BE49-F238E27FC236}">
                <a16:creationId xmlns:a16="http://schemas.microsoft.com/office/drawing/2014/main" id="{8F4830AF-9D75-B7CB-A08C-F5D4B439814E}"/>
              </a:ext>
            </a:extLst>
          </p:cNvPr>
          <p:cNvSpPr/>
          <p:nvPr/>
        </p:nvSpPr>
        <p:spPr>
          <a:xfrm>
            <a:off x="720343" y="2542269"/>
            <a:ext cx="4053270" cy="210455"/>
          </a:xfrm>
          <a:prstGeom prst="rect">
            <a:avLst/>
          </a:prstGeom>
          <a:solidFill>
            <a:schemeClr val="accent4">
              <a:lumMod val="20000"/>
              <a:lumOff val="80000"/>
            </a:schemeClr>
          </a:solidFill>
          <a:ln w="3175">
            <a:noFill/>
          </a:ln>
          <a:effectLst/>
        </p:spPr>
        <p:txBody>
          <a:bodyPr wrap="square" lIns="0" tIns="0" rIns="0" bIns="0" anchor="ctr">
            <a:noAutofit/>
          </a:bodyPr>
          <a:lstStyle/>
          <a:p>
            <a:pPr algn="ctr" defTabSz="762000">
              <a:spcBef>
                <a:spcPct val="0"/>
              </a:spcBef>
            </a:pPr>
            <a:r>
              <a:rPr lang="ko-KR" altLang="en-US" sz="900" kern="0">
                <a:ln>
                  <a:solidFill>
                    <a:srgbClr val="000000">
                      <a:lumMod val="50000"/>
                      <a:lumOff val="50000"/>
                      <a:alpha val="0"/>
                    </a:srgbClr>
                  </a:solidFill>
                </a:ln>
                <a:latin typeface="+mj-ea"/>
                <a:ea typeface="+mj-ea"/>
              </a:rPr>
              <a:t>한국 </a:t>
            </a:r>
            <a:r>
              <a:rPr lang="en-US" altLang="ko-KR" sz="900" kern="0">
                <a:ln>
                  <a:solidFill>
                    <a:srgbClr val="000000">
                      <a:lumMod val="50000"/>
                      <a:lumOff val="50000"/>
                      <a:alpha val="0"/>
                    </a:srgbClr>
                  </a:solidFill>
                </a:ln>
                <a:latin typeface="+mj-ea"/>
                <a:ea typeface="+mj-ea"/>
              </a:rPr>
              <a:t>GDP </a:t>
            </a:r>
            <a:r>
              <a:rPr lang="ko-KR" altLang="en-US" sz="900" kern="0">
                <a:ln>
                  <a:solidFill>
                    <a:srgbClr val="000000">
                      <a:lumMod val="50000"/>
                      <a:lumOff val="50000"/>
                      <a:alpha val="0"/>
                    </a:srgbClr>
                  </a:solidFill>
                </a:ln>
                <a:latin typeface="+mj-ea"/>
                <a:ea typeface="+mj-ea"/>
              </a:rPr>
              <a:t>성장률 추이 및 전망</a:t>
            </a:r>
            <a:endParaRPr lang="en-US" altLang="ko-KR" sz="900" kern="0">
              <a:ln>
                <a:solidFill>
                  <a:srgbClr val="000000">
                    <a:lumMod val="50000"/>
                    <a:lumOff val="50000"/>
                    <a:alpha val="0"/>
                  </a:srgbClr>
                </a:solidFill>
              </a:ln>
              <a:latin typeface="+mj-ea"/>
              <a:ea typeface="+mj-ea"/>
            </a:endParaRPr>
          </a:p>
        </p:txBody>
      </p:sp>
      <p:sp>
        <p:nvSpPr>
          <p:cNvPr id="28" name="직사각형 27">
            <a:extLst>
              <a:ext uri="{FF2B5EF4-FFF2-40B4-BE49-F238E27FC236}">
                <a16:creationId xmlns:a16="http://schemas.microsoft.com/office/drawing/2014/main" id="{3655E91A-3475-588A-60DB-76C29543429E}"/>
              </a:ext>
            </a:extLst>
          </p:cNvPr>
          <p:cNvSpPr/>
          <p:nvPr/>
        </p:nvSpPr>
        <p:spPr>
          <a:xfrm>
            <a:off x="5132387" y="2542269"/>
            <a:ext cx="4076899" cy="210455"/>
          </a:xfrm>
          <a:prstGeom prst="rect">
            <a:avLst/>
          </a:prstGeom>
          <a:solidFill>
            <a:schemeClr val="accent4">
              <a:lumMod val="20000"/>
              <a:lumOff val="80000"/>
            </a:schemeClr>
          </a:solidFill>
          <a:ln w="3175">
            <a:noFill/>
          </a:ln>
          <a:effectLst/>
        </p:spPr>
        <p:txBody>
          <a:bodyPr wrap="square" lIns="0" tIns="0" rIns="0" bIns="0" anchor="ctr">
            <a:noAutofit/>
          </a:bodyPr>
          <a:lstStyle/>
          <a:p>
            <a:pPr algn="ctr" defTabSz="762000">
              <a:spcBef>
                <a:spcPct val="0"/>
              </a:spcBef>
            </a:pPr>
            <a:r>
              <a:rPr lang="ko-KR" altLang="en-US" sz="900" kern="0">
                <a:ln>
                  <a:solidFill>
                    <a:srgbClr val="000000">
                      <a:lumMod val="50000"/>
                      <a:lumOff val="50000"/>
                      <a:alpha val="0"/>
                    </a:srgbClr>
                  </a:solidFill>
                </a:ln>
                <a:latin typeface="+mj-ea"/>
                <a:ea typeface="+mj-ea"/>
              </a:rPr>
              <a:t>한국 주요 지표 추이 및 전망</a:t>
            </a:r>
            <a:r>
              <a:rPr lang="en-US" altLang="ko-KR" sz="900" kern="0" baseline="30000">
                <a:ln>
                  <a:solidFill>
                    <a:srgbClr val="000000">
                      <a:lumMod val="50000"/>
                      <a:lumOff val="50000"/>
                      <a:alpha val="0"/>
                    </a:srgbClr>
                  </a:solidFill>
                </a:ln>
                <a:latin typeface="+mj-ea"/>
                <a:ea typeface="+mj-ea"/>
              </a:rPr>
              <a:t>1)</a:t>
            </a:r>
          </a:p>
        </p:txBody>
      </p:sp>
      <p:sp>
        <p:nvSpPr>
          <p:cNvPr id="29" name="직사각형 28">
            <a:extLst>
              <a:ext uri="{FF2B5EF4-FFF2-40B4-BE49-F238E27FC236}">
                <a16:creationId xmlns:a16="http://schemas.microsoft.com/office/drawing/2014/main" id="{112D6B2E-DA0E-74EC-5A4B-85A4A7EAB3D6}"/>
              </a:ext>
            </a:extLst>
          </p:cNvPr>
          <p:cNvSpPr/>
          <p:nvPr/>
        </p:nvSpPr>
        <p:spPr>
          <a:xfrm>
            <a:off x="720342" y="5004544"/>
            <a:ext cx="8488945" cy="872381"/>
          </a:xfrm>
          <a:prstGeom prst="rect">
            <a:avLst/>
          </a:prstGeom>
          <a:solidFill>
            <a:srgbClr val="F2F2F2"/>
          </a:solidFill>
        </p:spPr>
        <p:txBody>
          <a:bodyPr wrap="square" lIns="72000" tIns="36000" rIns="72000" bIns="36000" anchor="ctr">
            <a:noAutofit/>
          </a:bodyPr>
          <a:lstStyle/>
          <a:p>
            <a:pPr marL="182563" marR="0" lvl="0" indent="-182563" fontAlgn="auto">
              <a:lnSpc>
                <a:spcPct val="110000"/>
              </a:lnSpc>
              <a:spcBef>
                <a:spcPts val="0"/>
              </a:spcBef>
              <a:spcAft>
                <a:spcPts val="300"/>
              </a:spcAft>
              <a:buClrTx/>
              <a:buSzTx/>
              <a:buFont typeface="Wingdings" panose="05000000000000000000" pitchFamily="2" charset="2"/>
              <a:buChar char="§"/>
              <a:tabLst/>
              <a:defRPr/>
            </a:pPr>
            <a:r>
              <a:rPr lang="ko-KR" altLang="en-US" sz="900" kern="0" spc="-20">
                <a:ln>
                  <a:solidFill>
                    <a:srgbClr val="D9D9D9">
                      <a:alpha val="0"/>
                    </a:srgbClr>
                  </a:solidFill>
                </a:ln>
                <a:solidFill>
                  <a:srgbClr val="000000">
                    <a:lumMod val="85000"/>
                    <a:lumOff val="15000"/>
                  </a:srgbClr>
                </a:solidFill>
              </a:rPr>
              <a:t>국내 경제는 글로벌 불확실성</a:t>
            </a:r>
            <a:r>
              <a:rPr lang="en-US" altLang="ko-KR" sz="900" kern="0" spc="-20">
                <a:ln>
                  <a:solidFill>
                    <a:srgbClr val="D9D9D9">
                      <a:alpha val="0"/>
                    </a:srgbClr>
                  </a:solidFill>
                </a:ln>
                <a:solidFill>
                  <a:srgbClr val="000000">
                    <a:lumMod val="85000"/>
                    <a:lumOff val="15000"/>
                  </a:srgbClr>
                </a:solidFill>
              </a:rPr>
              <a:t>, </a:t>
            </a:r>
            <a:r>
              <a:rPr lang="ko-KR" altLang="en-US" sz="900" kern="0" spc="-20">
                <a:ln>
                  <a:solidFill>
                    <a:srgbClr val="D9D9D9">
                      <a:alpha val="0"/>
                    </a:srgbClr>
                  </a:solidFill>
                </a:ln>
                <a:solidFill>
                  <a:srgbClr val="000000">
                    <a:lumMod val="85000"/>
                    <a:lumOff val="15000"/>
                  </a:srgbClr>
                </a:solidFill>
              </a:rPr>
              <a:t>고금리 기조 지속 및 </a:t>
            </a:r>
            <a:r>
              <a:rPr lang="en-US" altLang="ko-KR" sz="900" kern="0" spc="-20">
                <a:ln>
                  <a:solidFill>
                    <a:srgbClr val="D9D9D9">
                      <a:alpha val="0"/>
                    </a:srgbClr>
                  </a:solidFill>
                </a:ln>
                <a:solidFill>
                  <a:srgbClr val="000000">
                    <a:lumMod val="85000"/>
                    <a:lumOff val="15000"/>
                  </a:srgbClr>
                </a:solidFill>
              </a:rPr>
              <a:t>IT </a:t>
            </a:r>
            <a:r>
              <a:rPr lang="ko-KR" altLang="en-US" sz="900" kern="0" spc="-20">
                <a:ln>
                  <a:solidFill>
                    <a:srgbClr val="D9D9D9">
                      <a:alpha val="0"/>
                    </a:srgbClr>
                  </a:solidFill>
                </a:ln>
                <a:solidFill>
                  <a:srgbClr val="000000">
                    <a:lumMod val="85000"/>
                    <a:lumOff val="15000"/>
                  </a:srgbClr>
                </a:solidFill>
              </a:rPr>
              <a:t>수출 부진 등의 영향으로 ’</a:t>
            </a:r>
            <a:r>
              <a:rPr lang="en-US" altLang="ko-KR" sz="900" kern="0" spc="-20">
                <a:ln>
                  <a:solidFill>
                    <a:srgbClr val="D9D9D9">
                      <a:alpha val="0"/>
                    </a:srgbClr>
                  </a:solidFill>
                </a:ln>
                <a:solidFill>
                  <a:srgbClr val="000000">
                    <a:lumMod val="85000"/>
                    <a:lumOff val="15000"/>
                  </a:srgbClr>
                </a:solidFill>
              </a:rPr>
              <a:t>23</a:t>
            </a:r>
            <a:r>
              <a:rPr lang="ko-KR" altLang="en-US" sz="900" kern="0" spc="-20">
                <a:ln>
                  <a:solidFill>
                    <a:srgbClr val="D9D9D9">
                      <a:alpha val="0"/>
                    </a:srgbClr>
                  </a:solidFill>
                </a:ln>
                <a:solidFill>
                  <a:srgbClr val="000000">
                    <a:lumMod val="85000"/>
                    <a:lumOff val="15000"/>
                  </a:srgbClr>
                </a:solidFill>
              </a:rPr>
              <a:t>년 </a:t>
            </a:r>
            <a:r>
              <a:rPr lang="en-US" altLang="ko-KR" sz="900" kern="0" spc="-20">
                <a:ln>
                  <a:solidFill>
                    <a:srgbClr val="D9D9D9">
                      <a:alpha val="0"/>
                    </a:srgbClr>
                  </a:solidFill>
                </a:ln>
                <a:solidFill>
                  <a:srgbClr val="000000">
                    <a:lumMod val="85000"/>
                    <a:lumOff val="15000"/>
                  </a:srgbClr>
                </a:solidFill>
              </a:rPr>
              <a:t>1.4%</a:t>
            </a:r>
            <a:r>
              <a:rPr lang="ko-KR" altLang="en-US" sz="900" kern="0" spc="-20">
                <a:ln>
                  <a:solidFill>
                    <a:srgbClr val="D9D9D9">
                      <a:alpha val="0"/>
                    </a:srgbClr>
                  </a:solidFill>
                </a:ln>
                <a:solidFill>
                  <a:srgbClr val="000000">
                    <a:lumMod val="85000"/>
                    <a:lumOff val="15000"/>
                  </a:srgbClr>
                </a:solidFill>
              </a:rPr>
              <a:t>를 기록할</a:t>
            </a:r>
            <a:r>
              <a:rPr lang="en-US" altLang="ko-KR" sz="900" kern="0" spc="-20">
                <a:ln>
                  <a:solidFill>
                    <a:srgbClr val="D9D9D9">
                      <a:alpha val="0"/>
                    </a:srgbClr>
                  </a:solidFill>
                </a:ln>
                <a:solidFill>
                  <a:srgbClr val="000000">
                    <a:lumMod val="85000"/>
                    <a:lumOff val="15000"/>
                  </a:srgbClr>
                </a:solidFill>
              </a:rPr>
              <a:t> </a:t>
            </a:r>
            <a:r>
              <a:rPr lang="ko-KR" altLang="en-US" sz="900" kern="0" spc="-20">
                <a:ln>
                  <a:solidFill>
                    <a:srgbClr val="D9D9D9">
                      <a:alpha val="0"/>
                    </a:srgbClr>
                  </a:solidFill>
                </a:ln>
                <a:solidFill>
                  <a:srgbClr val="000000">
                    <a:lumMod val="85000"/>
                    <a:lumOff val="15000"/>
                  </a:srgbClr>
                </a:solidFill>
              </a:rPr>
              <a:t>것으로 예상되나</a:t>
            </a:r>
            <a:r>
              <a:rPr lang="en-US" altLang="ko-KR" sz="900" kern="0" spc="-20">
                <a:ln>
                  <a:solidFill>
                    <a:srgbClr val="D9D9D9">
                      <a:alpha val="0"/>
                    </a:srgbClr>
                  </a:solidFill>
                </a:ln>
                <a:solidFill>
                  <a:srgbClr val="000000">
                    <a:lumMod val="85000"/>
                    <a:lumOff val="15000"/>
                  </a:srgbClr>
                </a:solidFill>
              </a:rPr>
              <a:t>, ’23</a:t>
            </a:r>
            <a:r>
              <a:rPr lang="ko-KR" altLang="en-US" sz="900" kern="0" spc="-20">
                <a:ln>
                  <a:solidFill>
                    <a:srgbClr val="D9D9D9">
                      <a:alpha val="0"/>
                    </a:srgbClr>
                  </a:solidFill>
                </a:ln>
                <a:solidFill>
                  <a:srgbClr val="000000">
                    <a:lumMod val="85000"/>
                    <a:lumOff val="15000"/>
                  </a:srgbClr>
                </a:solidFill>
              </a:rPr>
              <a:t>년 하반기 이후 교역 및 반도체 업황이 소폭 개선</a:t>
            </a:r>
          </a:p>
          <a:p>
            <a:pPr marL="182563" marR="0" lvl="0" indent="-182563" fontAlgn="auto">
              <a:lnSpc>
                <a:spcPct val="110000"/>
              </a:lnSpc>
              <a:spcBef>
                <a:spcPts val="0"/>
              </a:spcBef>
              <a:spcAft>
                <a:spcPts val="300"/>
              </a:spcAft>
              <a:buClrTx/>
              <a:buSzTx/>
              <a:buFont typeface="Wingdings" panose="05000000000000000000" pitchFamily="2" charset="2"/>
              <a:buChar char="§"/>
              <a:tabLst/>
              <a:defRPr/>
            </a:pPr>
            <a:r>
              <a:rPr lang="ko-KR" altLang="en-US" sz="900" kern="0" spc="-20">
                <a:ln>
                  <a:solidFill>
                    <a:srgbClr val="D9D9D9">
                      <a:alpha val="0"/>
                    </a:srgbClr>
                  </a:solidFill>
                </a:ln>
                <a:solidFill>
                  <a:srgbClr val="000000">
                    <a:lumMod val="85000"/>
                    <a:lumOff val="15000"/>
                  </a:srgbClr>
                </a:solidFill>
              </a:rPr>
              <a:t>’</a:t>
            </a:r>
            <a:r>
              <a:rPr lang="en-US" altLang="ko-KR" sz="900" kern="0" spc="-20">
                <a:ln>
                  <a:solidFill>
                    <a:srgbClr val="D9D9D9">
                      <a:alpha val="0"/>
                    </a:srgbClr>
                  </a:solidFill>
                </a:ln>
                <a:solidFill>
                  <a:srgbClr val="000000">
                    <a:lumMod val="85000"/>
                    <a:lumOff val="15000"/>
                  </a:srgbClr>
                </a:solidFill>
              </a:rPr>
              <a:t>24</a:t>
            </a:r>
            <a:r>
              <a:rPr lang="ko-KR" altLang="en-US" sz="900" kern="0" spc="-20">
                <a:ln>
                  <a:solidFill>
                    <a:srgbClr val="D9D9D9">
                      <a:alpha val="0"/>
                    </a:srgbClr>
                  </a:solidFill>
                </a:ln>
                <a:solidFill>
                  <a:srgbClr val="000000">
                    <a:lumMod val="85000"/>
                    <a:lumOff val="15000"/>
                  </a:srgbClr>
                </a:solidFill>
              </a:rPr>
              <a:t>년 국내 경제성장률은 </a:t>
            </a:r>
            <a:r>
              <a:rPr lang="en-US" altLang="ko-KR" sz="900" kern="0" spc="-20">
                <a:ln>
                  <a:solidFill>
                    <a:srgbClr val="D9D9D9">
                      <a:alpha val="0"/>
                    </a:srgbClr>
                  </a:solidFill>
                </a:ln>
                <a:solidFill>
                  <a:srgbClr val="000000">
                    <a:lumMod val="85000"/>
                    <a:lumOff val="15000"/>
                  </a:srgbClr>
                </a:solidFill>
              </a:rPr>
              <a:t>2.1~2.3%</a:t>
            </a:r>
            <a:r>
              <a:rPr lang="ko-KR" altLang="en-US" sz="900" kern="0" spc="-20">
                <a:ln>
                  <a:solidFill>
                    <a:srgbClr val="D9D9D9">
                      <a:alpha val="0"/>
                    </a:srgbClr>
                  </a:solidFill>
                </a:ln>
                <a:solidFill>
                  <a:srgbClr val="000000">
                    <a:lumMod val="85000"/>
                    <a:lumOff val="15000"/>
                  </a:srgbClr>
                </a:solidFill>
              </a:rPr>
              <a:t>로 </a:t>
            </a:r>
            <a:r>
              <a:rPr lang="en-US" altLang="ko-KR" sz="900" kern="0" spc="-20">
                <a:ln>
                  <a:solidFill>
                    <a:srgbClr val="D9D9D9">
                      <a:alpha val="0"/>
                    </a:srgbClr>
                  </a:solidFill>
                </a:ln>
                <a:solidFill>
                  <a:srgbClr val="000000">
                    <a:lumMod val="85000"/>
                    <a:lumOff val="15000"/>
                  </a:srgbClr>
                </a:solidFill>
              </a:rPr>
              <a:t>’23</a:t>
            </a:r>
            <a:r>
              <a:rPr lang="ko-KR" altLang="en-US" sz="900" kern="0" spc="-20">
                <a:ln>
                  <a:solidFill>
                    <a:srgbClr val="D9D9D9">
                      <a:alpha val="0"/>
                    </a:srgbClr>
                  </a:solidFill>
                </a:ln>
                <a:solidFill>
                  <a:srgbClr val="000000">
                    <a:lumMod val="85000"/>
                    <a:lumOff val="15000"/>
                  </a:srgbClr>
                </a:solidFill>
              </a:rPr>
              <a:t>년 대비 개선될 것으로 전망되며</a:t>
            </a:r>
            <a:r>
              <a:rPr lang="en-US" altLang="ko-KR" sz="900" kern="0" spc="-20">
                <a:ln>
                  <a:solidFill>
                    <a:srgbClr val="D9D9D9">
                      <a:alpha val="0"/>
                    </a:srgbClr>
                  </a:solidFill>
                </a:ln>
                <a:solidFill>
                  <a:srgbClr val="000000">
                    <a:lumMod val="85000"/>
                    <a:lumOff val="15000"/>
                  </a:srgbClr>
                </a:solidFill>
              </a:rPr>
              <a:t>, ➀ </a:t>
            </a:r>
            <a:r>
              <a:rPr lang="ko-KR" altLang="en-US" sz="900" kern="0" spc="-20">
                <a:ln>
                  <a:solidFill>
                    <a:srgbClr val="D9D9D9">
                      <a:alpha val="0"/>
                    </a:srgbClr>
                  </a:solidFill>
                </a:ln>
                <a:solidFill>
                  <a:srgbClr val="000000">
                    <a:lumMod val="85000"/>
                    <a:lumOff val="15000"/>
                  </a:srgbClr>
                </a:solidFill>
              </a:rPr>
              <a:t>고금리와 물가 상승 등에 따른 실질 소비여력 감소</a:t>
            </a:r>
            <a:r>
              <a:rPr lang="en-US" altLang="ko-KR" sz="900" kern="0" spc="-20">
                <a:ln>
                  <a:solidFill>
                    <a:srgbClr val="D9D9D9">
                      <a:alpha val="0"/>
                    </a:srgbClr>
                  </a:solidFill>
                </a:ln>
                <a:solidFill>
                  <a:srgbClr val="000000">
                    <a:lumMod val="85000"/>
                    <a:lumOff val="15000"/>
                  </a:srgbClr>
                </a:solidFill>
              </a:rPr>
              <a:t>, ② </a:t>
            </a:r>
            <a:r>
              <a:rPr lang="ko-KR" altLang="en-US" sz="900" kern="0" spc="-20">
                <a:ln>
                  <a:solidFill>
                    <a:srgbClr val="D9D9D9">
                      <a:alpha val="0"/>
                    </a:srgbClr>
                  </a:solidFill>
                </a:ln>
                <a:solidFill>
                  <a:srgbClr val="000000">
                    <a:lumMod val="85000"/>
                    <a:lumOff val="15000"/>
                  </a:srgbClr>
                </a:solidFill>
              </a:rPr>
              <a:t>반도체 업황 회복 가능성 등에 따른 설비투자 증가</a:t>
            </a:r>
            <a:r>
              <a:rPr lang="en-US" altLang="ko-KR" sz="900" kern="0" spc="-20">
                <a:ln>
                  <a:solidFill>
                    <a:srgbClr val="D9D9D9">
                      <a:alpha val="0"/>
                    </a:srgbClr>
                  </a:solidFill>
                </a:ln>
                <a:solidFill>
                  <a:srgbClr val="000000">
                    <a:lumMod val="85000"/>
                    <a:lumOff val="15000"/>
                  </a:srgbClr>
                </a:solidFill>
              </a:rPr>
              <a:t>, ③ </a:t>
            </a:r>
            <a:r>
              <a:rPr lang="ko-KR" altLang="en-US" sz="900" kern="0" spc="-20">
                <a:ln>
                  <a:solidFill>
                    <a:srgbClr val="D9D9D9">
                      <a:alpha val="0"/>
                    </a:srgbClr>
                  </a:solidFill>
                </a:ln>
                <a:solidFill>
                  <a:srgbClr val="000000">
                    <a:lumMod val="85000"/>
                    <a:lumOff val="15000"/>
                  </a:srgbClr>
                </a:solidFill>
              </a:rPr>
              <a:t>주택시장 불황에 따른 건설투자 위축</a:t>
            </a:r>
            <a:r>
              <a:rPr lang="en-US" altLang="ko-KR" sz="900" kern="0" spc="-20">
                <a:ln>
                  <a:solidFill>
                    <a:srgbClr val="D9D9D9">
                      <a:alpha val="0"/>
                    </a:srgbClr>
                  </a:solidFill>
                </a:ln>
                <a:solidFill>
                  <a:srgbClr val="000000">
                    <a:lumMod val="85000"/>
                    <a:lumOff val="15000"/>
                  </a:srgbClr>
                </a:solidFill>
              </a:rPr>
              <a:t>, ➃ </a:t>
            </a:r>
            <a:r>
              <a:rPr lang="ko-KR" altLang="en-US" sz="900" kern="0" spc="-20">
                <a:ln>
                  <a:solidFill>
                    <a:srgbClr val="D9D9D9">
                      <a:alpha val="0"/>
                    </a:srgbClr>
                  </a:solidFill>
                </a:ln>
                <a:solidFill>
                  <a:srgbClr val="000000">
                    <a:lumMod val="85000"/>
                    <a:lumOff val="15000"/>
                  </a:srgbClr>
                </a:solidFill>
              </a:rPr>
              <a:t>글로벌 교역 회복세 등으로 인한 수출 제한적 확대 예상</a:t>
            </a:r>
          </a:p>
          <a:p>
            <a:pPr marL="182563" marR="0" lvl="0" indent="-182563" fontAlgn="auto">
              <a:lnSpc>
                <a:spcPct val="110000"/>
              </a:lnSpc>
              <a:spcBef>
                <a:spcPts val="0"/>
              </a:spcBef>
              <a:spcAft>
                <a:spcPts val="300"/>
              </a:spcAft>
              <a:buClrTx/>
              <a:buSzTx/>
              <a:buFont typeface="Wingdings" panose="05000000000000000000" pitchFamily="2" charset="2"/>
              <a:buChar char="§"/>
              <a:tabLst/>
              <a:defRPr/>
            </a:pPr>
            <a:r>
              <a:rPr lang="ko-KR" altLang="en-US" sz="900" kern="0" spc="-20">
                <a:ln>
                  <a:solidFill>
                    <a:srgbClr val="D9D9D9">
                      <a:alpha val="0"/>
                    </a:srgbClr>
                  </a:solidFill>
                </a:ln>
                <a:solidFill>
                  <a:srgbClr val="000000">
                    <a:lumMod val="85000"/>
                    <a:lumOff val="15000"/>
                  </a:srgbClr>
                </a:solidFill>
              </a:rPr>
              <a:t>다만</a:t>
            </a:r>
            <a:r>
              <a:rPr lang="en-US" altLang="ko-KR" sz="900" kern="0" spc="-20">
                <a:ln>
                  <a:solidFill>
                    <a:srgbClr val="D9D9D9">
                      <a:alpha val="0"/>
                    </a:srgbClr>
                  </a:solidFill>
                </a:ln>
                <a:solidFill>
                  <a:srgbClr val="000000">
                    <a:lumMod val="85000"/>
                    <a:lumOff val="15000"/>
                  </a:srgbClr>
                </a:solidFill>
              </a:rPr>
              <a:t> </a:t>
            </a:r>
            <a:r>
              <a:rPr lang="ko-KR" altLang="en-US" sz="900" kern="0" spc="-20">
                <a:ln>
                  <a:solidFill>
                    <a:srgbClr val="D9D9D9">
                      <a:alpha val="0"/>
                    </a:srgbClr>
                  </a:solidFill>
                </a:ln>
                <a:solidFill>
                  <a:srgbClr val="000000">
                    <a:lumMod val="85000"/>
                    <a:lumOff val="15000"/>
                  </a:srgbClr>
                </a:solidFill>
              </a:rPr>
              <a:t>중국 경제 침체 가능성</a:t>
            </a:r>
            <a:r>
              <a:rPr lang="en-US" altLang="ko-KR" sz="900" kern="0" spc="-20">
                <a:ln>
                  <a:solidFill>
                    <a:srgbClr val="D9D9D9">
                      <a:alpha val="0"/>
                    </a:srgbClr>
                  </a:solidFill>
                </a:ln>
                <a:solidFill>
                  <a:srgbClr val="000000">
                    <a:lumMod val="85000"/>
                    <a:lumOff val="15000"/>
                  </a:srgbClr>
                </a:solidFill>
              </a:rPr>
              <a:t>, </a:t>
            </a:r>
            <a:r>
              <a:rPr lang="ko-KR" altLang="en-US" sz="900" kern="0" spc="-20">
                <a:ln>
                  <a:solidFill>
                    <a:srgbClr val="D9D9D9">
                      <a:alpha val="0"/>
                    </a:srgbClr>
                  </a:solidFill>
                </a:ln>
                <a:solidFill>
                  <a:srgbClr val="000000">
                    <a:lumMod val="85000"/>
                    <a:lumOff val="15000"/>
                  </a:srgbClr>
                </a:solidFill>
              </a:rPr>
              <a:t>고금리 장기화에 따른 국내 부동산 경기 위축과 부동산</a:t>
            </a:r>
            <a:r>
              <a:rPr lang="en-US" altLang="ko-KR" sz="900" kern="0" spc="-20">
                <a:ln>
                  <a:solidFill>
                    <a:srgbClr val="D9D9D9">
                      <a:alpha val="0"/>
                    </a:srgbClr>
                  </a:solidFill>
                </a:ln>
                <a:solidFill>
                  <a:srgbClr val="000000">
                    <a:lumMod val="85000"/>
                    <a:lumOff val="15000"/>
                  </a:srgbClr>
                </a:solidFill>
              </a:rPr>
              <a:t>PF </a:t>
            </a:r>
            <a:r>
              <a:rPr lang="ko-KR" altLang="en-US" sz="900" kern="0" spc="-20">
                <a:ln>
                  <a:solidFill>
                    <a:srgbClr val="D9D9D9">
                      <a:alpha val="0"/>
                    </a:srgbClr>
                  </a:solidFill>
                </a:ln>
                <a:solidFill>
                  <a:srgbClr val="000000">
                    <a:lumMod val="85000"/>
                    <a:lumOff val="15000"/>
                  </a:srgbClr>
                </a:solidFill>
              </a:rPr>
              <a:t>부실화</a:t>
            </a:r>
            <a:r>
              <a:rPr lang="en-US" altLang="ko-KR" sz="900" kern="0" spc="-20">
                <a:ln>
                  <a:solidFill>
                    <a:srgbClr val="D9D9D9">
                      <a:alpha val="0"/>
                    </a:srgbClr>
                  </a:solidFill>
                </a:ln>
                <a:solidFill>
                  <a:srgbClr val="000000">
                    <a:lumMod val="85000"/>
                    <a:lumOff val="15000"/>
                  </a:srgbClr>
                </a:solidFill>
              </a:rPr>
              <a:t>, </a:t>
            </a:r>
            <a:r>
              <a:rPr lang="ko-KR" altLang="en-US" sz="900" kern="0" spc="-20">
                <a:ln>
                  <a:solidFill>
                    <a:srgbClr val="D9D9D9">
                      <a:alpha val="0"/>
                    </a:srgbClr>
                  </a:solidFill>
                </a:ln>
                <a:solidFill>
                  <a:srgbClr val="000000">
                    <a:lumMod val="85000"/>
                    <a:lumOff val="15000"/>
                  </a:srgbClr>
                </a:solidFill>
              </a:rPr>
              <a:t>한계차주 증가</a:t>
            </a:r>
            <a:r>
              <a:rPr lang="en-US" altLang="ko-KR" sz="900" kern="0" spc="-20">
                <a:ln>
                  <a:solidFill>
                    <a:srgbClr val="D9D9D9">
                      <a:alpha val="0"/>
                    </a:srgbClr>
                  </a:solidFill>
                </a:ln>
                <a:solidFill>
                  <a:srgbClr val="000000">
                    <a:lumMod val="85000"/>
                    <a:lumOff val="15000"/>
                  </a:srgbClr>
                </a:solidFill>
              </a:rPr>
              <a:t>, </a:t>
            </a:r>
            <a:r>
              <a:rPr lang="ko-KR" altLang="en-US" sz="900" kern="0" spc="-20">
                <a:ln>
                  <a:solidFill>
                    <a:srgbClr val="D9D9D9">
                      <a:alpha val="0"/>
                    </a:srgbClr>
                  </a:solidFill>
                </a:ln>
                <a:solidFill>
                  <a:srgbClr val="000000">
                    <a:lumMod val="85000"/>
                    <a:lumOff val="15000"/>
                  </a:srgbClr>
                </a:solidFill>
              </a:rPr>
              <a:t>기업의 채산성 약화 등 하방 요인 상존</a:t>
            </a:r>
          </a:p>
        </p:txBody>
      </p:sp>
      <p:sp>
        <p:nvSpPr>
          <p:cNvPr id="31" name="TextBox 30">
            <a:extLst>
              <a:ext uri="{FF2B5EF4-FFF2-40B4-BE49-F238E27FC236}">
                <a16:creationId xmlns:a16="http://schemas.microsoft.com/office/drawing/2014/main" id="{5ED67E2F-42C6-EC3B-E0E6-674283A87309}"/>
              </a:ext>
            </a:extLst>
          </p:cNvPr>
          <p:cNvSpPr txBox="1"/>
          <p:nvPr/>
        </p:nvSpPr>
        <p:spPr>
          <a:xfrm>
            <a:off x="4204962" y="3296320"/>
            <a:ext cx="691381" cy="592791"/>
          </a:xfrm>
          <a:prstGeom prst="rect">
            <a:avLst/>
          </a:prstGeom>
          <a:noFill/>
        </p:spPr>
        <p:txBody>
          <a:bodyPr wrap="square" lIns="0" rIns="0" rtlCol="0" anchor="ctr">
            <a:spAutoFit/>
          </a:bodyPr>
          <a:lstStyle/>
          <a:p>
            <a:pPr algn="ctr">
              <a:lnSpc>
                <a:spcPct val="110000"/>
              </a:lnSpc>
              <a:defRPr lang="en-US" altLang="ko-KR" sz="800" b="0" i="0" u="none" strike="noStrike" kern="1200" baseline="0">
                <a:ln>
                  <a:solidFill>
                    <a:prstClr val="white">
                      <a:lumMod val="75000"/>
                      <a:alpha val="0"/>
                    </a:prstClr>
                  </a:solidFill>
                </a:ln>
                <a:solidFill>
                  <a:prstClr val="black">
                    <a:lumMod val="65000"/>
                    <a:lumOff val="35000"/>
                  </a:prst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r>
              <a:rPr lang="en-US" altLang="ko-KR" sz="1000">
                <a:ln>
                  <a:solidFill>
                    <a:prstClr val="white">
                      <a:lumMod val="75000"/>
                      <a:alpha val="0"/>
                    </a:prstClr>
                  </a:solidFill>
                </a:ln>
                <a:solidFill>
                  <a:schemeClr val="accent4"/>
                </a:solidFill>
                <a:latin typeface="KoPub돋움체 Bold" panose="00000800000000000000" pitchFamily="2" charset="-127"/>
                <a:ea typeface="KoPub돋움체 Bold" panose="00000800000000000000" pitchFamily="2" charset="-127"/>
                <a:cs typeface="맑은 고딕" panose="020B0503020000020004" pitchFamily="50" charset="-127"/>
              </a:rPr>
              <a:t>2.3</a:t>
            </a:r>
          </a:p>
          <a:p>
            <a:pPr algn="ctr">
              <a:lnSpc>
                <a:spcPct val="110000"/>
              </a:lnSpc>
              <a:defRPr lang="en-US" altLang="ko-KR" sz="800" b="0" i="0" u="none" strike="noStrike" kern="1200" baseline="0">
                <a:ln>
                  <a:solidFill>
                    <a:prstClr val="white">
                      <a:lumMod val="75000"/>
                      <a:alpha val="0"/>
                    </a:prstClr>
                  </a:solidFill>
                </a:ln>
                <a:solidFill>
                  <a:prstClr val="black">
                    <a:lumMod val="65000"/>
                    <a:lumOff val="35000"/>
                  </a:prst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r>
              <a:rPr lang="en-US" altLang="ko-KR" sz="1000">
                <a:ln>
                  <a:solidFill>
                    <a:prstClr val="white">
                      <a:lumMod val="75000"/>
                      <a:alpha val="0"/>
                    </a:prstClr>
                  </a:solidFill>
                </a:ln>
                <a:solidFill>
                  <a:schemeClr val="accent1"/>
                </a:solidFill>
                <a:latin typeface="KoPub돋움체 Bold" panose="00000800000000000000" pitchFamily="2" charset="-127"/>
                <a:ea typeface="KoPub돋움체 Bold" panose="00000800000000000000" pitchFamily="2" charset="-127"/>
                <a:cs typeface="맑은 고딕" panose="020B0503020000020004" pitchFamily="50" charset="-127"/>
              </a:rPr>
              <a:t>2.2</a:t>
            </a:r>
          </a:p>
          <a:p>
            <a:pPr algn="ctr">
              <a:lnSpc>
                <a:spcPct val="110000"/>
              </a:lnSpc>
              <a:defRPr lang="en-US" altLang="ko-KR" sz="800" b="0" i="0" u="none" strike="noStrike" kern="1200" baseline="0">
                <a:ln>
                  <a:solidFill>
                    <a:prstClr val="white">
                      <a:lumMod val="75000"/>
                      <a:alpha val="0"/>
                    </a:prstClr>
                  </a:solidFill>
                </a:ln>
                <a:solidFill>
                  <a:prstClr val="black">
                    <a:lumMod val="65000"/>
                    <a:lumOff val="35000"/>
                  </a:prstClr>
                </a:solidFill>
                <a:latin typeface="KoPub돋움체 Medium" panose="00000600000000000000" pitchFamily="2" charset="-127"/>
                <a:ea typeface="KoPub돋움체 Medium" panose="00000600000000000000" pitchFamily="2" charset="-127"/>
                <a:cs typeface="맑은 고딕" panose="020B0503020000020004" pitchFamily="50" charset="-127"/>
              </a:defRPr>
            </a:pPr>
            <a:r>
              <a:rPr lang="en-US" altLang="ko-KR" sz="1000">
                <a:ln>
                  <a:solidFill>
                    <a:prstClr val="white">
                      <a:lumMod val="75000"/>
                      <a:alpha val="0"/>
                    </a:prstClr>
                  </a:solidFill>
                </a:ln>
                <a:solidFill>
                  <a:schemeClr val="tx2"/>
                </a:solidFill>
                <a:latin typeface="KoPub돋움체 Bold" panose="00000800000000000000" pitchFamily="2" charset="-127"/>
                <a:ea typeface="KoPub돋움체 Bold" panose="00000800000000000000" pitchFamily="2" charset="-127"/>
                <a:cs typeface="맑은 고딕" panose="020B0503020000020004" pitchFamily="50" charset="-127"/>
              </a:rPr>
              <a:t>2.1</a:t>
            </a:r>
          </a:p>
        </p:txBody>
      </p:sp>
    </p:spTree>
    <p:extLst>
      <p:ext uri="{BB962C8B-B14F-4D97-AF65-F5344CB8AC3E}">
        <p14:creationId xmlns:p14="http://schemas.microsoft.com/office/powerpoint/2010/main" val="1358247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6BC0D482-2FFC-653C-2E3A-9893F9E4AFB1}"/>
              </a:ext>
            </a:extLst>
          </p:cNvPr>
          <p:cNvSpPr/>
          <p:nvPr/>
        </p:nvSpPr>
        <p:spPr>
          <a:xfrm>
            <a:off x="1023582" y="4531057"/>
            <a:ext cx="3596184" cy="1433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15" name="직사각형 14">
            <a:extLst>
              <a:ext uri="{FF2B5EF4-FFF2-40B4-BE49-F238E27FC236}">
                <a16:creationId xmlns:a16="http://schemas.microsoft.com/office/drawing/2014/main" id="{17EE2BC6-3116-AE0B-AA8E-3D015B8E5368}"/>
              </a:ext>
            </a:extLst>
          </p:cNvPr>
          <p:cNvSpPr/>
          <p:nvPr/>
        </p:nvSpPr>
        <p:spPr>
          <a:xfrm>
            <a:off x="5422478" y="4386849"/>
            <a:ext cx="3575667" cy="1290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100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6" name="제목 2">
            <a:extLst>
              <a:ext uri="{FF2B5EF4-FFF2-40B4-BE49-F238E27FC236}">
                <a16:creationId xmlns:a16="http://schemas.microsoft.com/office/drawing/2014/main" id="{ADF24034-393B-4B79-A499-390AC09CD0B3}"/>
              </a:ext>
            </a:extLst>
          </p:cNvPr>
          <p:cNvSpPr>
            <a:spLocks noGrp="1"/>
          </p:cNvSpPr>
          <p:nvPr>
            <p:ph type="title"/>
          </p:nvPr>
        </p:nvSpPr>
        <p:spPr>
          <a:xfrm>
            <a:off x="713993" y="472786"/>
            <a:ext cx="8488800" cy="504825"/>
          </a:xfrm>
        </p:spPr>
        <p:txBody>
          <a:bodyPr/>
          <a:lstStyle/>
          <a:p>
            <a:r>
              <a:rPr lang="ko-KR" altLang="en-US" spc="0">
                <a:ln>
                  <a:solidFill>
                    <a:srgbClr val="FFFFFF">
                      <a:lumMod val="75000"/>
                      <a:alpha val="0"/>
                    </a:srgbClr>
                  </a:solidFill>
                </a:ln>
                <a:solidFill>
                  <a:srgbClr val="00338D"/>
                </a:solidFill>
              </a:rPr>
              <a:t>인플레이션</a:t>
            </a:r>
            <a:r>
              <a:rPr kumimoji="0" lang="en-US" altLang="ko-KR" sz="2400" b="0" i="0" u="none" strike="noStrike" kern="0" cap="none" spc="0" normalizeH="0" baseline="0" noProof="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rPr>
              <a:t> </a:t>
            </a:r>
            <a:r>
              <a:rPr kumimoji="0" lang="ko-KR" altLang="en-US" sz="2400" b="0" i="0" u="none" strike="noStrike" kern="0" cap="none" spc="0" normalizeH="0" baseline="0" noProof="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rPr>
              <a:t>둔화하고 있으나 물가 목표 수준을 상당 기간 상회할 전망</a:t>
            </a:r>
          </a:p>
        </p:txBody>
      </p:sp>
      <p:sp>
        <p:nvSpPr>
          <p:cNvPr id="4" name="텍스트 개체 틀 3">
            <a:extLst>
              <a:ext uri="{FF2B5EF4-FFF2-40B4-BE49-F238E27FC236}">
                <a16:creationId xmlns:a16="http://schemas.microsoft.com/office/drawing/2014/main" id="{5ACA4A45-7EF8-4EB1-893D-E45B8276F4DE}"/>
              </a:ext>
            </a:extLst>
          </p:cNvPr>
          <p:cNvSpPr>
            <a:spLocks noGrp="1"/>
          </p:cNvSpPr>
          <p:nvPr>
            <p:ph type="body" sz="quarter" idx="11"/>
          </p:nvPr>
        </p:nvSpPr>
        <p:spPr>
          <a:xfrm>
            <a:off x="714375" y="1171575"/>
            <a:ext cx="8488363" cy="720725"/>
          </a:xfrm>
        </p:spPr>
        <p:txBody>
          <a:bodyPr lIns="0" tIns="0" rIns="0" bIns="0" anchor="t"/>
          <a:lstStyle/>
          <a:p>
            <a:r>
              <a:rPr lang="ko-KR" altLang="en-US">
                <a:ea typeface="KoPub돋움체 Medium"/>
              </a:rPr>
              <a:t>글로벌 인플레이션은 </a:t>
            </a:r>
            <a:r>
              <a:rPr lang="en-US" altLang="ko-KR">
                <a:ea typeface="KoPub돋움체 Medium"/>
              </a:rPr>
              <a:t>2022</a:t>
            </a:r>
            <a:r>
              <a:rPr lang="ko-KR" altLang="en-US">
                <a:ea typeface="KoPub돋움체 Medium"/>
              </a:rPr>
              <a:t>년 하반기부터 하락세를 보였으나 </a:t>
            </a:r>
            <a:r>
              <a:rPr lang="en-US" altLang="ko-KR">
                <a:ea typeface="KoPub돋움체 Medium"/>
              </a:rPr>
              <a:t>2023</a:t>
            </a:r>
            <a:r>
              <a:rPr lang="ko-KR" altLang="en-US">
                <a:ea typeface="KoPub돋움체 Medium"/>
              </a:rPr>
              <a:t>년 </a:t>
            </a:r>
            <a:r>
              <a:rPr lang="en-US" altLang="ko-KR">
                <a:ea typeface="KoPub돋움체 Medium"/>
              </a:rPr>
              <a:t>7</a:t>
            </a:r>
            <a:r>
              <a:rPr lang="ko-KR" altLang="en-US">
                <a:ea typeface="KoPub돋움체 Medium"/>
              </a:rPr>
              <a:t>월부터 소폭 재상승</a:t>
            </a:r>
            <a:r>
              <a:rPr lang="en-US" altLang="ko-KR">
                <a:ea typeface="KoPub돋움체 Medium"/>
              </a:rPr>
              <a:t>. </a:t>
            </a:r>
            <a:r>
              <a:rPr lang="ko-KR" altLang="en-US">
                <a:ea typeface="KoPub돋움체 Medium"/>
              </a:rPr>
              <a:t>지정학적 충돌 지속</a:t>
            </a:r>
            <a:r>
              <a:rPr lang="en-US" altLang="ko-KR">
                <a:ea typeface="KoPub돋움체 Medium"/>
              </a:rPr>
              <a:t>,</a:t>
            </a:r>
            <a:r>
              <a:rPr lang="ko-KR" altLang="en-US">
                <a:ea typeface="KoPub돋움체 Medium"/>
              </a:rPr>
              <a:t> 원유 감산 가능성 등이 기대 인플레이션 상승으로 이어지며 중앙은행 목표치 이상의 인플레이션이 장기화될 수 있으며</a:t>
            </a:r>
            <a:r>
              <a:rPr lang="en-US" altLang="ko-KR">
                <a:ea typeface="KoPub돋움체 Medium"/>
              </a:rPr>
              <a:t>, </a:t>
            </a:r>
            <a:r>
              <a:rPr lang="ko-KR" altLang="en-US">
                <a:ea typeface="KoPub돋움체 Medium"/>
              </a:rPr>
              <a:t>이에 따라 코로나</a:t>
            </a:r>
            <a:r>
              <a:rPr lang="en-US" altLang="ko-KR">
                <a:ea typeface="KoPub돋움체 Medium"/>
              </a:rPr>
              <a:t>19 </a:t>
            </a:r>
            <a:r>
              <a:rPr lang="ko-KR" altLang="en-US">
                <a:ea typeface="KoPub돋움체 Medium"/>
              </a:rPr>
              <a:t>팬데믹 이전 대비 높은 수준의 물가 상승이 상당 기간 지속될 가능성이 존재</a:t>
            </a:r>
          </a:p>
        </p:txBody>
      </p:sp>
      <p:sp>
        <p:nvSpPr>
          <p:cNvPr id="19" name="텍스트 개체 틀 18">
            <a:extLst>
              <a:ext uri="{FF2B5EF4-FFF2-40B4-BE49-F238E27FC236}">
                <a16:creationId xmlns:a16="http://schemas.microsoft.com/office/drawing/2014/main" id="{14C70C14-1DE8-4105-90D6-78A4F2A2AC57}"/>
              </a:ext>
            </a:extLst>
          </p:cNvPr>
          <p:cNvSpPr>
            <a:spLocks noGrp="1"/>
          </p:cNvSpPr>
          <p:nvPr>
            <p:ph type="body" sz="quarter" idx="10"/>
          </p:nvPr>
        </p:nvSpPr>
        <p:spPr>
          <a:xfrm>
            <a:off x="713993" y="333149"/>
            <a:ext cx="8488800" cy="184666"/>
          </a:xfrm>
        </p:spPr>
        <p:txBody>
          <a:bodyPr/>
          <a:lstStyle/>
          <a:p>
            <a:r>
              <a:rPr lang="en-US" altLang="ko-KR"/>
              <a:t>II. 2024</a:t>
            </a:r>
            <a:r>
              <a:rPr lang="ko-KR" altLang="en-US"/>
              <a:t>년 경제</a:t>
            </a:r>
            <a:r>
              <a:rPr lang="en-US" altLang="ko-KR"/>
              <a:t> </a:t>
            </a:r>
            <a:r>
              <a:rPr lang="ko-KR" altLang="en-US"/>
              <a:t>전망</a:t>
            </a:r>
            <a:endParaRPr lang="en-US" altLang="ko-KR"/>
          </a:p>
        </p:txBody>
      </p:sp>
      <p:grpSp>
        <p:nvGrpSpPr>
          <p:cNvPr id="20" name="그룹 19">
            <a:extLst>
              <a:ext uri="{FF2B5EF4-FFF2-40B4-BE49-F238E27FC236}">
                <a16:creationId xmlns:a16="http://schemas.microsoft.com/office/drawing/2014/main" id="{FE5FCBD9-CC22-4705-AB68-72AD2D252D33}"/>
              </a:ext>
            </a:extLst>
          </p:cNvPr>
          <p:cNvGrpSpPr/>
          <p:nvPr/>
        </p:nvGrpSpPr>
        <p:grpSpPr>
          <a:xfrm>
            <a:off x="720343" y="2168525"/>
            <a:ext cx="4053270" cy="276837"/>
            <a:chOff x="704850" y="2013298"/>
            <a:chExt cx="4140200" cy="276837"/>
          </a:xfrm>
        </p:grpSpPr>
        <p:sp>
          <p:nvSpPr>
            <p:cNvPr id="24" name="TextBox 23">
              <a:extLst>
                <a:ext uri="{FF2B5EF4-FFF2-40B4-BE49-F238E27FC236}">
                  <a16:creationId xmlns:a16="http://schemas.microsoft.com/office/drawing/2014/main" id="{49720C06-CD07-464D-9CF6-A8CCEEDF65C6}"/>
                </a:ext>
              </a:extLst>
            </p:cNvPr>
            <p:cNvSpPr txBox="1"/>
            <p:nvPr/>
          </p:nvSpPr>
          <p:spPr>
            <a:xfrm>
              <a:off x="704850" y="2046854"/>
              <a:ext cx="2428667" cy="200055"/>
            </a:xfrm>
            <a:prstGeom prst="rect">
              <a:avLst/>
            </a:prstGeom>
            <a:noFill/>
          </p:spPr>
          <p:txBody>
            <a:bodyPr wrap="none" lIns="0" tIns="0" rIns="0" bIns="0" rtlCol="0">
              <a:spAutoFit/>
            </a:bodyPr>
            <a:lstStyle/>
            <a:p>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글로벌 인플레이션 지표 추이 및 전망</a:t>
              </a:r>
            </a:p>
          </p:txBody>
        </p:sp>
        <p:cxnSp>
          <p:nvCxnSpPr>
            <p:cNvPr id="25" name="직선 연결선 24">
              <a:extLst>
                <a:ext uri="{FF2B5EF4-FFF2-40B4-BE49-F238E27FC236}">
                  <a16:creationId xmlns:a16="http://schemas.microsoft.com/office/drawing/2014/main" id="{9D636A9F-6C9E-450D-AE74-05CAB3754D8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CFE6F9F8-FD9B-4024-B77E-0CD94C1F028E}"/>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5DA4050E-85BD-47F1-9C23-5DE63C9DA8D0}"/>
              </a:ext>
            </a:extLst>
          </p:cNvPr>
          <p:cNvSpPr txBox="1"/>
          <p:nvPr/>
        </p:nvSpPr>
        <p:spPr>
          <a:xfrm>
            <a:off x="5143500" y="5943311"/>
            <a:ext cx="4233600" cy="123111"/>
          </a:xfrm>
          <a:prstGeom prst="rect">
            <a:avLst/>
          </a:prstGeom>
          <a:noFill/>
        </p:spPr>
        <p:txBody>
          <a:bodyPr wrap="square" lIns="0" tIns="0" rIns="0" bIns="0" rtlCol="0" anchor="t">
            <a:spAutoFit/>
          </a:bodyPr>
          <a:lstStyle>
            <a:defPPr>
              <a:defRPr lang="en-US"/>
            </a:defPPr>
            <a:lvl1pPr>
              <a:defRPr sz="850">
                <a:ln>
                  <a:solidFill>
                    <a:schemeClr val="bg1">
                      <a:lumMod val="75000"/>
                      <a:alpha val="0"/>
                    </a:scheme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Source: FRED, </a:t>
            </a:r>
            <a:r>
              <a:rPr kumimoji="0" lang="ko-KR" altLang="en-US" sz="800" b="0" i="0" u="none" strike="noStrike" kern="1200" cap="none" spc="0" normalizeH="0" baseline="0" noProof="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cs typeface="+mn-cs"/>
              </a:rPr>
              <a:t>한국은행 </a:t>
            </a:r>
          </a:p>
        </p:txBody>
      </p:sp>
      <p:sp>
        <p:nvSpPr>
          <p:cNvPr id="30" name="TextBox 29">
            <a:extLst>
              <a:ext uri="{FF2B5EF4-FFF2-40B4-BE49-F238E27FC236}">
                <a16:creationId xmlns:a16="http://schemas.microsoft.com/office/drawing/2014/main" id="{3529A4A4-DF3A-40B9-9FF6-66E25B4ACBE8}"/>
              </a:ext>
            </a:extLst>
          </p:cNvPr>
          <p:cNvSpPr txBox="1"/>
          <p:nvPr/>
        </p:nvSpPr>
        <p:spPr>
          <a:xfrm>
            <a:off x="703262" y="5943311"/>
            <a:ext cx="4232658" cy="246221"/>
          </a:xfrm>
          <a:prstGeom prst="rect">
            <a:avLst/>
          </a:prstGeom>
          <a:noFill/>
        </p:spPr>
        <p:txBody>
          <a:bodyPr wrap="square" lIns="0" tIns="0" rIns="0" bIns="0" rtlCol="0" anchor="t">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solidFill>
                    <a:prstClr val="white">
                      <a:lumMod val="75000"/>
                      <a:alpha val="0"/>
                    </a:prstClr>
                  </a:solidFill>
                </a:ln>
                <a:solidFill>
                  <a:prstClr val="white">
                    <a:lumMod val="50000"/>
                  </a:prstClr>
                </a:solidFill>
                <a:effectLst/>
                <a:uLnTx/>
                <a:uFillTx/>
                <a:latin typeface="KoPub돋움체 Medium" panose="00000600000000000000" pitchFamily="2" charset="-127"/>
                <a:ea typeface="KoPub돋움체 Medium" panose="00000600000000000000" pitchFamily="2" charset="-127"/>
              </a:defRPr>
            </a:lvl1pPr>
          </a:lstStyle>
          <a:p>
            <a:r>
              <a:rPr lang="en-US" altLang="ko-KR"/>
              <a:t>Source: IMF(2023.10), ‘World Economic Outlook’</a:t>
            </a:r>
          </a:p>
          <a:p>
            <a:r>
              <a:rPr lang="en-US" altLang="ko-KR"/>
              <a:t>Note: Average Consumer Prices </a:t>
            </a:r>
            <a:r>
              <a:rPr lang="ko-KR" altLang="en-US"/>
              <a:t>기준</a:t>
            </a:r>
            <a:r>
              <a:rPr lang="en-US" altLang="ko-KR"/>
              <a:t>, (E)</a:t>
            </a:r>
            <a:r>
              <a:rPr lang="ko-KR" altLang="en-US"/>
              <a:t>는 추정치</a:t>
            </a:r>
            <a:r>
              <a:rPr lang="en-US" altLang="ko-KR"/>
              <a:t>, (F)</a:t>
            </a:r>
            <a:r>
              <a:rPr lang="ko-KR" altLang="en-US"/>
              <a:t>는 전망치</a:t>
            </a:r>
          </a:p>
        </p:txBody>
      </p:sp>
      <p:grpSp>
        <p:nvGrpSpPr>
          <p:cNvPr id="9" name="그룹 8">
            <a:extLst>
              <a:ext uri="{FF2B5EF4-FFF2-40B4-BE49-F238E27FC236}">
                <a16:creationId xmlns:a16="http://schemas.microsoft.com/office/drawing/2014/main" id="{3E50DA7E-9FD1-9E56-3706-99F2382B591E}"/>
              </a:ext>
            </a:extLst>
          </p:cNvPr>
          <p:cNvGrpSpPr/>
          <p:nvPr/>
        </p:nvGrpSpPr>
        <p:grpSpPr>
          <a:xfrm>
            <a:off x="5132387" y="2168525"/>
            <a:ext cx="4053271" cy="276837"/>
            <a:chOff x="704850" y="2013298"/>
            <a:chExt cx="4140200" cy="276837"/>
          </a:xfrm>
        </p:grpSpPr>
        <p:sp>
          <p:nvSpPr>
            <p:cNvPr id="10" name="TextBox 9">
              <a:extLst>
                <a:ext uri="{FF2B5EF4-FFF2-40B4-BE49-F238E27FC236}">
                  <a16:creationId xmlns:a16="http://schemas.microsoft.com/office/drawing/2014/main" id="{55F9A029-BB80-D49D-9DA9-13D91D34B5B4}"/>
                </a:ext>
              </a:extLst>
            </p:cNvPr>
            <p:cNvSpPr txBox="1"/>
            <p:nvPr/>
          </p:nvSpPr>
          <p:spPr>
            <a:xfrm>
              <a:off x="704850" y="2046854"/>
              <a:ext cx="1801862" cy="200055"/>
            </a:xfrm>
            <a:prstGeom prst="rect">
              <a:avLst/>
            </a:prstGeom>
            <a:noFill/>
          </p:spPr>
          <p:txBody>
            <a:bodyPr wrap="none" lIns="0" tIns="0" rIns="0" bIns="0" rtlCol="0">
              <a:spAutoFit/>
            </a:bodyPr>
            <a:lstStyle/>
            <a:p>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한</a:t>
              </a:r>
              <a:r>
                <a:rPr lang="en-US" altLang="ko-KR"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a:t>
              </a:r>
              <a:r>
                <a:rPr lang="ko-KR" altLang="en-US" sz="130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미 소비자물가지수 추이 </a:t>
              </a:r>
            </a:p>
          </p:txBody>
        </p:sp>
        <p:cxnSp>
          <p:nvCxnSpPr>
            <p:cNvPr id="11" name="직선 연결선 10">
              <a:extLst>
                <a:ext uri="{FF2B5EF4-FFF2-40B4-BE49-F238E27FC236}">
                  <a16:creationId xmlns:a16="http://schemas.microsoft.com/office/drawing/2014/main" id="{9E63C3B4-FE55-8413-F924-B411991C3D3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3200D60D-A406-68EC-DD85-7F9022945B8D}"/>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 name="차트 1">
            <a:extLst>
              <a:ext uri="{FF2B5EF4-FFF2-40B4-BE49-F238E27FC236}">
                <a16:creationId xmlns:a16="http://schemas.microsoft.com/office/drawing/2014/main" id="{AC754FD9-9CD5-876F-53D2-C256BE09BCC4}"/>
              </a:ext>
            </a:extLst>
          </p:cNvPr>
          <p:cNvGraphicFramePr/>
          <p:nvPr>
            <p:extLst>
              <p:ext uri="{D42A27DB-BD31-4B8C-83A1-F6EECF244321}">
                <p14:modId xmlns:p14="http://schemas.microsoft.com/office/powerpoint/2010/main" val="2224057733"/>
              </p:ext>
            </p:extLst>
          </p:nvPr>
        </p:nvGraphicFramePr>
        <p:xfrm>
          <a:off x="666750" y="2645983"/>
          <a:ext cx="4029074" cy="2229308"/>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06AE5CA2-2AB7-85C3-CAA9-9429A65B46CD}"/>
              </a:ext>
            </a:extLst>
          </p:cNvPr>
          <p:cNvSpPr txBox="1"/>
          <p:nvPr/>
        </p:nvSpPr>
        <p:spPr>
          <a:xfrm>
            <a:off x="808030" y="2598358"/>
            <a:ext cx="153888" cy="123111"/>
          </a:xfrm>
          <a:prstGeom prst="rect">
            <a:avLst/>
          </a:prstGeom>
          <a:noFill/>
        </p:spPr>
        <p:txBody>
          <a:bodyPr wrap="none" lIns="0" tIns="0" rIns="0" bIns="0" rtlCol="0">
            <a:spAutoFit/>
          </a:bodyPr>
          <a:lstStyle/>
          <a:p>
            <a:pPr defTabSz="429814"/>
            <a:r>
              <a:rPr lang="en-US" altLang="ko-KR" sz="800">
                <a:ln>
                  <a:solidFill>
                    <a:prstClr val="white">
                      <a:lumMod val="75000"/>
                      <a:alpha val="0"/>
                    </a:prstClr>
                  </a:solidFill>
                </a:ln>
                <a:solidFill>
                  <a:srgbClr val="000000">
                    <a:lumMod val="75000"/>
                    <a:lumOff val="25000"/>
                  </a:srgbClr>
                </a:solidFill>
                <a:latin typeface="+mn-ea"/>
                <a:cs typeface="Univers for KPMG"/>
              </a:rPr>
              <a:t>(%)</a:t>
            </a:r>
            <a:endParaRPr lang="ko-KR" altLang="en-US" sz="800">
              <a:ln>
                <a:solidFill>
                  <a:prstClr val="white">
                    <a:lumMod val="75000"/>
                    <a:alpha val="0"/>
                  </a:prstClr>
                </a:solidFill>
              </a:ln>
              <a:solidFill>
                <a:srgbClr val="000000">
                  <a:lumMod val="75000"/>
                  <a:lumOff val="25000"/>
                </a:srgbClr>
              </a:solidFill>
              <a:latin typeface="+mn-ea"/>
              <a:cs typeface="Univers for KPMG"/>
            </a:endParaRPr>
          </a:p>
        </p:txBody>
      </p:sp>
      <p:graphicFrame>
        <p:nvGraphicFramePr>
          <p:cNvPr id="5" name="차트 4">
            <a:extLst>
              <a:ext uri="{FF2B5EF4-FFF2-40B4-BE49-F238E27FC236}">
                <a16:creationId xmlns:a16="http://schemas.microsoft.com/office/drawing/2014/main" id="{9B8BCCB1-A50F-D979-281E-42D95D35EAC9}"/>
              </a:ext>
            </a:extLst>
          </p:cNvPr>
          <p:cNvGraphicFramePr/>
          <p:nvPr/>
        </p:nvGraphicFramePr>
        <p:xfrm>
          <a:off x="5192202" y="2512632"/>
          <a:ext cx="4010535" cy="2359255"/>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4F54BCD4-B495-FD95-94AA-24C73C9F3CE6}"/>
              </a:ext>
            </a:extLst>
          </p:cNvPr>
          <p:cNvSpPr txBox="1"/>
          <p:nvPr/>
        </p:nvSpPr>
        <p:spPr>
          <a:xfrm>
            <a:off x="5231768" y="2598358"/>
            <a:ext cx="153888" cy="123111"/>
          </a:xfrm>
          <a:prstGeom prst="rect">
            <a:avLst/>
          </a:prstGeom>
          <a:noFill/>
        </p:spPr>
        <p:txBody>
          <a:bodyPr wrap="none" lIns="0" tIns="0" rIns="0" bIns="0" rtlCol="0">
            <a:spAutoFit/>
          </a:bodyPr>
          <a:lstStyle/>
          <a:p>
            <a:pPr algn="l"/>
            <a:r>
              <a:rPr lang="en-US" altLang="ko-KR" sz="800">
                <a:ln>
                  <a:solidFill>
                    <a:prstClr val="white">
                      <a:lumMod val="75000"/>
                      <a:alpha val="0"/>
                    </a:prstClr>
                  </a:solidFill>
                </a:ln>
                <a:solidFill>
                  <a:schemeClr val="tx1">
                    <a:lumMod val="65000"/>
                    <a:lumOff val="35000"/>
                  </a:schemeClr>
                </a:solidFill>
                <a:latin typeface="+mn-ea"/>
                <a:cs typeface="Univers for KPMG"/>
              </a:rPr>
              <a:t>(%)</a:t>
            </a:r>
          </a:p>
        </p:txBody>
      </p:sp>
      <p:sp>
        <p:nvSpPr>
          <p:cNvPr id="8" name="직사각형 7">
            <a:extLst>
              <a:ext uri="{FF2B5EF4-FFF2-40B4-BE49-F238E27FC236}">
                <a16:creationId xmlns:a16="http://schemas.microsoft.com/office/drawing/2014/main" id="{0A9CD511-985E-9DE2-8E20-E442F63887BD}"/>
              </a:ext>
            </a:extLst>
          </p:cNvPr>
          <p:cNvSpPr/>
          <p:nvPr/>
        </p:nvSpPr>
        <p:spPr>
          <a:xfrm>
            <a:off x="705019" y="4942116"/>
            <a:ext cx="4068593" cy="930971"/>
          </a:xfrm>
          <a:prstGeom prst="rect">
            <a:avLst/>
          </a:prstGeom>
          <a:solidFill>
            <a:sysClr val="window" lastClr="FFFFFF">
              <a:lumMod val="95000"/>
            </a:sysClr>
          </a:solidFill>
        </p:spPr>
        <p:txBody>
          <a:bodyPr wrap="square" lIns="72000" tIns="36000" rIns="72000" bIns="36000" anchor="ctr">
            <a:noAutofit/>
          </a:bodyPr>
          <a:lstStyle/>
          <a:p>
            <a:pPr marL="92075" indent="-92075">
              <a:lnSpc>
                <a:spcPct val="110000"/>
              </a:lnSpc>
              <a:buFont typeface="Wingdings" panose="05000000000000000000" pitchFamily="2" charset="2"/>
              <a:buChar char="§"/>
              <a:defRPr/>
            </a:pPr>
            <a:r>
              <a:rPr lang="en-US" altLang="ko-KR" sz="900" kern="0" spc="-20">
                <a:ln>
                  <a:solidFill>
                    <a:srgbClr val="D9D9D9">
                      <a:alpha val="0"/>
                    </a:srgbClr>
                  </a:solidFill>
                </a:ln>
                <a:solidFill>
                  <a:srgbClr val="000000">
                    <a:lumMod val="85000"/>
                    <a:lumOff val="15000"/>
                  </a:srgbClr>
                </a:solidFill>
                <a:latin typeface="+mn-ea"/>
              </a:rPr>
              <a:t>’23</a:t>
            </a:r>
            <a:r>
              <a:rPr lang="ko-KR" altLang="en-US" sz="900" kern="0" spc="-20">
                <a:ln>
                  <a:solidFill>
                    <a:srgbClr val="D9D9D9">
                      <a:alpha val="0"/>
                    </a:srgbClr>
                  </a:solidFill>
                </a:ln>
                <a:solidFill>
                  <a:srgbClr val="000000">
                    <a:lumMod val="85000"/>
                    <a:lumOff val="15000"/>
                  </a:srgbClr>
                </a:solidFill>
                <a:latin typeface="+mn-ea"/>
              </a:rPr>
              <a:t>년 </a:t>
            </a:r>
            <a:r>
              <a:rPr lang="en-US" altLang="ko-KR" sz="900" kern="0" spc="-20">
                <a:ln>
                  <a:solidFill>
                    <a:srgbClr val="D9D9D9">
                      <a:alpha val="0"/>
                    </a:srgbClr>
                  </a:solidFill>
                </a:ln>
                <a:solidFill>
                  <a:srgbClr val="000000">
                    <a:lumMod val="85000"/>
                    <a:lumOff val="15000"/>
                  </a:srgbClr>
                </a:solidFill>
                <a:latin typeface="+mn-ea"/>
              </a:rPr>
              <a:t>2</a:t>
            </a:r>
            <a:r>
              <a:rPr lang="ko-KR" altLang="en-US" sz="900" kern="0" spc="-20">
                <a:ln>
                  <a:solidFill>
                    <a:srgbClr val="D9D9D9">
                      <a:alpha val="0"/>
                    </a:srgbClr>
                  </a:solidFill>
                </a:ln>
                <a:solidFill>
                  <a:srgbClr val="000000">
                    <a:lumMod val="85000"/>
                    <a:lumOff val="15000"/>
                  </a:srgbClr>
                </a:solidFill>
                <a:latin typeface="+mn-ea"/>
              </a:rPr>
              <a:t>분기 글로벌 인플레이션은 ’</a:t>
            </a:r>
            <a:r>
              <a:rPr lang="en-US" altLang="ko-KR" sz="900" kern="0" spc="-20">
                <a:ln>
                  <a:solidFill>
                    <a:srgbClr val="D9D9D9">
                      <a:alpha val="0"/>
                    </a:srgbClr>
                  </a:solidFill>
                </a:ln>
                <a:solidFill>
                  <a:srgbClr val="000000">
                    <a:lumMod val="85000"/>
                    <a:lumOff val="15000"/>
                  </a:srgbClr>
                </a:solidFill>
                <a:latin typeface="+mn-ea"/>
              </a:rPr>
              <a:t>22</a:t>
            </a:r>
            <a:r>
              <a:rPr lang="ko-KR" altLang="en-US" sz="900" kern="0" spc="-20">
                <a:ln>
                  <a:solidFill>
                    <a:srgbClr val="D9D9D9">
                      <a:alpha val="0"/>
                    </a:srgbClr>
                  </a:solidFill>
                </a:ln>
                <a:solidFill>
                  <a:srgbClr val="000000">
                    <a:lumMod val="85000"/>
                    <a:lumOff val="15000"/>
                  </a:srgbClr>
                </a:solidFill>
                <a:latin typeface="+mn-ea"/>
              </a:rPr>
              <a:t>년 </a:t>
            </a:r>
            <a:r>
              <a:rPr lang="en-US" altLang="ko-KR" sz="900" kern="0" spc="-20">
                <a:ln>
                  <a:solidFill>
                    <a:srgbClr val="D9D9D9">
                      <a:alpha val="0"/>
                    </a:srgbClr>
                  </a:solidFill>
                </a:ln>
                <a:solidFill>
                  <a:srgbClr val="000000">
                    <a:lumMod val="85000"/>
                    <a:lumOff val="15000"/>
                  </a:srgbClr>
                </a:solidFill>
                <a:latin typeface="+mn-ea"/>
              </a:rPr>
              <a:t>2</a:t>
            </a:r>
            <a:r>
              <a:rPr lang="ko-KR" altLang="en-US" sz="900" kern="0" spc="-20">
                <a:ln>
                  <a:solidFill>
                    <a:srgbClr val="D9D9D9">
                      <a:alpha val="0"/>
                    </a:srgbClr>
                  </a:solidFill>
                </a:ln>
                <a:solidFill>
                  <a:srgbClr val="000000">
                    <a:lumMod val="85000"/>
                    <a:lumOff val="15000"/>
                  </a:srgbClr>
                </a:solidFill>
                <a:latin typeface="+mn-ea"/>
              </a:rPr>
              <a:t>분기 고점 대비 절반 이상 하락했으나</a:t>
            </a:r>
            <a:r>
              <a:rPr lang="en-US" altLang="ko-KR" sz="900" kern="0" spc="-20">
                <a:ln>
                  <a:solidFill>
                    <a:srgbClr val="D9D9D9">
                      <a:alpha val="0"/>
                    </a:srgbClr>
                  </a:solidFill>
                </a:ln>
                <a:solidFill>
                  <a:srgbClr val="000000">
                    <a:lumMod val="85000"/>
                    <a:lumOff val="15000"/>
                  </a:srgbClr>
                </a:solidFill>
                <a:latin typeface="+mn-ea"/>
              </a:rPr>
              <a:t>, </a:t>
            </a:r>
            <a:r>
              <a:rPr lang="ko-KR" altLang="en-US" sz="900" kern="0" spc="-20">
                <a:ln>
                  <a:solidFill>
                    <a:srgbClr val="D9D9D9">
                      <a:alpha val="0"/>
                    </a:srgbClr>
                  </a:solidFill>
                </a:ln>
                <a:solidFill>
                  <a:srgbClr val="000000">
                    <a:lumMod val="85000"/>
                    <a:lumOff val="15000"/>
                  </a:srgbClr>
                </a:solidFill>
                <a:latin typeface="+mn-ea"/>
              </a:rPr>
              <a:t>지정학적 충돌에 따른 공급 충격 가능성 등으로 기대 인플레이션은 상승</a:t>
            </a:r>
          </a:p>
          <a:p>
            <a:pPr marL="266700" indent="-177800">
              <a:lnSpc>
                <a:spcPct val="110000"/>
              </a:lnSpc>
              <a:buFontTx/>
              <a:buChar char="-"/>
              <a:defRPr/>
            </a:pPr>
            <a:r>
              <a:rPr lang="ko-KR" altLang="en-US" sz="800" kern="0" spc="-20">
                <a:ln>
                  <a:solidFill>
                    <a:srgbClr val="D9D9D9">
                      <a:alpha val="0"/>
                    </a:srgbClr>
                  </a:solidFill>
                </a:ln>
                <a:solidFill>
                  <a:srgbClr val="000000">
                    <a:lumMod val="85000"/>
                    <a:lumOff val="15000"/>
                  </a:srgbClr>
                </a:solidFill>
              </a:rPr>
              <a:t>전 세계 주요국의 긴축적 통화 정책에 의한 글로벌 수요 감소에 따라 글로벌 유가는 ’</a:t>
            </a:r>
            <a:r>
              <a:rPr lang="en-US" altLang="ko-KR" sz="800" kern="0" spc="-20">
                <a:ln>
                  <a:solidFill>
                    <a:srgbClr val="D9D9D9">
                      <a:alpha val="0"/>
                    </a:srgbClr>
                  </a:solidFill>
                </a:ln>
                <a:solidFill>
                  <a:srgbClr val="000000">
                    <a:lumMod val="85000"/>
                    <a:lumOff val="15000"/>
                  </a:srgbClr>
                </a:solidFill>
              </a:rPr>
              <a:t>22</a:t>
            </a:r>
            <a:r>
              <a:rPr lang="ko-KR" altLang="en-US" sz="800" kern="0" spc="-20">
                <a:ln>
                  <a:solidFill>
                    <a:srgbClr val="D9D9D9">
                      <a:alpha val="0"/>
                    </a:srgbClr>
                  </a:solidFill>
                </a:ln>
                <a:solidFill>
                  <a:srgbClr val="000000">
                    <a:lumMod val="85000"/>
                    <a:lumOff val="15000"/>
                  </a:srgbClr>
                </a:solidFill>
              </a:rPr>
              <a:t>년 </a:t>
            </a:r>
            <a:r>
              <a:rPr lang="en-US" altLang="ko-KR" sz="800" kern="0" spc="-20">
                <a:ln>
                  <a:solidFill>
                    <a:srgbClr val="D9D9D9">
                      <a:alpha val="0"/>
                    </a:srgbClr>
                  </a:solidFill>
                </a:ln>
                <a:solidFill>
                  <a:srgbClr val="000000">
                    <a:lumMod val="85000"/>
                    <a:lumOff val="15000"/>
                  </a:srgbClr>
                </a:solidFill>
              </a:rPr>
              <a:t>6</a:t>
            </a:r>
            <a:r>
              <a:rPr lang="ko-KR" altLang="en-US" sz="800" kern="0" spc="-20">
                <a:ln>
                  <a:solidFill>
                    <a:srgbClr val="D9D9D9">
                      <a:alpha val="0"/>
                    </a:srgbClr>
                  </a:solidFill>
                </a:ln>
                <a:solidFill>
                  <a:srgbClr val="000000">
                    <a:lumMod val="85000"/>
                    <a:lumOff val="15000"/>
                  </a:srgbClr>
                </a:solidFill>
              </a:rPr>
              <a:t>월 최고치를 경신 후 ’</a:t>
            </a:r>
            <a:r>
              <a:rPr lang="en-US" altLang="ko-KR" sz="800" kern="0" spc="-20">
                <a:ln>
                  <a:solidFill>
                    <a:srgbClr val="D9D9D9">
                      <a:alpha val="0"/>
                    </a:srgbClr>
                  </a:solidFill>
                </a:ln>
                <a:solidFill>
                  <a:srgbClr val="000000">
                    <a:lumMod val="85000"/>
                    <a:lumOff val="15000"/>
                  </a:srgbClr>
                </a:solidFill>
              </a:rPr>
              <a:t>23</a:t>
            </a:r>
            <a:r>
              <a:rPr lang="ko-KR" altLang="en-US" sz="800" kern="0" spc="-20">
                <a:ln>
                  <a:solidFill>
                    <a:srgbClr val="D9D9D9">
                      <a:alpha val="0"/>
                    </a:srgbClr>
                  </a:solidFill>
                </a:ln>
                <a:solidFill>
                  <a:srgbClr val="000000">
                    <a:lumMod val="85000"/>
                    <a:lumOff val="15000"/>
                  </a:srgbClr>
                </a:solidFill>
              </a:rPr>
              <a:t>년 대체로 하락세를 유지했으나</a:t>
            </a:r>
            <a:r>
              <a:rPr lang="en-US" altLang="ko-KR" sz="800" kern="0" spc="-20">
                <a:ln>
                  <a:solidFill>
                    <a:srgbClr val="D9D9D9">
                      <a:alpha val="0"/>
                    </a:srgbClr>
                  </a:solidFill>
                </a:ln>
                <a:solidFill>
                  <a:srgbClr val="000000">
                    <a:lumMod val="85000"/>
                    <a:lumOff val="15000"/>
                  </a:srgbClr>
                </a:solidFill>
              </a:rPr>
              <a:t>, </a:t>
            </a:r>
            <a:r>
              <a:rPr lang="ko-KR" altLang="en-US" sz="800" kern="0" spc="-20">
                <a:ln>
                  <a:solidFill>
                    <a:srgbClr val="D9D9D9">
                      <a:alpha val="0"/>
                    </a:srgbClr>
                  </a:solidFill>
                </a:ln>
                <a:solidFill>
                  <a:srgbClr val="000000">
                    <a:lumMod val="85000"/>
                    <a:lumOff val="15000"/>
                  </a:srgbClr>
                </a:solidFill>
              </a:rPr>
              <a:t>불확실성이 높은 수준</a:t>
            </a:r>
          </a:p>
          <a:p>
            <a:pPr marL="266700" indent="-177800">
              <a:lnSpc>
                <a:spcPct val="110000"/>
              </a:lnSpc>
              <a:buFontTx/>
              <a:buChar char="-"/>
              <a:defRPr/>
            </a:pPr>
            <a:r>
              <a:rPr lang="ko-KR" altLang="en-US" sz="800" kern="0" spc="-20">
                <a:ln>
                  <a:solidFill>
                    <a:srgbClr val="D9D9D9">
                      <a:alpha val="0"/>
                    </a:srgbClr>
                  </a:solidFill>
                </a:ln>
                <a:solidFill>
                  <a:srgbClr val="000000">
                    <a:lumMod val="85000"/>
                    <a:lumOff val="15000"/>
                  </a:srgbClr>
                </a:solidFill>
              </a:rPr>
              <a:t>글로벌 식품 가격은 ’</a:t>
            </a:r>
            <a:r>
              <a:rPr lang="en-US" altLang="ko-KR" sz="800" kern="0" spc="-20">
                <a:ln>
                  <a:solidFill>
                    <a:srgbClr val="D9D9D9">
                      <a:alpha val="0"/>
                    </a:srgbClr>
                  </a:solidFill>
                </a:ln>
                <a:solidFill>
                  <a:srgbClr val="000000">
                    <a:lumMod val="85000"/>
                    <a:lumOff val="15000"/>
                  </a:srgbClr>
                </a:solidFill>
              </a:rPr>
              <a:t>23</a:t>
            </a:r>
            <a:r>
              <a:rPr lang="ko-KR" altLang="en-US" sz="800" kern="0" spc="-20">
                <a:ln>
                  <a:solidFill>
                    <a:srgbClr val="D9D9D9">
                      <a:alpha val="0"/>
                    </a:srgbClr>
                  </a:solidFill>
                </a:ln>
                <a:solidFill>
                  <a:srgbClr val="000000">
                    <a:lumMod val="85000"/>
                    <a:lumOff val="15000"/>
                  </a:srgbClr>
                </a:solidFill>
              </a:rPr>
              <a:t>년에 수요 감소가 공급 감소를 상쇄하며 하락세 유지</a:t>
            </a:r>
            <a:endParaRPr lang="en-US" altLang="ko-KR" sz="800" kern="0" spc="-20">
              <a:ln>
                <a:solidFill>
                  <a:srgbClr val="D9D9D9">
                    <a:alpha val="0"/>
                  </a:srgbClr>
                </a:solidFill>
              </a:ln>
              <a:solidFill>
                <a:srgbClr val="000000">
                  <a:lumMod val="85000"/>
                  <a:lumOff val="15000"/>
                </a:srgbClr>
              </a:solidFill>
            </a:endParaRPr>
          </a:p>
          <a:p>
            <a:pPr marL="266700" indent="-177800">
              <a:lnSpc>
                <a:spcPct val="110000"/>
              </a:lnSpc>
              <a:buFontTx/>
              <a:buChar char="-"/>
              <a:defRPr/>
            </a:pPr>
            <a:r>
              <a:rPr lang="ko-KR" altLang="en-US" sz="800" kern="0" spc="-20">
                <a:ln>
                  <a:solidFill>
                    <a:srgbClr val="D9D9D9">
                      <a:alpha val="0"/>
                    </a:srgbClr>
                  </a:solidFill>
                </a:ln>
                <a:solidFill>
                  <a:srgbClr val="000000">
                    <a:lumMod val="85000"/>
                    <a:lumOff val="15000"/>
                  </a:srgbClr>
                </a:solidFill>
              </a:rPr>
              <a:t>미국 기대 인플레이션율은 ’</a:t>
            </a:r>
            <a:r>
              <a:rPr lang="en-US" altLang="ko-KR" sz="800" kern="0" spc="-20">
                <a:ln>
                  <a:solidFill>
                    <a:srgbClr val="D9D9D9">
                      <a:alpha val="0"/>
                    </a:srgbClr>
                  </a:solidFill>
                </a:ln>
                <a:solidFill>
                  <a:srgbClr val="000000">
                    <a:lumMod val="85000"/>
                    <a:lumOff val="15000"/>
                  </a:srgbClr>
                </a:solidFill>
              </a:rPr>
              <a:t>23.11</a:t>
            </a:r>
            <a:r>
              <a:rPr lang="ko-KR" altLang="en-US" sz="800" kern="0" spc="-20">
                <a:ln>
                  <a:solidFill>
                    <a:srgbClr val="D9D9D9">
                      <a:alpha val="0"/>
                    </a:srgbClr>
                  </a:solidFill>
                </a:ln>
                <a:solidFill>
                  <a:srgbClr val="000000">
                    <a:lumMod val="85000"/>
                    <a:lumOff val="15000"/>
                  </a:srgbClr>
                </a:solidFill>
              </a:rPr>
              <a:t>월 </a:t>
            </a:r>
            <a:r>
              <a:rPr lang="en-US" altLang="ko-KR" sz="800" kern="0" spc="-20">
                <a:ln>
                  <a:solidFill>
                    <a:srgbClr val="D9D9D9">
                      <a:alpha val="0"/>
                    </a:srgbClr>
                  </a:solidFill>
                </a:ln>
                <a:solidFill>
                  <a:srgbClr val="000000">
                    <a:lumMod val="85000"/>
                    <a:lumOff val="15000"/>
                  </a:srgbClr>
                </a:solidFill>
              </a:rPr>
              <a:t>4.5%</a:t>
            </a:r>
            <a:r>
              <a:rPr lang="ko-KR" altLang="en-US" sz="800" kern="0" spc="-20">
                <a:ln>
                  <a:solidFill>
                    <a:srgbClr val="D9D9D9">
                      <a:alpha val="0"/>
                    </a:srgbClr>
                  </a:solidFill>
                </a:ln>
                <a:solidFill>
                  <a:srgbClr val="000000">
                    <a:lumMod val="85000"/>
                    <a:lumOff val="15000"/>
                  </a:srgbClr>
                </a:solidFill>
              </a:rPr>
              <a:t>를 기록하며 여전히 높은 것으로 나타남</a:t>
            </a:r>
          </a:p>
        </p:txBody>
      </p:sp>
      <p:sp>
        <p:nvSpPr>
          <p:cNvPr id="13" name="직사각형 12">
            <a:extLst>
              <a:ext uri="{FF2B5EF4-FFF2-40B4-BE49-F238E27FC236}">
                <a16:creationId xmlns:a16="http://schemas.microsoft.com/office/drawing/2014/main" id="{947214B5-4AC5-F319-1210-D1DB85577B1A}"/>
              </a:ext>
            </a:extLst>
          </p:cNvPr>
          <p:cNvSpPr/>
          <p:nvPr/>
        </p:nvSpPr>
        <p:spPr>
          <a:xfrm>
            <a:off x="5132388" y="4942116"/>
            <a:ext cx="4070350" cy="930971"/>
          </a:xfrm>
          <a:prstGeom prst="rect">
            <a:avLst/>
          </a:prstGeom>
          <a:solidFill>
            <a:sysClr val="window" lastClr="FFFFFF">
              <a:lumMod val="95000"/>
            </a:sysClr>
          </a:solidFill>
        </p:spPr>
        <p:txBody>
          <a:bodyPr wrap="square" lIns="72000" tIns="36000" rIns="72000" bIns="36000" anchor="ctr">
            <a:noAutofit/>
          </a:bodyPr>
          <a:lstStyle/>
          <a:p>
            <a:pPr marL="92075" indent="-92075">
              <a:lnSpc>
                <a:spcPct val="110000"/>
              </a:lnSpc>
              <a:buFont typeface="Wingdings" panose="05000000000000000000" pitchFamily="2" charset="2"/>
              <a:buChar char="§"/>
              <a:defRPr/>
            </a:pPr>
            <a:r>
              <a:rPr lang="ko-KR" altLang="en-US" sz="900" kern="0" spc="-20">
                <a:ln>
                  <a:solidFill>
                    <a:srgbClr val="D9D9D9">
                      <a:alpha val="0"/>
                    </a:srgbClr>
                  </a:solidFill>
                </a:ln>
                <a:solidFill>
                  <a:srgbClr val="000000">
                    <a:lumMod val="85000"/>
                    <a:lumOff val="15000"/>
                  </a:srgbClr>
                </a:solidFill>
                <a:latin typeface="+mn-ea"/>
              </a:rPr>
              <a:t>금리인상의 여파로 미국과 한국의 </a:t>
            </a:r>
            <a:r>
              <a:rPr lang="en-US" altLang="ko-KR" sz="900" kern="0" spc="-20">
                <a:ln>
                  <a:solidFill>
                    <a:srgbClr val="D9D9D9">
                      <a:alpha val="0"/>
                    </a:srgbClr>
                  </a:solidFill>
                </a:ln>
                <a:solidFill>
                  <a:srgbClr val="000000">
                    <a:lumMod val="85000"/>
                    <a:lumOff val="15000"/>
                  </a:srgbClr>
                </a:solidFill>
                <a:latin typeface="+mn-ea"/>
              </a:rPr>
              <a:t>CPI</a:t>
            </a:r>
            <a:r>
              <a:rPr lang="ko-KR" altLang="en-US" sz="900" kern="0" spc="-20">
                <a:ln>
                  <a:solidFill>
                    <a:srgbClr val="D9D9D9">
                      <a:alpha val="0"/>
                    </a:srgbClr>
                  </a:solidFill>
                </a:ln>
                <a:solidFill>
                  <a:srgbClr val="000000">
                    <a:lumMod val="85000"/>
                    <a:lumOff val="15000"/>
                  </a:srgbClr>
                </a:solidFill>
                <a:latin typeface="+mn-ea"/>
              </a:rPr>
              <a:t>는 꾸준한 하락세를 보였으나 ’</a:t>
            </a:r>
            <a:r>
              <a:rPr lang="en-US" altLang="ko-KR" sz="900" kern="0" spc="-20">
                <a:ln>
                  <a:solidFill>
                    <a:srgbClr val="D9D9D9">
                      <a:alpha val="0"/>
                    </a:srgbClr>
                  </a:solidFill>
                </a:ln>
                <a:solidFill>
                  <a:srgbClr val="000000">
                    <a:lumMod val="85000"/>
                    <a:lumOff val="15000"/>
                  </a:srgbClr>
                </a:solidFill>
                <a:latin typeface="+mn-ea"/>
              </a:rPr>
              <a:t>23</a:t>
            </a:r>
            <a:r>
              <a:rPr lang="ko-KR" altLang="en-US" sz="900" kern="0" spc="-20">
                <a:ln>
                  <a:solidFill>
                    <a:srgbClr val="D9D9D9">
                      <a:alpha val="0"/>
                    </a:srgbClr>
                  </a:solidFill>
                </a:ln>
                <a:solidFill>
                  <a:srgbClr val="000000">
                    <a:lumMod val="85000"/>
                    <a:lumOff val="15000"/>
                  </a:srgbClr>
                </a:solidFill>
                <a:latin typeface="+mn-ea"/>
              </a:rPr>
              <a:t>년 </a:t>
            </a:r>
            <a:r>
              <a:rPr lang="en-US" altLang="ko-KR" sz="900" kern="0" spc="-20">
                <a:ln>
                  <a:solidFill>
                    <a:srgbClr val="D9D9D9">
                      <a:alpha val="0"/>
                    </a:srgbClr>
                  </a:solidFill>
                </a:ln>
                <a:solidFill>
                  <a:srgbClr val="000000">
                    <a:lumMod val="85000"/>
                    <a:lumOff val="15000"/>
                  </a:srgbClr>
                </a:solidFill>
                <a:latin typeface="+mn-ea"/>
              </a:rPr>
              <a:t>7</a:t>
            </a:r>
            <a:r>
              <a:rPr lang="ko-KR" altLang="en-US" sz="900" kern="0" spc="-20">
                <a:ln>
                  <a:solidFill>
                    <a:srgbClr val="D9D9D9">
                      <a:alpha val="0"/>
                    </a:srgbClr>
                  </a:solidFill>
                </a:ln>
                <a:solidFill>
                  <a:srgbClr val="000000">
                    <a:lumMod val="85000"/>
                    <a:lumOff val="15000"/>
                  </a:srgbClr>
                </a:solidFill>
                <a:latin typeface="+mn-ea"/>
              </a:rPr>
              <a:t>월을 전후하여 다시 소폭 오름세로 전환</a:t>
            </a:r>
          </a:p>
          <a:p>
            <a:pPr marL="266700" indent="-177800">
              <a:lnSpc>
                <a:spcPct val="110000"/>
              </a:lnSpc>
              <a:buFontTx/>
              <a:buChar char="-"/>
              <a:defRPr/>
            </a:pPr>
            <a:r>
              <a:rPr lang="ko-KR" altLang="en-US" sz="850" kern="0" spc="-20">
                <a:ln>
                  <a:solidFill>
                    <a:srgbClr val="D9D9D9">
                      <a:alpha val="0"/>
                    </a:srgbClr>
                  </a:solidFill>
                </a:ln>
                <a:solidFill>
                  <a:srgbClr val="000000">
                    <a:lumMod val="85000"/>
                    <a:lumOff val="15000"/>
                  </a:srgbClr>
                </a:solidFill>
              </a:rPr>
              <a:t>국제 유가 및 관련 상품군 가격 상승</a:t>
            </a:r>
            <a:r>
              <a:rPr lang="en-US" altLang="ko-KR" sz="850" kern="0" spc="-20">
                <a:ln>
                  <a:solidFill>
                    <a:srgbClr val="D9D9D9">
                      <a:alpha val="0"/>
                    </a:srgbClr>
                  </a:solidFill>
                </a:ln>
                <a:solidFill>
                  <a:srgbClr val="000000">
                    <a:lumMod val="85000"/>
                    <a:lumOff val="15000"/>
                  </a:srgbClr>
                </a:solidFill>
              </a:rPr>
              <a:t>, </a:t>
            </a:r>
            <a:r>
              <a:rPr lang="ko-KR" altLang="en-US" sz="850" kern="0" spc="-20">
                <a:ln>
                  <a:solidFill>
                    <a:srgbClr val="D9D9D9">
                      <a:alpha val="0"/>
                    </a:srgbClr>
                  </a:solidFill>
                </a:ln>
                <a:solidFill>
                  <a:srgbClr val="000000">
                    <a:lumMod val="85000"/>
                    <a:lumOff val="15000"/>
                  </a:srgbClr>
                </a:solidFill>
              </a:rPr>
              <a:t>이상기후 등에 따른 농산물 가격 상승이 물가 오름세의 가장 큰 원인으로 분석</a:t>
            </a:r>
          </a:p>
          <a:p>
            <a:pPr marL="266700" indent="-177800">
              <a:lnSpc>
                <a:spcPct val="110000"/>
              </a:lnSpc>
              <a:buFontTx/>
              <a:buChar char="-"/>
              <a:defRPr/>
            </a:pPr>
            <a:r>
              <a:rPr lang="ko-KR" altLang="en-US" sz="850" kern="0" spc="-20">
                <a:ln>
                  <a:solidFill>
                    <a:srgbClr val="D9D9D9">
                      <a:alpha val="0"/>
                    </a:srgbClr>
                  </a:solidFill>
                </a:ln>
                <a:solidFill>
                  <a:srgbClr val="000000">
                    <a:lumMod val="85000"/>
                    <a:lumOff val="15000"/>
                  </a:srgbClr>
                </a:solidFill>
              </a:rPr>
              <a:t>다만 ’</a:t>
            </a:r>
            <a:r>
              <a:rPr lang="en-US" altLang="ko-KR" sz="850" kern="0" spc="-20">
                <a:ln>
                  <a:solidFill>
                    <a:srgbClr val="D9D9D9">
                      <a:alpha val="0"/>
                    </a:srgbClr>
                  </a:solidFill>
                </a:ln>
                <a:solidFill>
                  <a:srgbClr val="000000">
                    <a:lumMod val="85000"/>
                    <a:lumOff val="15000"/>
                  </a:srgbClr>
                </a:solidFill>
              </a:rPr>
              <a:t>23</a:t>
            </a:r>
            <a:r>
              <a:rPr lang="ko-KR" altLang="en-US" sz="850" kern="0" spc="-20">
                <a:ln>
                  <a:solidFill>
                    <a:srgbClr val="D9D9D9">
                      <a:alpha val="0"/>
                    </a:srgbClr>
                  </a:solidFill>
                </a:ln>
                <a:solidFill>
                  <a:srgbClr val="000000">
                    <a:lumMod val="85000"/>
                    <a:lumOff val="15000"/>
                  </a:srgbClr>
                </a:solidFill>
              </a:rPr>
              <a:t>년 </a:t>
            </a:r>
            <a:r>
              <a:rPr lang="en-US" altLang="ko-KR" sz="850" kern="0" spc="-20">
                <a:ln>
                  <a:solidFill>
                    <a:srgbClr val="D9D9D9">
                      <a:alpha val="0"/>
                    </a:srgbClr>
                  </a:solidFill>
                </a:ln>
                <a:solidFill>
                  <a:srgbClr val="000000">
                    <a:lumMod val="85000"/>
                    <a:lumOff val="15000"/>
                  </a:srgbClr>
                </a:solidFill>
              </a:rPr>
              <a:t>10</a:t>
            </a:r>
            <a:r>
              <a:rPr lang="ko-KR" altLang="en-US" sz="850" kern="0" spc="-20">
                <a:ln>
                  <a:solidFill>
                    <a:srgbClr val="D9D9D9">
                      <a:alpha val="0"/>
                    </a:srgbClr>
                  </a:solidFill>
                </a:ln>
                <a:solidFill>
                  <a:srgbClr val="000000">
                    <a:lumMod val="85000"/>
                    <a:lumOff val="15000"/>
                  </a:srgbClr>
                </a:solidFill>
              </a:rPr>
              <a:t>월 미국 </a:t>
            </a:r>
            <a:r>
              <a:rPr lang="en-US" altLang="ko-KR" sz="850" kern="0" spc="-20">
                <a:ln>
                  <a:solidFill>
                    <a:srgbClr val="D9D9D9">
                      <a:alpha val="0"/>
                    </a:srgbClr>
                  </a:solidFill>
                </a:ln>
                <a:solidFill>
                  <a:srgbClr val="000000">
                    <a:lumMod val="85000"/>
                    <a:lumOff val="15000"/>
                  </a:srgbClr>
                </a:solidFill>
              </a:rPr>
              <a:t>CPI </a:t>
            </a:r>
            <a:r>
              <a:rPr lang="ko-KR" altLang="en-US" sz="850" kern="0" spc="-20">
                <a:ln>
                  <a:solidFill>
                    <a:srgbClr val="D9D9D9">
                      <a:alpha val="0"/>
                    </a:srgbClr>
                  </a:solidFill>
                </a:ln>
                <a:solidFill>
                  <a:srgbClr val="000000">
                    <a:lumMod val="85000"/>
                    <a:lumOff val="15000"/>
                  </a:srgbClr>
                </a:solidFill>
              </a:rPr>
              <a:t>상승폭이 꺾이면서 인플레이션 둔화 속도를 지켜볼 필요</a:t>
            </a:r>
          </a:p>
        </p:txBody>
      </p:sp>
    </p:spTree>
    <p:extLst>
      <p:ext uri="{BB962C8B-B14F-4D97-AF65-F5344CB8AC3E}">
        <p14:creationId xmlns:p14="http://schemas.microsoft.com/office/powerpoint/2010/main" val="6085718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UID" val="{8B7E2CA3-375D-4415-89B5-7C7E9B46A778}"/>
  <p:tag name="ISPRING_RESOURCE_FOLDER" val="\\UDS\8\ebaker3\Desktop\Global Board Presentation  - N Petrie\Leadership Pack\Leadership Pack_02\"/>
  <p:tag name="ISPRING_PRESENTATION_PATH" val="\\UDS\8\ebaker3\Desktop\Global Board Presentation  - N Petrie\Leadership Pack\Leadership Pack_02.pptx"/>
  <p:tag name="ISPRING_PROJECT_FOLDER_UPDATED" val="1"/>
  <p:tag name="ISPRING_PRESENTATION_INFO" val="&lt;?xml version=&quot;1.0&quot; encoding=&quot;UTF-8&quot; standalone=&quot;no&quot; ?&gt;&#10;&lt;presentation&gt;&#10;&#10;  &lt;slides&gt;&#10;    &lt;slide duration=&quot;6150&quot; id=&quot;{4257E06D-39A9-4DF7-996D-89EC9607447A}&quot; pptId=&quot;256&quot; transitionDuration=&quot;0&quot;/&gt;&#10;    &lt;slide duration=&quot;48024&quot; id=&quot;{EDD4C95D-9195-48C4-A1D8-B082B9879BCF}&quot; pptId=&quot;258&quot; transitionDuration=&quot;0&quot;/&gt;&#10;    &lt;slide duration=&quot;5000&quot; id=&quot;{2D4498EE-BCB1-4726-A1BE-206F5914222E}&quot; pptId=&quot;259&quot; transitionDuration=&quot;0&quot;/&gt;&#10;    &lt;slide duration=&quot;5000&quot; id=&quot;{01A13A1D-6143-40AB-A6D8-05D0B593FD2A}&quot; pptId=&quot;260&quot; transitionDuration=&quot;0&quot;/&gt;&#10;    &lt;slide duration=&quot;5000&quot; id=&quot;{32E42493-1E07-472B-85BE-DDACB4C44428}&quot; pptId=&quot;261&quot; transitionDuration=&quot;0&quot;/&gt;&#10;    &lt;slide duration=&quot;5000&quot; id=&quot;{FE47AA6A-F9E9-4422-BA82-91CC1813F7B9}&quot; pptId=&quot;262&quot; transitionDuration=&quot;0&quot;/&gt;&#10;    &lt;slide duration=&quot;5000&quot; id=&quot;{A82C5922-5BA4-4145-AC6A-06C834188BF1}&quot; pptId=&quot;263&quot; transitionDuration=&quot;0&quot;/&gt;&#10;    &lt;slide duration=&quot;5000&quot; id=&quot;{AA54486C-DBA8-472F-A696-9283D7A076B7}&quot; pptId=&quot;264&quot; transitionDuration=&quot;0&quot;/&gt;&#10;    &lt;slide duration=&quot;5000&quot; id=&quot;{F78B596E-3755-4618-982D-0C1354F7E76D}&quot; pptId=&quot;265&quot; transitionDuration=&quot;0&quot;/&gt;&#10;    &lt;slide duration=&quot;5000&quot; id=&quot;{05114634-8198-4A0D-81AA-87C35C0C49DE}&quot; pptId=&quot;266&quot; transitionDuration=&quot;0&quot;/&gt;&#10;    &lt;slide duration=&quot;48024&quot; id=&quot;{0642472C-F50E-42F2-8FF3-4C89758169F9}&quot; pptId=&quot;267&quot; transitionDuration=&quot;0&quot;/&gt;&#10;    &lt;slide duration=&quot;5000&quot; id=&quot;{BF018970-3A8E-4F28-AF98-DC4FDB27BD2C}&quot; pptId=&quot;268&quot; transitionDuration=&quot;500&quot;/&gt;&#10;    &lt;slide duration=&quot;139960&quot; id=&quot;{6207077D-78C5-4BC9-B3E6-B215C2B52A77}&quot; pptId=&quot;269&quot; transitionDuration=&quot;0&quot;/&gt;&#10;    &lt;slide duration=&quot;5000&quot; id=&quot;{8260909B-1813-47E4-AB4B-73F2E7F540E6}&quot; pptId=&quot;270&quot; transitionDuration=&quot;0&quot;/&gt;&#10;    &lt;slide duration=&quot;5000&quot; id=&quot;{5DB593F4-F48D-4C6D-BB66-5F3441236D09}&quot; pptId=&quot;271&quot; transitionDuration=&quot;0&quot;/&gt;&#10;    &lt;slide duration=&quot;5000&quot; id=&quot;{9574E6D2-9FC5-4A60-96F2-0BF7755BE56E}&quot; pptId=&quot;272&quot; transitionDuration=&quot;0&quot;/&gt;&#10;    &lt;slide duration=&quot;5000&quot; id=&quot;{606A46FA-99AB-49F8-A080-61C8B2FBAF86}&quot; pptId=&quot;273&quot; transitionDuration=&quot;500&quot;/&gt;&#10;    &lt;slide duration=&quot;5000&quot; id=&quot;{B8086F30-C378-4B2A-BE99-A035A27B24F9}&quot; pptId=&quot;274&quot; transitionDuration=&quot;0&quot;/&gt;&#10;    &lt;slide duration=&quot;5000&quot; id=&quot;{C5395054-2DE4-4601-B29F-A6A16007B98B}&quot; pptId=&quot;275&quot; transitionDuration=&quot;0&quot;/&gt;&#10;    &lt;slide duration=&quot;5000&quot; id=&quot;{7C47F49A-81F0-4815-9705-C3C47E27D4DE}&quot; pptId=&quot;276&quot; transitionDuration=&quot;0&quot;/&gt;&#10;    &lt;slide duration=&quot;5000&quot; id=&quot;{2F1D5B8A-9002-4E5C-8445-B89B84736E1A}&quot; pptId=&quot;277&quot; transitionDuration=&quot;0&quot;/&gt;&#10;    &lt;slide duration=&quot;5000&quot; id=&quot;{856452B8-34B4-4F92-A637-58B20C49DAA8}&quot; pptId=&quot;278&quot; transitionDuration=&quot;0&quot;/&gt;&#10;    &lt;slide duration=&quot;5000&quot; id=&quot;{A07B93F4-E3A3-492E-96CC-0F394B8306DF}&quot; pptId=&quot;279&quot; transitionDuration=&quot;0&quot;/&gt;&#10;    &lt;slide duration=&quot;5000&quot; id=&quot;{70C276E6-3AB4-4F60-9955-9D06C03CEB65}&quot; pptId=&quot;280&quot; transitionDuration=&quot;0&quot;/&gt;&#10;    &lt;slide duration=&quot;5000&quot; id=&quot;{977698CA-5266-4E4E-AB04-7702F2BE6664}&quot; pptId=&quot;281&quot; transitionDuration=&quot;0&quot;/&gt;&#10;    &lt;slide duration=&quot;5000&quot; id=&quot;{DC709272-35D5-408C-BA23-E39BB354256B}&quot; pptId=&quot;282&quot; transitionDuration=&quot;0&quot;/&gt;&#10;    &lt;slide duration=&quot;5000&quot; id=&quot;{EAED726D-9EE6-4093-9641-91E5017771D6}&quot; pptId=&quot;283&quot; transitionDuration=&quot;0&quot;/&gt;&#10;    &lt;slide duration=&quot;5000&quot; id=&quot;{266EC1BC-7FD1-4472-87A1-BF9EF040484D}&quot; pptId=&quot;284&quot; transitionDuration=&quot;0&quot;/&gt;&#10;    &lt;slide duration=&quot;5000&quot; id=&quot;{458E5C22-A95F-4890-A91D-66E65C194827}&quot; pptId=&quot;285&quot; transitionDuration=&quot;0&quot;/&gt;&#10;    &lt;slide duration=&quot;5000&quot; id=&quot;{1DAFD1D6-6638-4040-A404-2B5FACFCE205}&quot; pptId=&quot;307&quot; transitionDuration=&quot;0&quot;/&gt;&#10;    &lt;slide duration=&quot;5000&quot; id=&quot;{1F02C295-386C-4A89-A5E0-49CC0F7C0F68}&quot; pptId=&quot;286&quot; transitionDuration=&quot;0&quot;/&gt;&#10;    &lt;slide duration=&quot;5000&quot; id=&quot;{C7EB503D-3B5B-4FA3-98A0-CEC3016C7F59}&quot; pptId=&quot;288&quot; transitionDuration=&quot;0&quot;/&gt;&#10;    &lt;slide duration=&quot;5000&quot; id=&quot;{C44DFB26-D470-400B-99C3-970BF98FABCF}&quot; pptId=&quot;289&quot; transitionDuration=&quot;0&quot;/&gt;&#10;    &lt;slide duration=&quot;5000&quot; id=&quot;{C6FDE8D1-DC19-4A1D-9D1B-3465D32C7276}&quot; pptId=&quot;290&quot; transitionDuration=&quot;0&quot;/&gt;&#10;    &lt;slide duration=&quot;5000&quot; id=&quot;{979FEADD-4C06-4BDF-B92B-D2B6E5EB6825}&quot; pptId=&quot;292&quot; transitionDuration=&quot;0&quot;/&gt;&#10;    &lt;slide duration=&quot;5000&quot; id=&quot;{5D2B9331-8C1C-4759-B7A9-7CA243861E9C}&quot; pptId=&quot;291&quot; transitionDuration=&quot;0&quot;/&gt;&#10;    &lt;slide duration=&quot;5000&quot; id=&quot;{A8417551-076E-4168-851E-27C7EEA064B4}&quot; pptId=&quot;293&quot; transitionDuration=&quot;0&quot;/&gt;&#10;    &lt;slide duration=&quot;5000&quot; id=&quot;{F997AB04-67A3-4499-A711-88F742AB50D2}&quot; pptId=&quot;294&quot; transitionDuration=&quot;0&quot;/&gt;&#10;    &lt;slide duration=&quot;5000&quot; id=&quot;{A5DADAA0-4722-4AC7-8AC6-039106C01A64}&quot; pptId=&quot;295&quot; transitionDuration=&quot;0&quot;/&gt;&#10;    &lt;slide duration=&quot;5000&quot; id=&quot;{775CD8EE-F87A-44B2-85FE-B4B31C561637}&quot; pptId=&quot;296&quot; transitionDuration=&quot;0&quot;/&gt;&#10;    &lt;slide duration=&quot;5000&quot; id=&quot;{87F90F58-4DE7-4EC9-84F3-E5EA7CE1B902}&quot; pptId=&quot;309&quot; transitionDuration=&quot;0&quot;/&gt;&#10;    &lt;slide duration=&quot;5000&quot; id=&quot;{7F3E101F-D734-4C9D-980D-4B2071A42D61}&quot; pptId=&quot;297&quot; transitionDuration=&quot;0&quot;/&gt;&#10;    &lt;slide duration=&quot;5000&quot; id=&quot;{CCBF6D24-A158-49D4-A42E-DC11DDBE1C9E}&quot; pptId=&quot;298&quot; transitionDuration=&quot;0&quot;/&gt;&#10;    &lt;slide duration=&quot;139960&quot; id=&quot;{CFA602A6-12D1-432E-B038-E7A9E8202A09}&quot; pptId=&quot;299&quot; transitionDuration=&quot;0&quot;/&gt;&#10;    &lt;slide duration=&quot;5000&quot; id=&quot;{8E3C188E-115D-42F6-B784-0339C88D3C47}&quot; pptId=&quot;308&quot; transitionDuration=&quot;0&quot;/&gt;&#10;    &lt;slide duration=&quot;5000&quot; id=&quot;{523EB18A-C189-4E60-B560-CFE23AEEDCC6}&quot; pptId=&quot;301&quot; transitionDuration=&quot;0&quot;/&gt;&#10;    &lt;slide duration=&quot;5000&quot; id=&quot;{B0DB1909-AED0-463F-BDF1-9A43EBD14095}&quot; pptId=&quot;302&quot; transitionDuration=&quot;0&quot;/&gt;&#10;    &lt;slide duration=&quot;5000&quot; id=&quot;{F9E00F73-FC45-4DC7-B5D1-AC2ECA8F7BD1}&quot; pptId=&quot;304&quot; transitionDuration=&quot;500&quot;/&gt;&#10;    &lt;slide duration=&quot;5000&quot; id=&quot;{CC589245-BE3D-4974-8AB7-E8DD879FBEF0}&quot; pptId=&quot;306&quot; transitionDuration=&quot;0&quot;/&gt;&#10;  &lt;/slides&gt;&#10;&#10;  &lt;narration&gt;&#10;    &lt;videoTracks&gt;&#10;      &lt;videoTrack duration=&quot;128960&quot; muted=&quot;false&quot; slideId=&quot;{CFA602A6-12D1-432E-B038-E7A9E8202A09}&quot; startTime=&quot;0&quot; stepIndex=&quot;0&quot; volume=&quot;1&quot;&gt;&#10;        &lt;file modifyTime=&quot;2015-03-06T01:30:23&quot; size=&quot;83288764&quot;&gt;&#10;          &lt;path full=&quot;\\UDS\8\ebaker3\Desktop\Global Board Presentation  - N Petrie\Leadership Pack\Leadership Pack_02\video\video1.mp4&quot; relative=&quot;Leadership Pack_02\video\video1.mp4&quot; resource=&quot;video1.mp4&quot;/&gt;&#10;        &lt;/file&gt;&#10;        &lt;video height=&quot;1080&quot; width=&quot;1920&quot;/&gt;&#10;        &lt;audio channels=&quot;2&quot; sampleRate=&quot;44100&quot;/&gt;&#10;      &lt;/videoTrack&gt;&#10;      &lt;videoTrack duration=&quot;139960&quot; muted=&quot;false&quot; slideId=&quot;{6207077D-78C5-4BC9-B3E6-B215C2B52A77}&quot; startTime=&quot;0&quot; stepIndex=&quot;0&quot; volume=&quot;1&quot;&gt;&#10;        &lt;file modifyTime=&quot;2015-03-06T01:32:25&quot; size=&quot;47526755&quot;&gt;&#10;          &lt;path full=&quot;\\UDS\8\ebaker3\Desktop\Global Board Presentation  - N Petrie\Leadership Pack\Leadership Pack_02\video\video2.mp4&quot; relative=&quot;Leadership Pack_02\video\video2.mp4&quot; resource=&quot;video2.mp4&quot;/&gt;&#10;        &lt;/file&gt;&#10;        &lt;video height=&quot;720&quot; width=&quot;1280&quot;/&gt;&#10;        &lt;audio channels=&quot;2&quot; sampleRate=&quot;48000&quot;/&gt;&#10;      &lt;/videoTrack&gt;&#10;    &lt;/videoTracks&gt;&#10;  &lt;/narration&gt;&#10;&#10;&lt;/presentation&gt;&#10;"/>
  <p:tag name="GENSWF_MOVIE_ONCLICK_URL" val="http://"/>
  <p:tag name="GENSWF_MOVIE_ONCLICK_URL_TARGET" val="_self"/>
  <p:tag name="GENSWF_MOVIE_PRESENTATION_END_URL" val="http://"/>
  <p:tag name="GENSWF_MOVIE_PRESENTATION_END_URL_TARGET" val="_self"/>
  <p:tag name="FLASHSPRING_PRESENTATION_REFERENCES" val="F&#10;Leadership Pack_02.pptx&#10;\\UDS\8\ebaker3\Desktop\Global Board Presentation  - N Petrie\Leadership Pack\Leadership Pack_02\attachment\att1\Leadership Pack_02.pptx&#10;_blank&#10;|&#10;"/>
  <p:tag name="ISPRING_PLAYERS_CUSTOMIZATION" val="UEsDBBQAAgAIAEZkZkZ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BGZGZGh2OPsIwEAADIFAAAJwAAAHVuaXZlcnNhbC9mbGFzaF9wdWJsaXNoaW5nX3NldHRpbmdzLnhtbOVYzXLiOBC+8xQqb81xYvK7mRSQIsFUqAHDgrOZnChhC9BGlrySDMOc9mn2wfZJtoUCMSEhYrYmNVV7Stzur7vV6p8PVy6/pgzNiFRU8Kp3eFD2EOGxSCifVL3bqPnx3ENKY55gJjipelx46LJWqmT5iFE1HRCtQVUhMMPVRaar3lTr7ML35/P5AVWZNG8FyzXYVwexSP1MEkW4JtLPGF7AH73IiPJqpRJCFSvqiCRnBNEEQuDURIdZk2E19XyrNsLxw0SKnCfXggmJ5GRU9X4pl4+PzxsrHWuqQVPCzeFUDYRGrC9wklATD2YD+o2gKaGTKQR+eHTioTlN9LTqHZePjB3Q97ftLK3bU2Bj51rAcbh+dJASjROssX20HiUZEwl5JaqmZU7A6IasoKnJV70WWFGy4DilcQRvkMlV1WtEw37QDPpBeB0Mb/ttG6ozImpF7cAJM2i3GsEw7EbBYHgTddp7g6LgS+QE6vWDQRBGQX941eruiXA/zxMm6NRb7T0xd8HVoBXt6ymsd/aF9G66oRvmutvp1cP7vUK7ue8F/XYr/DyMut121Oo9oZaFWSjBir9ZzRWoepHLjZpdtXNvKrR4VrqKaBgnDMsJiUSTQpONMVPEQ39kZPJbjhnVC2i8MkydB0KyuspIrPumqaqeaRTvyZw1CKGBs6eWLZ+uW/bTycbpfeu+cLKXA63ATMowX7TF5N2jPz1bR390dr47/JfCrMxoQkSIpVzOoe3w30xfYeQdHp+d7Q7hFW8VrDWOpzAf9Wq8FSUrrbHgG5PNPKORYMk6rSQdkSTEKSmM/cED5U3QPPTQGEqZQcLrkmLmIarhAuI1WOUjpaleLppmUROBLVhoBHUGWxcST7GEI6qi/DF5ZrTHtYAnqCHxHLaYzYcVv6beI9xF7QbSz8wVEOmiHkis9tBEdcaclFNMnRTvyEhRTVxUr6hwUeuvxoiLcgfLByJRJARz0r8TOUvQQuSI0QeCtEDQ+XkK/00JKu5tNJYiXUqBW2ikGNQ3mlEyJ8mli6N7cJHmgDS9yYi2Hv7M6Tc0ImMhwS7BMygdkFNl7R/sZTjDSj0ZxasYP9gV2wobwZcP5oA4mWFgEvsZhyYlaaZ/hH0MZ+cCXDAmIJsFE5CZGOdQpOZ+Epos1VyO6ex7imfLSzcXuTQK100hHmsTXsQwTijPiavBGHMkOFsgHEPFKlNCMypyBRJbLNa0+q4ALRRRvgx1AlMPnMnErd3Lh0fHJ6dnv55/ujjw//nr7487QY9koMew8WbZwPVOXuiMfMZB38C9yvWccftGuoP3OSNfoFjO2Occ0Bm4xQTfQO7gg28gd7DCLWxTyNRMj6SA38X6H8nE9rat+IYFvEwKlgzqZ+QEoWldYEIuHdq9jSCngYvqMnVOJKMf/O5kEG7BaSa5uQ27Tgf+7Lj/zULuFZaxUwiwTSd2dcM+ZTQFVpK826B8h3Z+l8b6T2zbduWPaazvuqWffhb9XzJmn9YfDja+FKx/fW9+LzNvUsppCnk0PGj9ka12elKu+C+/KpXA2ubXx1rpX1BLAwQUAAIACABGZGZGxmCIeLsCAABQCgAAIQAAAHVuaXZlcnNhbC9mbGFzaF9za2luX3NldHRpbmdzLnhtbJVWUW/bIBB+36+Isvc6W7dlk2ikNs2kSt1arVXfsX2xUTBYcE6Xfz/AuIbErrOgSuG77+OOu+NSondMrD7MZiSTXKonQGSi0BbpsBnLr+ZpgyjFRSYFgsALIVVF+Xz18af7kMQxp1RyD+pczZZm0LtZus85Eu/j69KuMUEmq5qKw70s5EVKs12hZCPyydDKQw2KM7EzzMWP5Xoz6oAzjXcIVRTT5rtd50lqBVqDDenbxq5JFacp8M7Twn3O1PSu3r/9kWzPNEMnu/5k15ispgXESV4sLi+/347zhTk9rsrSrvcFCH/RUC8/2zVK5fQAKj789otdowpZN/X/9EitZGETGmveL+Kbhkuam+dno1rYNSmwF7KOJqvg0+PuGqbefw3fPbHPVUn+aPN6NBBs0VMOK1QNkKTbtTZdyteHBs37gNWWcm0IIdSTHk3Qj7TR3TEx1vP+wCsTeUDyQM94kbypYN3GGzqNDb1gvb5xsyLkvmFBhAr2HgxC7MGe+dvk9YQZgD3zibMcHgQ/nNCPLa2mq/EN9dUM0u+jj/JvzCCo2XYZ63ad1bq6t09XB7490HEqmcNK23ieWQW2biRxWBtTchIUEXTPCopMil+Wlx7cbTRJjgy+14Y7iyBDDkMN52I0YzoM2W6n27H9Ueiv1u5naGb41Zwi0qyszI+Sns+8zjwSc8w8GVbYKWnooO7EVgYaV4oxUUXVDtSzlPxcN0Ii6HOPl+3TGqOTJMgBSYZzTPwhQ8kXTZWC2piaMeiaJsZaXsmKkps/fGHwCnksGDG2SizNcYKyt54MAN8AQFVWduVvN62lajgyDnvg3hoA7sJjNyPadOhYs13jPWwxnA8eOerHgBA0pJ8TfafE8yPAB/gvJqxBQWuYbnmkqXb3it781EzuJpntvHCIub1vpOhkYz9NoAHtf5L/AFBLAwQUAAIACABGZGZGLOLmYF4EAADZEwAAJgAAAHVuaXZlcnNhbC9odG1sX3B1Ymxpc2hpbmdfc2V0dGluZ3MueG1s3VjbciI3EH33V6gmtY8L+BqvC3BhMy5TCwOBcbx+osRIgGKNNJE0sOxTviYftl+yLWRuxsZiK3Gq8mRPT5/TrVbfhvLl15SjCVWaSVEJDgulAFGRSMLEqBLcxTcfzwOkDRYEcyloJRAyQJfVg3KWDzjT4x41BlQ1AhqhLzJTCcbGZBfF4nQ6LTCdKftW8twAvy4kMi1mimoqDFXFjOMZ/DGzjOqgenCAUNmJWpLknCJGwAXBrHeY35qUB0WnNcDJ40jJXJBryaVCajSoBL+USsfH5/WFjmOqs5QKezZdBaEVmwtMCLPuYN5j3ygaUzYag9+HRycBmjJixpXguHRkeUC/uM0zZ3eHwJbnWsJphHkykFKDCTbYPTqLig6pgrBSXTUqp0C6IVvTNPSrWQqciMwETlkSwxtkQ1UJ6nG/G96E3TC6Dvt33aZz1RsRN+Jm6IXpNRv1sB+147DXv41bzb1Bcfgl9gJ1umEvjOKw279qtPdE+J9nhQlbtUZzT8x9eNVrxPtaimqtfSGd23bkh7lutzq16GEv124fOmG32Yg+9+N2uxk3OivUPDHXUrBc3MzmMmS9zNVGzi6quTOWRj5LXU0NdBOO1YjG8oZBkQ0x1zRAf2R09FuOOTMzKLwSNJ1HSrOazmhiuraoKoEtlGBF5wjBNTC2KtnS6bJkP51snL7ozK+d7GVHy9CSMixmTTl6d+9Pz5beH52d73b/JTfLE0aojLBS8z607f6b4VtreYfHZ2e7XXjFWhkbg5Mx9EezaG/rkoXWUIqNzmaf0UBysgzrEHKVQ0RrimEeIGYgwsnyrbH3YG4Yhyy22MPCUJitECdjrMBpvS5/Codt1kk1FATVFZ7CWHIndOLX1DtU+KjdQkC5DSpVPuqhwnoPTVTj3Es5xcxL8Z4ONDPUR/WKSR+17qIx+Ci3sHqkCsVSci/9e5lzgmYyR5w9UmQkglrOU/hvTNH6JEZDJdO5lGNtkOaQsWjC6JSSSx9DD2AizQFpq41T4yz8mbNvaECHUgEvxRNIHZAz7fgLexFnWOsVKV74+MENzUZUD798sAfEZIJhN9iPHMqOppn5N/gxnF1IMMG5hGiuUUBkEpxDktr7IYzM1XyO6W17jCfzS7cXOSeF62bgj+OEFwm0AyZy6kuYYIGk4DOEE8hYbVNowmSuQeKSxVHrn3LQQRETc1dHsL2CMUX8yr10eHR8cnr26/mni0Lx+19/f9wJehrvHY6tNTffr3duet7IZ1vlG7hXtzdv3L6e7tjkvJEvLE3e2OdbnTdwa7d7A7ljw3sDuWPP28LeSJXa7kHW8Lv2+Kf1YHvalot2Nr885uc70ftM+cgWI2wrPjXXvoshSqGP6jwYXmtDN/zdixDi6tVl/MxGba8Df/ac6HbEdtbGq5cLMB9HbhjDhOQshT2DvFvre4cCfZdS2b0Ru0L6h0rlp+L+3/eL/20M3NPyA3zji3v5Fbv5u9MByDd/jqse/ABQSwMEFAACAAgARmRmRm/CXvKYAQAAGwYAAB8AAAB1bml2ZXJzYWwvaHRtbF9za2luX3NldHRpbmdzLmpzjZRNT8MwDIbv+xVVuKKpMKDADbEhIe2AxG6IQ9p5XbU0iZK0rEz77zTZV5KmbPFlefXsdezK3gyi9qAMRc/Rxvw29w/3bjTQmhIVXLs66dFLrSNJijnMihJIQQF5SK2RBSYSjvr2hIScETWuafOpfaVliNjRzBJ5wEIENBnQ6oD2E0qyDom/h38PrLJ2JVmNTiulGB1mjCqgakiZKLFh0NWbOXaFHsxqEGfQBc7AMU3M6SNPjveJDpvLWMkxbaYsZ8MUZ6tcsIrO+/IvGw6i/eSrHRA/Ja8Tx44UUr0rKP3Ek0cd/SQXICXs8z5MdARhglMglm9szj+oY9wtyKPrQhbqQL/c6LBpjnPodCmOR6PHsYvR1qvTzURHl1OwVjtidKvDIQhuQHSsxnc6HJDxil/wAblgue5IB+32/IgShucFzfepYx1BTj9W2/Z171Soef4YOSPEvBFaBsa07NscF4y9Cg6u9LJOQzNPQmIo78W7qg4+RvlbRN+/IoSVwtmybJdDuxnbLmCxAjFjjLSv/z6zWL1Mg+0fUEsDBBQAAgAIAEZkZkYa2uo7qgAAAB8BAAAaAAAAdW5pdmVyc2FsL2kxOG5fcHJlc2V0cy54bWydjzEPwiAQhXd+BbldsFvTAN1M3Bx0NhVRSejRcNT684XUGGeHS+5d3vdeTvWvMfCnS+QjamjEFrhDG68e7xpOx92mBU55wOsQIjoNGIH3hinftHhIjlwmXiKQNDxynjopl2URnqZUEiiGOZdgEjaOsswYUVZSTisKK9v5v+jPDQxjnKvL7EPeoyl7UauFU7IaKnN2KDzeIshqUPLrrsrOlEtFEUr+PGbYG1BLAwQUAAIACABGZGZGlBOzImkAAABuAAAAHAAAAHVuaXZlcnNhbC9sb2NhbF9zZXR0aW5ncy54bWwNzDEOgzAMQNGdU1jeKe3WgcDGVpbSA1jERZEcG5GA4PZk+8PTb/szChy8pWDq8PV4IrDO5oMuDn/TUL8RUib1JKbsUA2h76pWbCb5cs4FJliFLt4mjiUyjxSLHHYRqOFTXv/AHpuuugFQSwMEFAACAAgAQXo1Rs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RmRmRjXb2a1oAQAA8wIAACkAAAB1bml2ZXJzYWwvc2tpbl9jdXN0b21pemF0aW9uX3NldHRpbmdzLnhtbI1S22obMRB9z1eI/IAljW4LW4OuxZCHQhPyvPWqYYmjLSuFhKKPrzatcdy6tJqnmXPmDDM6fX6ckn3OZX6avg9lmtPnWMqUHvL2CqF+Px/m5dMScyx5c6rcT2mcX3bp67zWWjWXIY3DMtoVzVuMwttDSmrlVMuYYRRJ5qlXyHluG9aB68A2zFFi+81vEj91l7iPqVxW7Tdn6J8Nu5TjUnZpjK9bOGe/h843+LgM49R4eSvYGvU4tTq2BmKES+4r1QAgkOWOOFyl7KQmyGPGMVSjKFBAhHPSiUok5dCy0ImmwnwnEJOMUVepp60baW0ctVVCR4hu07zqbA3BSIwRIQSYq1xAMBg1NjQNDWo9IDgwIKo2mihAwQYTWPXOC8uRol5gXJkxgPHpuKft3p/rVP3vdY7n/IfgxS+4iK7e2lwwV79/XpZGvo1P3w5DiejLkONu/HAd7m5urn958s2/R8Zq1LbxX339A1BLAwQUAAIACABGZGZGhouUu94hAAARRgAAFwAAAHVuaXZlcnNhbC91bml2ZXJzYWwucG5n7Xx7VFNn+i4d56gzI9pOZ1qhSor3C0LFIpVLMhUrUhVFRYSExBoRNVwEjCEhl844o20Fo6DEFklqxaKEZBeQxASS2FIBEyEKJRsISVSIETYkkhBCEpKcHXSqndWes35rzfnnLP5ghb35vu953ud7v/eSHfL5zvhY3z/6/9HHx8c3bsumXT4+v1f7+MxAzp4J31kcOSsLfnktb1fsRh9++4JB+OL36R9u/9DHp4b5p8lP/hd8/YdjW5LzfHz+fNz785r2ECLfx+ejb+M2fbgnHzui2XFmzWGy8RPUbuRtu8/f2TMN7ZFN7/odXPS0et3sLZeXfLni9xufbltSEXjydcqfX/dP+Kfxgz9+PPOLm9cz3ye2S3bIHGLqEJl7FDgK8g2O7+9oE6FsXq/rB2lyvTOPhJa5rYCJblfgtDTz3eXA5KQBNcvH59O3DTyhVsyqICemf7+rPJAQqThbGp1pCsejg6uz5sCUQ7Zb3x76qKOxqm7/jfZzW3u69gLNApxrKEn/19d8fB4uTWF8XlrhpNzrfqsH7DC4bQyPsPF38LzGPc3r4yoDIgUfnRAo7aMJ8K1v1wriIqwXatZEqg300TO4C2/DA29vTcsoOT60Eo+GxyW+7eO9c+jFnfmwuj7zY4sDUoinjhdmwheFi+Pm8SJiIprXwxfN5ytO7y0PXIh/B77o39IRw20/d7bGF7Yqx32ONjnaQjJJnUbN27KJO0naApNkR8j542cS07e0dMP7dfsDxmdahsfVQNKSDeGe003lFeqXK9urHY/mMfJtVoDhMv4JN7FxQ+0arWaZJqvLr2OtADb8vfY81mgQalGKL+EiJqkj8yWPqFgEbewBF/GmC5YYN/focvLbfQ5hnznr1pwTCOqz7yttwYPzEn82KI+n8gw/HBHqgmfddFZ71m7MkiFt9QBtpGu/EJd991OW+uA9xeusN4L7L1cYAC9BwTtjd5dz+lxOmaeA7AevAZiIkDt9lu2uTF16ZTh3CdpWougc1JEaLlzJZoRffiNe/Jy25l0vw9sWysfzXJyFGPml0hyjNLdHnEXnkOQjQkZ145+CTecKtpFPp2rXCAf6WVgph0krZzdEcYxKeXqXO/0T8haheRJIhdnzQwWuLpyryzRhYLjT8Q8IE0HNAirH/QjhvtIYxJGZakv6TAy3gVHKik5kK9wGgu0ng2gAyXdRX/P5VG3rDnAGCxrVQVd7YmK5YQ9pg1txlLDfpWp1eH3sLkQvDSWmEGJ+qlccoxA8+C+iOFZx+s1ej0s26dcTC0R5XM6LkJGhDfbce6LsjxGblLpVykBlHg3JrJP3G5Ture8QuOsq8i7WjDDdT5lG96TSMxk+o5XjHuRIHTGvd1kHaW/h0dL0UZ3HpZNZ7NTLSpS1gKXGOkUmvBrhGUXIKFlQP7hQze63w24qNK3VhG9OlXeff/Ro5eLE5hoiyi/S3P+1HbO5iHaMfH3O2nkrlWGMFjE1vIPSF8Vi9fKKMu0B1effBwqwMNviwPU67s2ZNbS/Kaw2tUFMuKwARO4YKYcw0AD0ZbMV/j+Z/Y39Rjex8UIVTLy+ZiT3u9bDluUM83JAqxcw2HXKoxkKmyG3Wt5CuN+L8uxURmP15LSD3OCCP3r39d5Yt/j71fiY5hrwSNHyBN80v/Whlw5iyK2zSRvYGhB5f1g/Og6sRhhqLH0HPBRLnyWHX4LLIyPf7rJaiJvY/eIM33AuMRkjXbyaozYVeFLAtAJytWs0SWQ8koHG7RggH1euAzWIdMbZ84YHF2UmPrB08VN9niLNrv22D6f9UMBqQcdkB8saaVllhnPQgNlFuEsDQJF4ZJWwzTUsbBtRWVL0/QpTUxkG9iB2ZsaZwg2E+XefjjPcSg+ZqGn9uo7PUphHxRmIT93j2Z7xcA6z8WRWainT1pJqOiE3WU6PrcbZ5VxoIMciClvCU/LUSKsomuWVhlCwoYoHZnqo2E6r1UBMAXLYeD7LZBHLJsXsAiwXg/KsBZxY25tQfbVxOQcYoECjJHJ4GlE3eh8V46QNiDBSaJ6PT/6GAPTMG3Nmb3VnFSc8/urkDw7UV0+kiJTNzMny1Sdb3PiThOODKU1xYZtSS0mhvE+CcSR2v3+6ecKe72L6mwkDDvskZUTVfUENKEDaCC4PCZtkHbCJlFHuo7QiUZvY6H8jt0wx+h5YIO8WbK5wsmORLKYFcviDLr2zVsonktkGmo5F2wJ7RixWeKGlzSIfyfXUYE9eaEkGtmJtGDbT0rjIVqI2galAgjHSnG+nHKCZzF9hpIdEw2aRwW25FHJtaM5glIJ5fvOpM3PWQLom+f56mSIT8Ti3xz9WxVx7yOdupsVJlGAEzIMQxU6rbmk3WWZRUsNtdTPrrQvM+YQ9BfI8NEiby+nqLm3plsXaw3DZSA4YwlGYLJRqtR71Td+J1FJd+mW0kqTJxtb1ZWlsjnyN0kEfCOMZDUgyFiqoG5DaTJlGvMYW45kzwgh4nHvs9z4+2NKW0oQ1JzdGgZ+dq8FHN/uHB3TSnadvbi52pX6c6Jeh2lknzwQNKld14BHJXkLhVr/DKqgUZ7HxXO5cu/+Z0LHhqz+JPYl0GWOeasWFXITI1OWOClHQMHNj4X1mlqgBs6gvCSmcWeWiWxpB14jySFc0Nhgdk9LliFC9W+q8a7VcEmUGZHsCBshp2xSGRUINrg4TwlFC9cb0i2B2KiPagFluEyG1DZPuiiGIUQLnlvbEFsGcv/iFLjItk393XmH5AUjAJ4Nter8N5jbMjNbivy8B1SgWc92A3gYhwTSR2z8xlwFRzqtTtUlZzp8M45eRipo1OqE1vnbyKyCaowQbcYyiA+fVT/IgG9kXtJpzjOsAncMdK33bPilm7mPEVzlFO9igvrtUOYI/crBbQUONKe/7D+e6XOQZcG7u3C3PP5fwCWIZv8c//4AEero2bTa8raQKWMua3V23i3PVk9HBwab0VIF8JA+1UsbXAeacmV8lstGnrlHpRZu5Cmc7cdzAAhgI47hT09CowVrDrlmJfba5gFVElEicxnV6QqNJ2eWfYEO9KfJQy53dLAVoQ9oufp8hmQvVgC1HJHkmMz1X41pYJgqyXYSSgGQrUS8WtW29AacrpRlf4Zc4TlrLW7tUd3urKMqETJnR5k8IzR/u7ylmgiPBCJKMzq/TjZv79TeUI2Y6f7BugTp0F8+USG9jLLFPOhyW+kOXUoAEbNMkksUDszTpA/19SvfZ262Z4DGRgugVKSvPTrtnCMYBREmaLAhhME8imQ1wGCo2sJV6EXYuXGjdVoxeGCedHcH/GIZu2jU8ozVGPrtYnXo2MNVvk9l2u2rOMtGwNGEV86KCW5PmFQycuIALOX3dtVa1s+T7FRycqTclVWujqy9ABiIG/5im4yrUI4m43Sm4WKK67xAtKzUbLji2dVk7HeuE2gcCuZXbgrNxcCGmEECBjOJDOO2OLgrdrsVIZwAOsRiwbq/2KjSeLUi7uc+0Qn7mMjS8GPbqrDp6Kgdtyv+iEA2tP+/EcBqofbR9ogVpofNTpU0rWek7yS+Opr5bQOeAgTN2I9sN4Px62Z+CzBEDDogC2RRiXSuhnl54k+KyGBaxkmx58LklwMfxkxCzIYRT8JRzJYppxVgac8vhbHri3/KwE5taw+SRTBX+YHf+Nr8PA5x9xoLYLv8qMzV0bMB0oMB5LtF3tf0DDm4Ev4uu0V27aM459TVR5mSe539/hEjWiWS09+S0atIBYkyHfmRcZYuw1bPAQOVyQKEnFCsBJ/qkDmuN4Ku+u8WCDFA37kyX/xLbuFOZZs8PUR6Jllmz6qnBjCwV3gC1EYMReTQNVCCRBXdBl6BUpCxc5A1r6u7SR4vgDZkrP1fHDHBOFCfgEQdUDd+oaNWBS3XVGFL0XiPeNwSqdTYL+mKDlVZVCwFDgTVDoE4rKRkKsAzIK/rMTsXKiD3uXjg2j/gj4GCYjNGaxBwFyKDJ+GsFiTo19bIh37HuJjtbOm6lwoujEF6dLD+Ffn0wo1W3nX21cIXIcyt7thggNrQUHidckneXyELWOGX99Z75jxwfAE0UuogeQApBGCxcDMk3wh5mEwYrAfsHyjSP8McOyjA1WLaDZUstiia77QEjqPXk5CwWNABq4BTBsUeA/fy/r0YAhosKC0b1nkC2zJ4fraRmOq8Tk40FHn+VLU1zSIiTsnFYIbWR7fR/oMpTGmxgGLM+IFvyBBI9CbtrQzLPm+eLTESciKo5Ec1UwCVA0mJjWcrzGk7/r/Zwvdni917oLVgGqusz7PCMvcGK72qC1S3lhUS/D1VphPeThWiWfpzcSCQbGbKsgxXJthIIMEzCEQ2DPFOT6WHrw9pbCIflBpDwHcNF5oG295UhLP0JCImX6QpT7fm+fA3EIKNsN6RAjo4Wa0s/zJDClMoxDBmccR+mkY/aCzae+nxfUzNU+v0i/FY3vdYYGTyrkB92CS5M8PLMdezjzHLoYOPdNL+k0Irq0TQNfUrTQhRkldMMUpXrjjvlSf0+jpJQ7EzG7xc3mvrW22QspV6QKoo3Qh1igEoj91kxuT3uW3ap3kxFyp6csLtWNe3Fcq1EDLJF0pfEFzLxkB2TwrtCiJa5wraRy+EgrvXvNROM6dF75QQ2EKgn9MnC7bQAApFMhoOcWWGwLEsqDyznFmZiwPSpzmDbeAQvIQOBDECfOlv4hvNS3cHrrROjl0K/rlabmlrXlL7xlIhtOH3htRWmVgrf7I+bW0y+F7Yv+lqUjvXeTn39Bt/y7JRfluvloVVRxG55Q52Kqec5P4NLVZPpMmWbs+FSlsSwQG12PHGWgJYa07OCbX5bQVsQs057ZzwCn2xcFwOVYbElLWfvCLFTDUd4q7f1edaIrZyTQeiuov/TWGsNvm49eyt1cyWhsWzljBaxDB3S/1Oe5ORqWxn4MFDHAtc0PXWs7SDQEOt28RA26psKjnUymXpkqo86cXKqiVFCRMWt4pzVpkNVKahlYr5Q8bR0NFOyOrgf7k8xJMnqpzUmeQrTEoFqXnGD/3OTRdaEVvBGMxixnf7tqrQGKl1CWBmD3lw/pMlqwLAD1/RjshpmihUqa150HMh7ZZq5vV7xYTU8yTP8LqhDoz7+MifDteKxPjMSSj0mciGNkruof6zQHH3ZrIWJTQszAAsqsjUSDP0xbZNCFnlC9xmJ49Talw0OvuwJwRVNe0/Vhx1Pm9/QjCpm4CpJTZKbnhkVx1e/Muao5M22SHkFC/0/7UqXDF55uUzx2H240MdnwHl8/2WhlgL9NQ4OI/F7fh7g7Z+nln/2t//rr1DIg7/GWara/3HtZxo33BslW75KIr4VBMtg7xPKXCOR8H2fh1Y/9dTrx1NzfY4tnRrvc+vPU4x9MJ97yfr48H/00vDxSTrgpejz6eopKX1uX5z/f5p+lTbx6DQJ5XjANNIdnRxt3K72f1z+w4Z3qtb1T613e5/O3k4yIu0DJTs8X6yJk61Jj2n/bGj46fNeH1qOst+tZPBKK3Qh6ZuIJ17ouzSusqru6nOtguIiEssXPpcXH9dx4+e5W4vjE9Njn4u3r/h4VUTkCyWKK3Z39Tx47gmlS8qr2s8+34+aJYN7piH+axCDbU/7mShpgU1DMkkn7oRIzXYlw230vr+0khwP2fWiJxugtD0vx48rDlvH1dmsGeAaRd76W5LCl+tq6KZGS/yGQ5I/mPusT5JemdNwB+FHux5lqxzTFphojkjNxpeUs2RHf6SURAnmZO4QlbOBlwYLdfp867fkbYTDBcMjY40vrRe7xh8dZXn6DbMQ1GeD9e5jtLEHsQB7q3VB/5WRGDU+q9IA/CxPx4hw3s4GNJdydvRc8GnBaW08Z/ur4Io3jorqqwzzK6uujAQKO9OTftbsmhrw/+axqoqNP64Jv/mvrMpXqOHCNt3hJUa33AKyDv9JE/8Laz77wouWQPTv3Sjc/SurYcbPXVlzPPJVe6oCV2XxhjY0a2NOC+6PvKo299T1W1563JY5mVfUN14xK8k3IYeQqFzbgf+tOTv8fp1BP/Sr4ycifpWUdO6v2gfE/A+Wnu91DLv9zV9d6Tw79NbgiZd+e9yZGLOnL6Urr7ALPyv8V6fU2C59v/03xL3/G3/ZE33wWOevkrMR/ft+1fTNSeG/wWy3zTdLXP6q63e9/lfhXtgDAxNPlv3CVXT62fWNTmMDB9s/T1dgkiQhW/IPs/5zEPJvks8DOpH/ATfS1FX2tIb3HxaZRoQ6t+Q1aPt5g/vCf2pHc0Fw/1Md/iG7QTv5KkEEY3JU87b02b9y74nTyO1kI8XC/Xne2KELD4a24hy7NhzVfBOVFKNW3Pj/OUzywXmMiaaGeciJh7Zt3gBIt9Y/AauIZMpT6y88AYvzOEATnOd5Osu/QqiPjFeZSMdYijCRbQmTbxmfipUaks41tk6GDjCcwU0+5uoMYaLsnQpDniiL+5IWSCjKLPC7Ehqa9pn4Dn9DhsTSHknKlrnGKxGuLL8FU44hM2l7DmU0tL20MhU4mrHVJPO4uUqDJtOe0FkYb8fwZdpHF3GW0WKIF7pNvx6qVVw5KgsyBalDcLb6YGU/35zDBsXxQ+zYgOW4JvFwLabUqc4uyeU4u/PJMieNDx69CCzFdYqpvie4LsIZK2VI/KrJfgVVNWtmJCA5gSvMwUBrpDY0mHd+iIBz9nKd+1jAgyDTW84OlnRsCC5DRcTkU9eplxW5zkkkmKqnL7bBjZA57BbPUIZbl1IOU4hEGEDX2nEzJk8taexfYxPJ8dUJQUq4B4o+FIzT56j0Ig5GQN8TpiREt2CkUjd1oTjrlZ1KmskJw46E+vAQwL3WC9CwaVieXx+M4722Uu8gPPvYTjUu5yhoppi9xnAQh1dRkFxMOFMo13M7La16v0ZxaNCT9VzrAhtAYtCdEyy4eDXcxHJd5j5GVolTMpmyiw3pDWOOXwhACZ2bNtyjtxCC0DM6tOLtfOHBMblhF73t9gUSOS1D3AgUxjsz8zSTX+Xa/QW7kDJj+IhSH6jEa0w0Xk6mpCFISWI03mR3+s8MQXMUeL3NabkLirNw0Zwhaxf0Smak8HKuc/1PmnO0awXMj89fOVq/GeZvWqBwVTvFjakDtRcUoGk33NYBLtFldktMs+Cmp/twVh1j4ZHoSuvk1Oo8kipVvjM9wzn8ShyQhE5ePsU+Okf+9fENW/Sxyxdf7dB/feH8SlMu2jRHzdi0Th+7FoxU5NpjWgRGcsXps5nkYatRMEnpocST3+7TW3C43fK8HsaSMP168lx72Emtnlm/V/jgF+SjiRmKkXGE5B7gfPeiQhV5Zxf9Zl4R1u+2OYfPCl2vd0D9RBS3z5ibofhAuLnayY6lPO0uVTE5RmVBvS69uba1PzaLpdiNbLf0zKovLITsBmSuXQzMIToJV6FXihRK2tPe09VVc/Z1EUNfTzv4xZwtzsh7uWWNaEKqlBnnVxH6N54iVxJWei1K5c4xkhC3Qw/qIyANQWNpHRlnNuQyRDoFSXPNtSEV6VGA74HoGZiB2r5DF1vuWu6l2Xu5OTsA3HRROQ3xmxBQJco1WMko/48Wx/roNELrGkqSOcaAruIxde76gcLr/0Z5ILVJTBrXcDrKOQaAxcdtQ9tae3aW+y3/b7ZuvzF9/815qMlnxli4p9PsYDg6I+PkyefWBabHEA9dfmFRJNzTaZZzqOZBXM3SQaE+o9Uv4WfbXQNwTzdlk1P/0qL/4tZQPvY+Vl3N0tjsY00I97NwlsFW4H0Gmx3MpU6OtsjynHKtPk0kqah8GXGir3lb7os2uInoVE56VAablmbTNMBJ2CITZdh7Qen4YJjR6O1j3Fp9w5xD3uytUJR2OU0yHFKrv7188NFLOjuO+O7zqx8nFfGUQOhNHpQWhFbNFzSLJ8XBzh/gQmmoduopM0exsxRnsc/JgywNFyB9hIhptYcNSFzjaoC/eHD0lfVW9nfVymIyacFpEylXU7SZAhbTYi88wOLlBJkOqRXHSpXAJ7yjqemMeHKASHlu7ObP+lVXXviQUJRmJ7o+e+KgppiOcmfW38wqYwCZpvcF+oXZkO4AWtVvsIniB+jmBeYNccDLNsV6QfV1vfaKQBsmQHJUH5zQRcqN73TF49FpDCHami3Q9ysSdnQ0vaz12B3+Nd78fS1JhmtSOybzijI1keq9dtKAmZqrsc4Vz8lyAxUdnS+PC3tXM3cLpDuEvqpyTPrrqs6vRgAkTir2hL96nFSTKnDH/oklTD35UO+JTuxoenXeKe4+XuCw2UL4VBF5b9ycg8RJoBFis2CS+UZuucJjeeqvNmffiqNQfz6nqt3yY38t8LsVjOIwlmdKTq5hpW9BgwoDlxE78r5Ak+764Igtn4XKWjX4yavSL947nDZcheQg3mwzjH8ShNDZTJV6zRHRZO5nCuanfCdQDRlAaiMKq41L8i0oDtg7HSinIaYhpiGmIaYhpiGmIaYhpiGmIaYhpiGmIaYhpiGmIaYhpiGmIaYhpiGmIaYhpiFePKriuMcqOW5iSjFddvmNl49tTiPo+TYuzjXUKdu7tSNb0XNu3Tf/Rtns1NqkJFsdxzXcKcNu7dBwX30U+f/oQ60+mLsGutvC0XnH+gDK/87TVXNFzUgLyj2qCZfZ2xoAupVLwrnNLJN7WOkefjJA1tv15Cf2vbhZ3sVjhtFb6mMaV5on+73/nIioZw2IRW1iGlGX/UWUx9B3JiBa4Ho4C3XLeUY2ccZ8V1sVpYsyDUFeZk+pHqdO1hP+juTs8FJ7bxVAZkGNR9D3YwYKHOcATw08ldb/jm4F5yFPYeFL2Vudu2hFnnNsx9wGNDkAXuC9ZG1jXpGMpauS2ctkK2XGVP5uzfjSVtt4b/Z9ylj3+LfBX5K1XWBdgZE0opcizL6NFw1e5BJ926qpz+uRIFaFo5fUlYktpjIBe3NFLDOzq4Syew9OaazLB7Ux2k9Iq5VeOZcpdpxOZFTSj1QBtCTNk2t3bWJHL+eHbgG5nVSyhlw4VEMSmqPggfurJtHYLl0l7pshSJcoJB+pLcFAuux1gswqddRpeFhXJjvG2u2ln0qveLbUE5nJqgL3w2sulTNL9uI8eD/1+udjGobW26w2hsemtyK+oWTAUy4Zl3rmvbaqi/AdN8uyy9WPcuPt/lGnajJ3a5506FwanYbmVOukzqdXmeyo44lMCTdrtzUiBr2H6d3jEonH7dTrruBqh4jdMLW7Uisv+yLQFOP6vlmgCKD0QNel7FRimT7EYw4xuSGZG+pMH/M4WQw7yyxe3oU3Vakx4z+1aBOnltvt3diJbe6FVvRuyVsw2ZBk95wB5UZrStQ/vYyWmRd5nsaiHGM9fRIHzdouYDgqGRRiMlLnakmOHueL29JQzh4l1vfTLiKi6rl9qzyHkqw2w+nWsgPB+sp+lR5nlyfRDbUZsxkukOEqYAh1QJ1C9Z3xqiNO2JcUrABYrPI9wB14sTj2VmmzKw/a8ARqbbFHmHOWsgxWhckGrs2V2akClms9i21OCQIsJuGUwouaelfpqociziNCNE6mZ4KZ+zo3oIBEdu3TI5P8+rDpOUCA94Qsk8u6El0a+xUjwTfej25cXfDDIL12+4A547XB3Hn7UEXCU9Ut17FMWLiSLmR+2u4elNC0hqU3Z6w6okOFNl6zUo4T32mPibK+8IKDaalpT6v4dX2gPlxIGdbQNUt5egoj3s4cvHES/dw12kgyp8ZsamOeV/n8xa9nXMmrydTNDi3kcSrQi5N7TYYOypvtbn5N3/q0xd2Ac2cXoZablVcrB4VIkq5bEAxUqwegdndNc7MiIUci1RBsf7HXJUiWLcSrvxW3UYQp7mPHr6pS9ibZnxjmbapfkcSUNDTSMdKP3oeyAhazHf0VXXjY7W+/D07ImN8qrqRL1EEyoFkwIWQ4hUkc3Iw9QzOvWrMA2j50k1Z/4tm/CQilTyoLM2uwLUSXAnyPTchQcIqGwgbnewXfa2/CpUqHUdovxWEiyjCs18fuGQVD9996AdWl+xJByHzNj3ag6DC5ZFuwruXrwo9yyOVEVKLz9k2tr3D938M2R4M7pInCDXH2FEuf2apv22IrymSlzj1E2L/NGak/oQwTfGT9Cg7qZUPruUfDNHqzdZ6NVwV9NHWa5iVKSozIV+AgqQpllDV/HXbhWuFO++dil8kMWfyKTjgbVKotLFye+rijEoh4bluxuREEywGLtCbTE9Fv9t3hZDKfmF21d7rHPZjx+wpsrNU6XKWuDpY9sCUzHu4mkvd4z5/ldfu81YyJYN3ICV2DrqoFDrKfHpFO6kNYjGx64U1ZXabvxwr/k6oysurZcVF4Ref+m9rBi777XbMH9Z4ay9oq8CAcG5bwALzr/f3IeKg+GWEScoc9Pyb1eiTiNIkUDFCb069Stkc0C7YTy6xFMlPmFywVOtxCeMEgr9a98xrtmAKwT5gdCdHe6L/NAngcgF5XhlhMjFHqu98ixNyalJ1HHnyvVxdou9/2GPnCZhVYI1u3JvpQBtpT0oohIfxCdPvGMHi0O2MPENfSLbiRVefhoGyed1c5PUuupCSzpgJcwAEG336SxQQRT4Ycz+Xe5P1uBoUsErVn6BT7aAYa9buvVD4XzSR7H3iN2LDPdHjrPNeRRuceoMV7lHs5FumXmLOZTvDWwW0KqARcpGL28gGneXu8cq1Ar9xkpVye8qkDuDOmd/rMpw/5ou31ztg/cOHgJCRfpx1Tc/no56aOwZlp4q7n5N9bWzuLsH7M3PJJCc1Dbb5KpY/42l20cXUaNYWDi/lpd+JzcDaoh84jlrcZwIaOXLvDP1gfQd5udirC3+c5exjHT0ikQGRUsL3uHOrNLijnQIZ6j/BzapPqXGkt+8k70mrOQmw5PV485eAtrXniajH2+Znuen6mlSGp1hTYURqP6xwqoRx8HOjej1cjNk55T1Dy56Byly5ppsi6tzX+udMSN8zhV0F7n4dwmqVMF+SZ6ypOBJpgslvHi7KpV6kLA+RTe6FAz7ao7rhaPt6NbFf/BeEQtD3fj8fSK2sSwefx7NsCQzlJLouV7XmRRvQepOMnBCJ16tAor0wRN+x8Lp7tJGLyYb3bJQjfbvX3kt6j87htCvDhWni08jGqImozTPJFOk50t/GHTJ0hCVYrnCkaN5lkHrrdiiqtySzh3OVlkbbPs4t0L8b2pI/aLOidtBFv3mgLIxXDmTd7SL0CYY7nG+hlh42RzIToceNe9qwpGl0AvX6ywbr1PONqtUNMEsUT1axFuv4hiF41NbHKef9foagy5wJPoB6JsOTJXiTjWpbbJIw+GEK+a3pWcDZ8STQlo+BNzznycu83ejzbQ+6Ub13QFyBmNf70/VpcZ15j4OADPDoKbOCzT5JyvaUCAG3v3RjwuKbg7hjgWct+f6qm8pH9Vq1FNb4tm/iIPDXo2bGeHqRNgXPXNr7uvc6/NZzBcVoBRip2tvc6CnNCoNS4ZI0NUwUYO9iZQgkTXPPYOZ6VwNSIvpCG3qFwPNoBm0+03V3OuRDu/Q4TH/rqyJTxm7oTJBvjtb8sPh0RRbFN0Yn7KH4Tf+P+f/xvUEsDBBQAAgAIAEZkZkZLmT7tTQAAAGoAAAAbAAAAdW5pdmVyc2FsL3VuaXZlcnNhbC5wbmcueG1ss7GvyM1RKEstKs7Mz7NVMtQzULK34+WyKShKLctMLVeoAIoZ6RlAgJJCpa2SGRK3PDOlJMNWydLEECGWkZqZnlFiq2RuYAYX1AcaCQBQSwECAAAUAAIACABGZGZGWn+5mToEAADhDgAAHQAAAAAAAAABAAAAAAAAAAAAdW5pdmVyc2FsL2NvbW1vbl9tZXNzYWdlcy5sbmdQSwECAAAUAAIACABGZGZGh2OPsIwEAADIFAAAJwAAAAAAAAABAAAAAAB1BAAAdW5pdmVyc2FsL2ZsYXNoX3B1Ymxpc2hpbmdfc2V0dGluZ3MueG1sUEsBAgAAFAACAAgARmRmRsZgiHi7AgAAUAoAACEAAAAAAAAAAQAAAAAARgkAAHVuaXZlcnNhbC9mbGFzaF9za2luX3NldHRpbmdzLnhtbFBLAQIAABQAAgAIAEZkZkYs4uZgXgQAANkTAAAmAAAAAAAAAAEAAAAAAEAMAAB1bml2ZXJzYWwvaHRtbF9wdWJsaXNoaW5nX3NldHRpbmdzLnhtbFBLAQIAABQAAgAIAEZkZkZvwl7ymAEAABsGAAAfAAAAAAAAAAEAAAAAAOIQAAB1bml2ZXJzYWwvaHRtbF9za2luX3NldHRpbmdzLmpzUEsBAgAAFAACAAgARmRmRhra6juqAAAAHwEAABoAAAAAAAAAAQAAAAAAtxIAAHVuaXZlcnNhbC9pMThuX3ByZXNldHMueG1sUEsBAgAAFAACAAgARmRmRpQTsyJpAAAAbgAAABwAAAAAAAAAAQAAAAAAmRMAAHVuaXZlcnNhbC9sb2NhbF9zZXR0aW5ncy54bWxQSwECAAAUAAIACABBejVGzoIJN+wCAACICAAAFAAAAAAAAAABAAAAAAA8FAAAdW5pdmVyc2FsL3BsYXllci54bWxQSwECAAAUAAIACABGZGZGNdvZrWgBAADzAgAAKQAAAAAAAAABAAAAAABaFwAAdW5pdmVyc2FsL3NraW5fY3VzdG9taXphdGlvbl9zZXR0aW5ncy54bWxQSwECAAAUAAIACABGZGZGhouUu94hAAARRgAAFwAAAAAAAAAAAAAAAAAJGQAAdW5pdmVyc2FsL3VuaXZlcnNhbC5wbmdQSwECAAAUAAIACABGZGZGS5k+7U0AAABqAAAAGwAAAAAAAAABAAAAAAAcOwAAdW5pdmVyc2FsL3VuaXZlcnNhbC5wbmcueG1sUEsFBgAAAAALAAsASQMAAKI7AAAAAA=="/>
  <p:tag name="ISPRING_ULTRA_SCORM_COURSE_ID" val="013C15C2-F5D6-4FAE-AFBA-33CD235F6921"/>
  <p:tag name="ISPRING_SCORM_RATE_SLIDES" val="1"/>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RESENTATION_TITLE" val="Leadership Pack_02"/>
  <p:tag name="ISPRING_RESOURCE_PATHS_HASH_PRESENTER" val="2b8c6cf853aa53c67ce71596605a20cd4e8dd1"/>
</p:tagLst>
</file>

<file path=ppt/theme/theme1.xml><?xml version="1.0" encoding="utf-8"?>
<a:theme xmlns:a="http://schemas.openxmlformats.org/drawingml/2006/main" name="KPMG">
  <a:themeElements>
    <a:clrScheme name="KPMG">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oPub돋움체">
      <a:majorFont>
        <a:latin typeface="KoPub돋움체 Bold"/>
        <a:ea typeface="KoPub돋움체 Bold"/>
        <a:cs typeface=""/>
      </a:majorFont>
      <a:minorFont>
        <a:latin typeface="KoPub돋움체 Medium"/>
        <a:ea typeface="KoPub돋움체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spPr>
      <a:bodyPr rtlCol="0" anchor="ctr"/>
      <a:lstStyle>
        <a:defPPr algn="l">
          <a:defRP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6"/>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000" dirty="0" err="1" smtClean="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defRPr>
        </a:defPPr>
      </a:lstStyle>
    </a:txDef>
  </a:objectDefaults>
  <a:extraClrSchemeLst/>
  <a:extLst>
    <a:ext uri="{05A4C25C-085E-4340-85A3-A5531E510DB2}">
      <thm15:themeFamily xmlns:thm15="http://schemas.microsoft.com/office/thememl/2012/main" name="프레젠테이션1" id="{489089EA-8B65-4A51-ACF6-BE599E39239C}" vid="{5491D400-7931-423F-A9E4-A85D232916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KPMG">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oPub돋움체">
    <a:majorFont>
      <a:latin typeface="KoPub돋움체 Bold"/>
      <a:ea typeface="KoPub돋움체 Bold"/>
      <a:cs typeface=""/>
    </a:majorFont>
    <a:minorFont>
      <a:latin typeface="KoPub돋움체 Medium"/>
      <a:ea typeface="KoPub돋움체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KPMG">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oPub돋움체">
    <a:majorFont>
      <a:latin typeface="KoPub돋움체 Bold"/>
      <a:ea typeface="KoPub돋움체 Bold"/>
      <a:cs typeface=""/>
    </a:majorFont>
    <a:minorFont>
      <a:latin typeface="KoPub돋움체 Medium"/>
      <a:ea typeface="KoPub돋움체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KPMG">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oPub돋움체">
    <a:majorFont>
      <a:latin typeface="KoPub돋움체 Bold"/>
      <a:ea typeface="KoPub돋움체 Bold"/>
      <a:cs typeface=""/>
    </a:majorFont>
    <a:minorFont>
      <a:latin typeface="KoPub돋움체 Medium"/>
      <a:ea typeface="KoPub돋움체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사용자 지정 1">
    <a:dk1>
      <a:sysClr val="windowText" lastClr="000000"/>
    </a:dk1>
    <a:lt1>
      <a:sysClr val="window" lastClr="FFFFFF"/>
    </a:lt1>
    <a:dk2>
      <a:srgbClr val="1F497D"/>
    </a:dk2>
    <a:lt2>
      <a:srgbClr val="0091DA"/>
    </a:lt2>
    <a:accent1>
      <a:srgbClr val="005EB8"/>
    </a:accent1>
    <a:accent2>
      <a:srgbClr val="0091DA"/>
    </a:accent2>
    <a:accent3>
      <a:srgbClr val="483698"/>
    </a:accent3>
    <a:accent4>
      <a:srgbClr val="470A68"/>
    </a:accent4>
    <a:accent5>
      <a:srgbClr val="6D2077"/>
    </a:accent5>
    <a:accent6>
      <a:srgbClr val="00A3A1"/>
    </a:accent6>
    <a:hlink>
      <a:srgbClr val="C6007E"/>
    </a:hlink>
    <a:folHlink>
      <a:srgbClr val="BC204B"/>
    </a:folHlink>
  </a:clrScheme>
  <a:fontScheme name="사용자 지정 1">
    <a:majorFont>
      <a:latin typeface="KoPub돋움체 Bold"/>
      <a:ea typeface="KoPub돋움체 Bold"/>
      <a:cs typeface=""/>
    </a:majorFont>
    <a:minorFont>
      <a:latin typeface="KoPub돋움체 Medium"/>
      <a:ea typeface="KoPub돋움체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78007A509638504CA075577B0A78C43C" ma:contentTypeVersion="79" ma:contentTypeDescription="Create a new document." ma:contentTypeScope="" ma:versionID="ac89fd6dcdd0d1016bba4940062766aa">
  <xsd:schema xmlns:xsd="http://www.w3.org/2001/XMLSchema" xmlns:xs="http://www.w3.org/2001/XMLSchema" xmlns:p="http://schemas.microsoft.com/office/2006/metadata/properties" xmlns:ns1="http://schemas.microsoft.com/sharepoint/v3" xmlns:ns3="1c657212-07cd-4eb2-8173-68663959c5b7" targetNamespace="http://schemas.microsoft.com/office/2006/metadata/properties" ma:root="true" ma:fieldsID="61e6b13383bb8df87d79ea582f60f575" ns1:_="" ns3:_="">
    <xsd:import namespace="http://schemas.microsoft.com/sharepoint/v3"/>
    <xsd:import namespace="1c657212-07cd-4eb2-8173-68663959c5b7"/>
    <xsd:element name="properties">
      <xsd:complexType>
        <xsd:sequence>
          <xsd:element name="documentManagement">
            <xsd:complexType>
              <xsd:all>
                <xsd:element ref="ns3:KPMGGlobalThumbnailImage" minOccurs="0"/>
                <xsd:element ref="ns3:KPMGGlobalKeyContactPerson" minOccurs="0"/>
                <xsd:element ref="ns1:URL" minOccurs="0"/>
                <xsd:element ref="ns3:Economy" minOccurs="0"/>
                <xsd:element ref="ns3:ERI_x0020_Report_x0020_Type" minOccurs="0"/>
                <xsd:element ref="ns3:Korean_x0020_Title" minOccurs="0"/>
                <xsd:element ref="ns3:Korean_x0020_Abstract" minOccurs="0"/>
                <xsd:element ref="ns3:Big_x0020_Thumbnail_x0020_Image" minOccurs="0"/>
                <xsd:element ref="ns3:Region_kr" minOccurs="0"/>
                <xsd:element ref="ns3:Industry_x0020_Sector_x002f_SubSector_x0020_Selection_metalogix" minOccurs="0"/>
                <xsd:element ref="ns3:Function_x002f_Service_x002f_SubService_x0020_Selection_metalogix" minOccurs="0"/>
                <xsd:element ref="ns3:Language_metalogix" minOccurs="0"/>
                <xsd:element ref="ns3:Media_x0020_Type_metalogix" minOccurs="0"/>
                <xsd:element ref="ns3:Global_x0020_Country_metalogix" minOccurs="0"/>
                <xsd:element ref="ns3:Audience_x0020_Level_metalogix" minOccurs="0"/>
                <xsd:element ref="ns3:Content_x0020_Use_metalogix" minOccurs="0"/>
                <xsd:element ref="ns3:Primary_x0020_Owner_metalogix" minOccurs="0"/>
                <xsd:element ref="ns3:Publication_x0020_Date_metalogix" minOccurs="0"/>
                <xsd:element ref="ns3:Category"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URL" ma:index="13" nillable="true" ma:displayName="URL" ma:format="Hyperlink" ma:internalName="URL"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c657212-07cd-4eb2-8173-68663959c5b7" elementFormDefault="qualified">
    <xsd:import namespace="http://schemas.microsoft.com/office/2006/documentManagement/types"/>
    <xsd:import namespace="http://schemas.microsoft.com/office/infopath/2007/PartnerControls"/>
    <xsd:element name="KPMGGlobalThumbnailImage" ma:index="11" nillable="true" ma:displayName="Thumbnail Image" ma:description="This field is to associate a visual identify of the content&#10;&#10;이미지 저장하는 곳: https://intra.aspac.kpmg.com/sites/kr/ERI/TLimage/Forms/AllItems.aspx" ma:format="Image" ma:internalName="KPMGGlobalThumbnail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KPMGGlobalKeyContactPerson" ma:index="12" nillable="true" ma:displayName="Key Contact Person" ma:description="In addition to the Author field helps identify the Author/Creator/Publisher of the document/content publication. The Key Contact Person field is resulting in end users of the content not able to reach out to the team who helped created the content" ma:list="UserInfo" ma:SharePointGroup="0" ma:internalName="KPMGGlobalKeyContactPerson" ma:readOnly="false" ma:showField="NameWithPictur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conomy" ma:index="14" nillable="true" ma:displayName="Macro Economy" ma:internalName="Economy" ma:readOnly="false">
      <xsd:complexType>
        <xsd:complexContent>
          <xsd:extension base="dms:MultiChoice">
            <xsd:sequence>
              <xsd:element name="Value" maxOccurs="unbounded" minOccurs="0" nillable="true">
                <xsd:simpleType>
                  <xsd:restriction base="dms:Choice">
                    <xsd:enumeration value="국내외경제동향"/>
                  </xsd:restriction>
                </xsd:simpleType>
              </xsd:element>
            </xsd:sequence>
          </xsd:extension>
        </xsd:complexContent>
      </xsd:complexType>
    </xsd:element>
    <xsd:element name="ERI_x0020_Report_x0020_Type" ma:index="15" nillable="true" ma:displayName="ERI Report Type" ma:format="Dropdown" ma:internalName="ERI_x0020_Report_x0020_Type">
      <xsd:simpleType>
        <xsd:restriction base="dms:Choice">
          <xsd:enumeration value="(External Publication)"/>
          <xsd:enumeration value="Samjong Insight"/>
          <xsd:enumeration value="Issue Monitor"/>
          <xsd:enumeration value="Journal Review"/>
          <xsd:enumeration value="Book(단행본)"/>
          <xsd:enumeration value="(Internal Material)"/>
          <xsd:enumeration value="Global Thought Leadership"/>
          <xsd:enumeration value="Market Frontier"/>
          <xsd:enumeration value="Industry Profile"/>
          <xsd:enumeration value="Discussion memo"/>
          <xsd:enumeration value="Morning Briefing"/>
          <xsd:enumeration value="NK Insight"/>
          <xsd:enumeration value="Business Focus"/>
        </xsd:restriction>
      </xsd:simpleType>
    </xsd:element>
    <xsd:element name="Korean_x0020_Title" ma:index="16" nillable="true" ma:displayName="Report Title" ma:description="구 Korea Title 항목입니다." ma:indexed="true" ma:internalName="Korean_x0020_Title" ma:readOnly="false">
      <xsd:simpleType>
        <xsd:restriction base="dms:Text">
          <xsd:maxLength value="255"/>
        </xsd:restriction>
      </xsd:simpleType>
    </xsd:element>
    <xsd:element name="Korean_x0020_Abstract" ma:index="17" nillable="true" ma:displayName="Korean Abstract" ma:internalName="Korean_x0020_Abstract" ma:readOnly="false">
      <xsd:simpleType>
        <xsd:restriction base="dms:Note"/>
      </xsd:simpleType>
    </xsd:element>
    <xsd:element name="Big_x0020_Thumbnail_x0020_Image" ma:index="18" nillable="true" ma:displayName="Big Thumbnail Image" ma:description="Do Not Use" ma:format="Image" ma:internalName="Big_x0020_Thumbnail_x0020_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Region_kr" ma:index="19" nillable="true" ma:displayName="Local Information" ma:description="다중 선택이 가능하도록 생성 0422" ma:internalName="Region_kr" ma:readOnly="false">
      <xsd:complexType>
        <xsd:complexContent>
          <xsd:extension base="dms:MultiChoice">
            <xsd:sequence>
              <xsd:element name="Value" maxOccurs="unbounded" minOccurs="0" nillable="true">
                <xsd:simpleType>
                  <xsd:restriction base="dms:Choice">
                    <xsd:enumeration value="Global"/>
                    <xsd:enumeration value="Asia"/>
                    <xsd:enumeration value="America"/>
                    <xsd:enumeration value="Europe"/>
                    <xsd:enumeration value="MENA(Middle East &amp; Africa)"/>
                  </xsd:restriction>
                </xsd:simpleType>
              </xsd:element>
            </xsd:sequence>
          </xsd:extension>
        </xsd:complexContent>
      </xsd:complexType>
    </xsd:element>
    <xsd:element name="Industry_x0020_Sector_x002f_SubSector_x0020_Selection_metalogix" ma:index="20" nillable="true" ma:displayName="Industry Sector/SubSector Selection_metalogix" ma:description="* 구 작성 창입니다. 입력하지 않는 란입니다." ma:internalName="Industry_x0020_Sector_x002f_SubSector_x0020_Selection_metalogix" ma:readOnly="false">
      <xsd:simpleType>
        <xsd:restriction base="dms:Note"/>
      </xsd:simpleType>
    </xsd:element>
    <xsd:element name="Function_x002f_Service_x002f_SubService_x0020_Selection_metalogix" ma:index="21" nillable="true" ma:displayName="Function/Service/SubService Selection_metalogix" ma:description="* 구 작성 창입니다. 입력하지 않는 란입니다." ma:internalName="Function_x002f_Service_x002f_SubService_x0020_Selection_metalogix" ma:readOnly="false">
      <xsd:simpleType>
        <xsd:restriction base="dms:Note"/>
      </xsd:simpleType>
    </xsd:element>
    <xsd:element name="Language_metalogix" ma:index="22" nillable="true" ma:displayName="Language" ma:default="Korean" ma:format="Dropdown" ma:internalName="Language_metalogix" ma:readOnly="false">
      <xsd:simpleType>
        <xsd:union memberTypes="dms:Text">
          <xsd:simpleType>
            <xsd:restriction base="dms:Choice">
              <xsd:enumeration value="Korean"/>
              <xsd:enumeration value="English"/>
            </xsd:restriction>
          </xsd:simpleType>
        </xsd:union>
      </xsd:simpleType>
    </xsd:element>
    <xsd:element name="Media_x0020_Type_metalogix" ma:index="23" nillable="true" ma:displayName="Media Type" ma:default="PDF" ma:format="RadioButtons" ma:internalName="Media_x0020_Type_metalogix" ma:readOnly="false">
      <xsd:simpleType>
        <xsd:union memberTypes="dms:Text">
          <xsd:simpleType>
            <xsd:restriction base="dms:Choice">
              <xsd:enumeration value="DOC"/>
              <xsd:enumeration value="MSG"/>
              <xsd:enumeration value="PDF"/>
              <xsd:enumeration value="PPT"/>
              <xsd:enumeration value="TXT"/>
            </xsd:restriction>
          </xsd:simpleType>
        </xsd:union>
      </xsd:simpleType>
    </xsd:element>
    <xsd:element name="Global_x0020_Country_metalogix" ma:index="24" nillable="true" ma:displayName="Global Country" ma:description="Identifies the Country who owns the content and where it was created" ma:internalName="Global_x0020_Country_metalogix" ma:readOnly="false">
      <xsd:simpleType>
        <xsd:restriction base="dms:Text">
          <xsd:maxLength value="255"/>
        </xsd:restriction>
      </xsd:simpleType>
    </xsd:element>
    <xsd:element name="Audience_x0020_Level_metalogix" ma:index="25" nillable="true" ma:displayName="Audience Level" ma:default="All" ma:description="All, Partner, Sr. Mgr., Mgr., Associate" ma:format="Dropdown" ma:internalName="Audience_x0020_Level_metalogix" ma:readOnly="false">
      <xsd:simpleType>
        <xsd:restriction base="dms:Choice">
          <xsd:enumeration value="All"/>
          <xsd:enumeration value="Partner"/>
          <xsd:enumeration value="Sr. Mgr."/>
          <xsd:enumeration value="Mgr."/>
          <xsd:enumeration value="Associate"/>
        </xsd:restriction>
      </xsd:simpleType>
    </xsd:element>
    <xsd:element name="Content_x0020_Use_metalogix" ma:index="26" nillable="true" ma:displayName="Content Use" ma:description="Select 'Internal' for internal use only or 'Internal/External' for public use" ma:format="Dropdown" ma:internalName="Content_x0020_Use_metalogix" ma:readOnly="false">
      <xsd:simpleType>
        <xsd:restriction base="dms:Choice">
          <xsd:enumeration value="Internal"/>
          <xsd:enumeration value="Internal/External'"/>
        </xsd:restriction>
      </xsd:simpleType>
    </xsd:element>
    <xsd:element name="Primary_x0020_Owner_metalogix" ma:index="27" nillable="true" ma:displayName="Primary Owner" ma:default="No Selection" ma:description="Identifies the function, industry, business group which owns the content" ma:format="Dropdown" ma:internalName="Primary_x0020_Owner_metalogix" ma:readOnly="false">
      <xsd:simpleType>
        <xsd:restriction base="dms:Choice">
          <xsd:enumeration value="No Selection"/>
          <xsd:enumeration value="Advisory"/>
          <xsd:enumeration value="Audit"/>
          <xsd:enumeration value="Communucations"/>
          <xsd:enumeration value="Finance and Administration"/>
          <xsd:enumeration value="Human Resources"/>
          <xsd:enumeration value="Information Technology"/>
          <xsd:enumeration value="Knowledge Management"/>
          <xsd:enumeration value="Learning &amp; Development"/>
          <xsd:enumeration value="Legal Services"/>
          <xsd:enumeration value="Marketing"/>
          <xsd:enumeration value="Quality &amp; Risk Management"/>
          <xsd:enumeration value="Research"/>
          <xsd:enumeration value="Tax"/>
        </xsd:restriction>
      </xsd:simpleType>
    </xsd:element>
    <xsd:element name="Publication_x0020_Date_metalogix" ma:index="28" nillable="true" ma:displayName="Publication Date" ma:description="Date the content was published" ma:format="DateOnly" ma:internalName="Publication_x0020_Date_metalogix" ma:readOnly="false">
      <xsd:simpleType>
        <xsd:restriction base="dms:DateTime"/>
      </xsd:simpleType>
    </xsd:element>
    <xsd:element name="Category" ma:index="32" nillable="true" ma:displayName="Category" ma:default="All" ma:description="FS/CM/IM/IGH/TMT에서 문서가 보여야 하는 경우 필수로 입력합니다.&#10;입력되지 않은 값은 각각의 페이지에서 표시되지 않습니다." ma:internalName="Category" ma:readOnly="false">
      <xsd:complexType>
        <xsd:complexContent>
          <xsd:extension base="dms:MultiChoiceFillIn">
            <xsd:sequence>
              <xsd:element name="Value" maxOccurs="unbounded" minOccurs="0" nillable="true">
                <xsd:simpleType>
                  <xsd:union memberTypes="dms:Text">
                    <xsd:simpleType>
                      <xsd:restriction base="dms:Choice">
                        <xsd:enumeration value="All"/>
                        <xsd:enumeration value="Consumer Markets"/>
                        <xsd:enumeration value="Financial Services"/>
                        <xsd:enumeration value="Industrial Markets"/>
                        <xsd:enumeration value="Infrastructure, Government and Healthcare"/>
                        <xsd:enumeration value="Technology, Media &amp; Telecommunications"/>
                        <xsd:enumeration value="M&amp;A"/>
                      </xsd:restriction>
                    </xsd:simpleType>
                  </xsd:union>
                </xsd:simpleType>
              </xsd:element>
            </xsd:sequence>
          </xsd:extension>
        </xsd:complexContent>
      </xsd:complexType>
    </xsd:element>
    <xsd:element name="MediaServiceMetadata" ma:index="34" nillable="true" ma:displayName="MediaServiceMetadata" ma:hidden="true" ma:internalName="MediaServiceMetadata" ma:readOnly="true">
      <xsd:simpleType>
        <xsd:restriction base="dms:Note"/>
      </xsd:simpleType>
    </xsd:element>
    <xsd:element name="MediaServiceFastMetadata" ma:index="35" nillable="true" ma:displayName="MediaServiceFastMetadata" ma:hidden="true" ma:internalName="MediaServiceFastMetadata" ma:readOnly="true">
      <xsd:simpleType>
        <xsd:restriction base="dms:Note"/>
      </xsd:simpleType>
    </xsd:element>
    <xsd:element name="MediaServiceObjectDetectorVersions" ma:index="3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콘텐츠 형식"/>
        <xsd:element ref="dc:title" minOccurs="0" maxOccurs="1" ma:index="4" ma:displayName="Title"/>
        <xsd:element ref="dc:subject" minOccurs="0" maxOccurs="1"/>
        <xsd:element ref="dc:description" minOccurs="0" maxOccurs="1" ma:index="10" ma:displayName="Comments"/>
        <xsd:element name="keywords" minOccurs="0" maxOccurs="1" type="xsd:string" ma:index="9"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rimary_x0020_Owner_metalogix xmlns="1c657212-07cd-4eb2-8173-68663959c5b7">No Selection</Primary_x0020_Owner_metalogix>
    <Korean_x0020_Title xmlns="1c657212-07cd-4eb2-8173-68663959c5b7">20231211_BF_2024년 국내 주요 산업 전망</Korean_x0020_Title>
    <Global_x0020_Country_metalogix xmlns="1c657212-07cd-4eb2-8173-68663959c5b7" xsi:nil="true"/>
    <Economy xmlns="1c657212-07cd-4eb2-8173-68663959c5b7" xsi:nil="true"/>
    <Publication_x0020_Date_metalogix xmlns="1c657212-07cd-4eb2-8173-68663959c5b7">2023-12-10T15:00:00+00:00</Publication_x0020_Date_metalogix>
    <KPMGGlobalThumbnailImage xmlns="1c657212-07cd-4eb2-8173-68663959c5b7">
      <Url xsi:nil="true"/>
      <Description xsi:nil="true"/>
    </KPMGGlobalThumbnailImage>
    <Content_x0020_Use_metalogix xmlns="1c657212-07cd-4eb2-8173-68663959c5b7" xsi:nil="true"/>
    <Language_metalogix xmlns="1c657212-07cd-4eb2-8173-68663959c5b7">Korean</Language_metalogix>
    <URL xmlns="http://schemas.microsoft.com/sharepoint/v3">
      <Url xsi:nil="true"/>
      <Description xsi:nil="true"/>
    </URL>
    <Audience_x0020_Level_metalogix xmlns="1c657212-07cd-4eb2-8173-68663959c5b7">All</Audience_x0020_Level_metalogix>
    <Category xmlns="1c657212-07cd-4eb2-8173-68663959c5b7">
      <Value>All</Value>
    </Category>
    <Korean_x0020_Abstract xmlns="1c657212-07cd-4eb2-8173-68663959c5b7" xsi:nil="true"/>
    <Industry_x0020_Sector_x002f_SubSector_x0020_Selection_metalogix xmlns="1c657212-07cd-4eb2-8173-68663959c5b7" xsi:nil="true"/>
    <ERI_x0020_Report_x0020_Type xmlns="1c657212-07cd-4eb2-8173-68663959c5b7" xsi:nil="true"/>
    <Function_x002f_Service_x002f_SubService_x0020_Selection_metalogix xmlns="1c657212-07cd-4eb2-8173-68663959c5b7" xsi:nil="true"/>
    <Media_x0020_Type_metalogix xmlns="1c657212-07cd-4eb2-8173-68663959c5b7">PPT</Media_x0020_Type_metalogix>
    <KPMGGlobalKeyContactPerson xmlns="1c657212-07cd-4eb2-8173-68663959c5b7">
      <UserInfo>
        <DisplayName/>
        <AccountId xsi:nil="true"/>
        <AccountType/>
      </UserInfo>
    </KPMGGlobalKeyContactPerson>
    <Region_kr xmlns="1c657212-07cd-4eb2-8173-68663959c5b7" xsi:nil="true"/>
    <Big_x0020_Thumbnail_x0020_Image xmlns="1c657212-07cd-4eb2-8173-68663959c5b7">
      <Url xsi:nil="true"/>
      <Description xsi:nil="true"/>
    </Big_x0020_Thumbnail_x0020_Imag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410D7C-6DF1-4740-80FE-F40A6D0E18C6}"/>
</file>

<file path=customXml/itemProps2.xml><?xml version="1.0" encoding="utf-8"?>
<ds:datastoreItem xmlns:ds="http://schemas.openxmlformats.org/officeDocument/2006/customXml" ds:itemID="{82ED7A70-E524-458A-AF01-08531447576B}">
  <ds:schemaRefs>
    <ds:schemaRef ds:uri="4243d5be-521d-4052-81ca-f0f31ea6f2da"/>
    <ds:schemaRef ds:uri="a6565e09-5864-4678-8d5f-23ac74c58b18"/>
    <ds:schemaRef ds:uri="e2073511-092b-453c-86c4-757771ac706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42430B1-B197-46DA-885B-D6DD7FC33349}">
  <ds:schemaRefs>
    <ds:schemaRef ds:uri="http://schemas.microsoft.com/sharepoint/v3/contenttype/forms"/>
  </ds:schemaRefs>
</ds:datastoreItem>
</file>

<file path=docMetadata/LabelInfo.xml><?xml version="1.0" encoding="utf-8"?>
<clbl:labelList xmlns:clbl="http://schemas.microsoft.com/office/2020/mipLabelMetadata">
  <clbl:label id="{deff24bb-2089-4400-8c8e-f71e680378b2}" enabled="0" method="" siteId="{deff24bb-2089-4400-8c8e-f71e680378b2}" removed="1"/>
</clbl:labelList>
</file>

<file path=docProps/app.xml><?xml version="1.0" encoding="utf-8"?>
<Properties xmlns="http://schemas.openxmlformats.org/officeDocument/2006/extended-properties" xmlns:vt="http://schemas.openxmlformats.org/officeDocument/2006/docPropsVTypes">
  <Template/>
  <TotalTime>77</TotalTime>
  <Words>13821</Words>
  <Application>Microsoft Office PowerPoint</Application>
  <PresentationFormat>A4 용지(210x297mm)</PresentationFormat>
  <Paragraphs>1533</Paragraphs>
  <Slides>43</Slides>
  <Notes>28</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43</vt:i4>
      </vt:variant>
    </vt:vector>
  </HeadingPairs>
  <TitlesOfParts>
    <vt:vector size="56" baseType="lpstr">
      <vt:lpstr>KoPub돋움체 Bold</vt:lpstr>
      <vt:lpstr>KoPub돋움체 Light</vt:lpstr>
      <vt:lpstr>KoPub돋움체 Medium</vt:lpstr>
      <vt:lpstr>맑은 고딕</vt:lpstr>
      <vt:lpstr>Arial</vt:lpstr>
      <vt:lpstr>Calibri</vt:lpstr>
      <vt:lpstr>KPMG Bold</vt:lpstr>
      <vt:lpstr>KPMG Extralight</vt:lpstr>
      <vt:lpstr>Roboto</vt:lpstr>
      <vt:lpstr>Univers for KPMG</vt:lpstr>
      <vt:lpstr>Univers for KPMG Light</vt:lpstr>
      <vt:lpstr>Wingdings</vt:lpstr>
      <vt:lpstr>KPMG</vt:lpstr>
      <vt:lpstr>PowerPoint 프레젠테이션</vt:lpstr>
      <vt:lpstr>PowerPoint 프레젠테이션</vt:lpstr>
      <vt:lpstr>PowerPoint 프레젠테이션</vt:lpstr>
      <vt:lpstr>PowerPoint 프레젠테이션</vt:lpstr>
      <vt:lpstr>2024년 산업 전망 기상도 </vt:lpstr>
      <vt:lpstr>PowerPoint 프레젠테이션</vt:lpstr>
      <vt:lpstr>글로벌 경제, 완만한 회복세 가운데 비우호적 여건으로 회복 지연 전망</vt:lpstr>
      <vt:lpstr>국내 경제 완만한 회복세 가운데 민간소비와 건설경기 부진 가능</vt:lpstr>
      <vt:lpstr>인플레이션 둔화하고 있으나 물가 목표 수준을 상당 기간 상회할 전망</vt:lpstr>
      <vt:lpstr>긴축적 통화 기조는 지속되나, 2024년 금리 인하 가능성은 점증</vt:lpstr>
      <vt:lpstr>달러화는 점진적 약세, 원화는 수출 회복 등으로 점진적 강세 전망</vt:lpstr>
      <vt:lpstr>PowerPoint 프레젠테이션</vt:lpstr>
      <vt:lpstr>반도체 》 글로벌 반도체 시장 회복할 것, AI 반도체 시장 확대 주목</vt:lpstr>
      <vt:lpstr>디스플레이 》 시장 정체 속 차세대 디스플레이 전략 가속화   </vt:lpstr>
      <vt:lpstr>휴대폰 》 스마트폰 수요 회복세 전망, AI 및 폴더블 시장 주목됨</vt:lpstr>
      <vt:lpstr>자동차 》 전년대비 수요 및 공급 성장률 둔화되며 성장에 제동</vt:lpstr>
      <vt:lpstr>PowerPoint 프레젠테이션</vt:lpstr>
      <vt:lpstr>PowerPoint 프레젠테이션</vt:lpstr>
      <vt:lpstr>정유·화학 》 정제설비 제한적 증설, 공급 부담 감소로 업황 회복 기대 </vt:lpstr>
      <vt:lpstr>에너지∙유틸리티 》 회복세로 돌아선 에너지 수요  </vt:lpstr>
      <vt:lpstr>제약·바이오 》 단기적 성장은 건전, 바이오시밀러 해외 진출 활발 </vt:lpstr>
      <vt:lpstr>PowerPoint 프레젠테이션</vt:lpstr>
      <vt:lpstr>PowerPoint 프레젠테이션</vt:lpstr>
      <vt:lpstr>게임 》 신규 플랫폼 및 기술과의 접점을 확대하며 성장 모색</vt:lpstr>
      <vt:lpstr>PowerPoint 프레젠테이션</vt:lpstr>
      <vt:lpstr>PowerPoint 프레젠테이션</vt:lpstr>
      <vt:lpstr>PowerPoint 프레젠테이션</vt:lpstr>
      <vt:lpstr>PowerPoint 프레젠테이션</vt:lpstr>
      <vt:lpstr>PowerPoint 프레젠테이션</vt:lpstr>
      <vt:lpstr>은행 》 NIM 하락, 대출 증가세 둔화 등으로 이익 성장 둔화 전망</vt:lpstr>
      <vt:lpstr>증권 》 제한적 수익 개선 가능하나, 변동성·리스크 관리 필요</vt:lpstr>
      <vt:lpstr>카드 》 자금조달 비용 상승·연체율 상승 등에 따른 수익성 악화 전망</vt:lpstr>
      <vt:lpstr>생명보험 》 신규 수요 축소 속 보장성 상품 등 경쟁 심화 대응 필요</vt:lpstr>
      <vt:lpstr>손해보험 》 투자손익 변동성 유의, 건전성 관리·성장 동력 모색 필요</vt:lpstr>
      <vt:lpstr>PowerPoint 프레젠테이션</vt:lpstr>
      <vt:lpstr>2024년 산업별 전망에 따른 기업 대응 전략</vt:lpstr>
      <vt:lpstr>2024년 산업별 전망에 따른 기업 대응 전략</vt:lpstr>
      <vt:lpstr>2024년 산업별 전망에 따른 기업 대응 전략</vt:lpstr>
      <vt:lpstr>2024년 산업별 전망에 따른 기업 대응 전략</vt:lpstr>
      <vt:lpstr>2024년 산업별 전망에 따른 기업 대응 전략</vt:lpstr>
      <vt:lpstr>2024년 산업별 전망에 따른 기업 대응 전략</vt:lpstr>
      <vt:lpstr>See other Business Reports</vt:lpstr>
      <vt:lpstr>PowerPoint 프레젠테이션</vt:lpstr>
    </vt:vector>
  </TitlesOfParts>
  <Manager/>
  <Company>KPMG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20231211_BF_2024년 국내 주요 산업 전망</dc:title>
  <dc:subject/>
  <dc:creator>삼정KPMG 경제연구원</dc:creator>
  <cp:keywords/>
  <dc:description/>
  <cp:lastModifiedBy>Kim, Na-Rae (KR/ERI)</cp:lastModifiedBy>
  <cp:revision>17</cp:revision>
  <cp:lastPrinted>2021-12-21T05:17:27Z</cp:lastPrinted>
  <dcterms:created xsi:type="dcterms:W3CDTF">2015-03-05T08:26:34Z</dcterms:created>
  <dcterms:modified xsi:type="dcterms:W3CDTF">2023-12-10T11:18:17Z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0x01010078007A509638504CA075577B0A78C43C</vt:lpwstr>
  </property>
  <property fmtid="{D5CDD505-2E9C-101B-9397-08002B2CF9AE}" pid="3" name="Order">
    <vt:lpwstr>261600.000000000</vt:lpwstr>
  </property>
  <property fmtid="{D5CDD505-2E9C-101B-9397-08002B2CF9AE}" pid="4" name="MediaServiceImageTags">
    <vt:lpwstr/>
  </property>
</Properties>
</file>